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2"/>
  </p:handoutMasterIdLst>
  <p:sldIdLst>
    <p:sldId id="256" r:id="rId2"/>
    <p:sldId id="269" r:id="rId3"/>
    <p:sldId id="270" r:id="rId4"/>
    <p:sldId id="271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74" r:id="rId14"/>
    <p:sldId id="258" r:id="rId15"/>
    <p:sldId id="259" r:id="rId16"/>
    <p:sldId id="262" r:id="rId17"/>
    <p:sldId id="263" r:id="rId18"/>
    <p:sldId id="264" r:id="rId19"/>
    <p:sldId id="265" r:id="rId20"/>
    <p:sldId id="267" r:id="rId21"/>
  </p:sldIdLst>
  <p:sldSz cx="9144000" cy="6858000" type="screen4x3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7D924-01AA-4111-8741-509C8481890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7996EF2F-39D4-4D57-8916-D28AD65A08C4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r>
            <a:rPr lang="es-PE" sz="2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CLASIFICACIÓN</a:t>
          </a:r>
          <a:endParaRPr lang="es-PE" sz="2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4E9DB59-A1ED-4F6C-8168-9A4AA0FC261F}" type="parTrans" cxnId="{40143B3D-283A-4355-BD2C-1B5EBC3E4339}">
      <dgm:prSet/>
      <dgm:spPr/>
      <dgm:t>
        <a:bodyPr/>
        <a:lstStyle/>
        <a:p>
          <a:endParaRPr lang="es-PE"/>
        </a:p>
      </dgm:t>
    </dgm:pt>
    <dgm:pt modelId="{FEBCDE73-551B-4367-92C4-F5668DB84831}" type="sibTrans" cxnId="{40143B3D-283A-4355-BD2C-1B5EBC3E4339}">
      <dgm:prSet/>
      <dgm:spPr/>
      <dgm:t>
        <a:bodyPr/>
        <a:lstStyle/>
        <a:p>
          <a:endParaRPr lang="es-PE"/>
        </a:p>
      </dgm:t>
    </dgm:pt>
    <dgm:pt modelId="{20CD9908-5AED-4E12-87A3-77D234158492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r>
            <a:rPr lang="es-PE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PRINCIPIOS DE NATURALEZA LABORAL</a:t>
          </a:r>
          <a:endParaRPr lang="es-PE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564D2E-96A4-4572-847D-A455010E004F}" type="parTrans" cxnId="{8EC5FBFD-840B-430A-90C6-A514FB3933A6}">
      <dgm:prSet/>
      <dgm:spPr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endParaRPr lang="es-PE"/>
        </a:p>
      </dgm:t>
    </dgm:pt>
    <dgm:pt modelId="{DB681BC6-83BE-40A4-8BBC-9E418231B4E8}" type="sibTrans" cxnId="{8EC5FBFD-840B-430A-90C6-A514FB3933A6}">
      <dgm:prSet/>
      <dgm:spPr/>
      <dgm:t>
        <a:bodyPr/>
        <a:lstStyle/>
        <a:p>
          <a:endParaRPr lang="es-PE"/>
        </a:p>
      </dgm:t>
    </dgm:pt>
    <dgm:pt modelId="{E7E31C46-09B5-4D96-BEEB-0A3E7ED53A7B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r>
            <a:rPr lang="es-PE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PRINCIPIOS PROPIOS DEL EMPLEO PÚBLICO</a:t>
          </a:r>
          <a:endParaRPr lang="es-PE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5C65B81-B4B6-47D5-9B21-131432A20EAD}" type="parTrans" cxnId="{9F1C70AA-FEF5-4FC1-944C-785DDE48065A}">
      <dgm:prSet/>
      <dgm:spPr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endParaRPr lang="es-PE"/>
        </a:p>
      </dgm:t>
    </dgm:pt>
    <dgm:pt modelId="{FA43EADC-9CCA-4B6F-A025-866E8FADE02C}" type="sibTrans" cxnId="{9F1C70AA-FEF5-4FC1-944C-785DDE48065A}">
      <dgm:prSet/>
      <dgm:spPr/>
      <dgm:t>
        <a:bodyPr/>
        <a:lstStyle/>
        <a:p>
          <a:endParaRPr lang="es-PE"/>
        </a:p>
      </dgm:t>
    </dgm:pt>
    <dgm:pt modelId="{2A3E6429-466F-454C-BCA8-E364F8A3DB50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r>
            <a:rPr lang="es-PE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PRINCIPIOS ADMINISTRATIVOS </a:t>
          </a:r>
          <a:endParaRPr lang="es-PE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7DB3214-2D34-4647-9F5C-82B831BC3411}" type="parTrans" cxnId="{BCD72C16-EE2C-4139-A0FA-7E165C87150C}">
      <dgm:prSet/>
      <dgm:spPr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endParaRPr lang="es-PE"/>
        </a:p>
      </dgm:t>
    </dgm:pt>
    <dgm:pt modelId="{E12B072D-18CC-4003-BF96-618BE248B7E6}" type="sibTrans" cxnId="{BCD72C16-EE2C-4139-A0FA-7E165C87150C}">
      <dgm:prSet/>
      <dgm:spPr/>
      <dgm:t>
        <a:bodyPr/>
        <a:lstStyle/>
        <a:p>
          <a:endParaRPr lang="es-PE"/>
        </a:p>
      </dgm:t>
    </dgm:pt>
    <dgm:pt modelId="{47C437E6-7692-4318-BF2F-CE92745F929F}" type="pres">
      <dgm:prSet presAssocID="{0B47D924-01AA-4111-8741-509C8481890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714A48C-758B-4EAE-BFCE-8AAFDD0CEB7A}" type="pres">
      <dgm:prSet presAssocID="{7996EF2F-39D4-4D57-8916-D28AD65A08C4}" presName="root1" presStyleCnt="0"/>
      <dgm:spPr/>
    </dgm:pt>
    <dgm:pt modelId="{5AB0E4D0-8CDD-4274-A391-38988A2E97BC}" type="pres">
      <dgm:prSet presAssocID="{7996EF2F-39D4-4D57-8916-D28AD65A08C4}" presName="LevelOneTextNode" presStyleLbl="node0" presStyleIdx="0" presStyleCnt="1" custScaleX="111103" custLinFactNeighborX="-24853" custLinFactNeighborY="2100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6651DDF4-F671-4C5A-A820-90A5E888B847}" type="pres">
      <dgm:prSet presAssocID="{7996EF2F-39D4-4D57-8916-D28AD65A08C4}" presName="level2hierChild" presStyleCnt="0"/>
      <dgm:spPr/>
    </dgm:pt>
    <dgm:pt modelId="{02373D56-845D-4618-BC3A-B69D1470AE4C}" type="pres">
      <dgm:prSet presAssocID="{3D564D2E-96A4-4572-847D-A455010E004F}" presName="conn2-1" presStyleLbl="parChTrans1D2" presStyleIdx="0" presStyleCnt="3"/>
      <dgm:spPr/>
      <dgm:t>
        <a:bodyPr/>
        <a:lstStyle/>
        <a:p>
          <a:endParaRPr lang="es-PE"/>
        </a:p>
      </dgm:t>
    </dgm:pt>
    <dgm:pt modelId="{517798B5-4C22-4ED9-93AD-BB700F275C92}" type="pres">
      <dgm:prSet presAssocID="{3D564D2E-96A4-4572-847D-A455010E004F}" presName="connTx" presStyleLbl="parChTrans1D2" presStyleIdx="0" presStyleCnt="3"/>
      <dgm:spPr/>
      <dgm:t>
        <a:bodyPr/>
        <a:lstStyle/>
        <a:p>
          <a:endParaRPr lang="es-PE"/>
        </a:p>
      </dgm:t>
    </dgm:pt>
    <dgm:pt modelId="{BA162D0C-A236-41C4-B3F9-8F9A9CFFFDB8}" type="pres">
      <dgm:prSet presAssocID="{20CD9908-5AED-4E12-87A3-77D234158492}" presName="root2" presStyleCnt="0"/>
      <dgm:spPr/>
    </dgm:pt>
    <dgm:pt modelId="{281EB5A8-EC54-4D50-B95C-79AA6C899A1F}" type="pres">
      <dgm:prSet presAssocID="{20CD9908-5AED-4E12-87A3-77D234158492}" presName="LevelTwoTextNode" presStyleLbl="node2" presStyleIdx="0" presStyleCnt="3" custScaleX="123510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3C3106F-E260-4704-83DD-4BCBB94ED5A5}" type="pres">
      <dgm:prSet presAssocID="{20CD9908-5AED-4E12-87A3-77D234158492}" presName="level3hierChild" presStyleCnt="0"/>
      <dgm:spPr/>
    </dgm:pt>
    <dgm:pt modelId="{3510E8EE-C0FE-449B-872D-AA3CB1BF767C}" type="pres">
      <dgm:prSet presAssocID="{C5C65B81-B4B6-47D5-9B21-131432A20EAD}" presName="conn2-1" presStyleLbl="parChTrans1D2" presStyleIdx="1" presStyleCnt="3"/>
      <dgm:spPr/>
      <dgm:t>
        <a:bodyPr/>
        <a:lstStyle/>
        <a:p>
          <a:endParaRPr lang="es-PE"/>
        </a:p>
      </dgm:t>
    </dgm:pt>
    <dgm:pt modelId="{67D0312F-FF6B-475B-BB0F-ED0D52A354E0}" type="pres">
      <dgm:prSet presAssocID="{C5C65B81-B4B6-47D5-9B21-131432A20EAD}" presName="connTx" presStyleLbl="parChTrans1D2" presStyleIdx="1" presStyleCnt="3"/>
      <dgm:spPr/>
      <dgm:t>
        <a:bodyPr/>
        <a:lstStyle/>
        <a:p>
          <a:endParaRPr lang="es-PE"/>
        </a:p>
      </dgm:t>
    </dgm:pt>
    <dgm:pt modelId="{01C6F091-BA5A-49BC-9F4C-ED782EF6AD02}" type="pres">
      <dgm:prSet presAssocID="{E7E31C46-09B5-4D96-BEEB-0A3E7ED53A7B}" presName="root2" presStyleCnt="0"/>
      <dgm:spPr/>
    </dgm:pt>
    <dgm:pt modelId="{73D0BD64-2FF8-465B-8FDB-C4EC249F4970}" type="pres">
      <dgm:prSet presAssocID="{E7E31C46-09B5-4D96-BEEB-0A3E7ED53A7B}" presName="LevelTwoTextNode" presStyleLbl="node2" presStyleIdx="1" presStyleCnt="3" custScaleX="123510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84131C3D-F43C-463F-95CA-8361C53A0686}" type="pres">
      <dgm:prSet presAssocID="{E7E31C46-09B5-4D96-BEEB-0A3E7ED53A7B}" presName="level3hierChild" presStyleCnt="0"/>
      <dgm:spPr/>
    </dgm:pt>
    <dgm:pt modelId="{4A8AF027-1C6D-44A6-BD4B-5C811FE424E2}" type="pres">
      <dgm:prSet presAssocID="{67DB3214-2D34-4647-9F5C-82B831BC3411}" presName="conn2-1" presStyleLbl="parChTrans1D2" presStyleIdx="2" presStyleCnt="3"/>
      <dgm:spPr/>
      <dgm:t>
        <a:bodyPr/>
        <a:lstStyle/>
        <a:p>
          <a:endParaRPr lang="es-PE"/>
        </a:p>
      </dgm:t>
    </dgm:pt>
    <dgm:pt modelId="{B8DB4F82-4992-4163-B5F9-0313EDD4ED30}" type="pres">
      <dgm:prSet presAssocID="{67DB3214-2D34-4647-9F5C-82B831BC3411}" presName="connTx" presStyleLbl="parChTrans1D2" presStyleIdx="2" presStyleCnt="3"/>
      <dgm:spPr/>
      <dgm:t>
        <a:bodyPr/>
        <a:lstStyle/>
        <a:p>
          <a:endParaRPr lang="es-PE"/>
        </a:p>
      </dgm:t>
    </dgm:pt>
    <dgm:pt modelId="{8288B771-EF3C-4777-8734-FAC7F1EFA80E}" type="pres">
      <dgm:prSet presAssocID="{2A3E6429-466F-454C-BCA8-E364F8A3DB50}" presName="root2" presStyleCnt="0"/>
      <dgm:spPr/>
    </dgm:pt>
    <dgm:pt modelId="{66F44FC3-BD95-49F2-B9A6-A85F48563329}" type="pres">
      <dgm:prSet presAssocID="{2A3E6429-466F-454C-BCA8-E364F8A3DB50}" presName="LevelTwoTextNode" presStyleLbl="node2" presStyleIdx="2" presStyleCnt="3" custScaleX="123510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F707608C-E4DC-4F8F-B620-B254B16C2CDF}" type="pres">
      <dgm:prSet presAssocID="{2A3E6429-466F-454C-BCA8-E364F8A3DB50}" presName="level3hierChild" presStyleCnt="0"/>
      <dgm:spPr/>
    </dgm:pt>
  </dgm:ptLst>
  <dgm:cxnLst>
    <dgm:cxn modelId="{BCD72C16-EE2C-4139-A0FA-7E165C87150C}" srcId="{7996EF2F-39D4-4D57-8916-D28AD65A08C4}" destId="{2A3E6429-466F-454C-BCA8-E364F8A3DB50}" srcOrd="2" destOrd="0" parTransId="{67DB3214-2D34-4647-9F5C-82B831BC3411}" sibTransId="{E12B072D-18CC-4003-BF96-618BE248B7E6}"/>
    <dgm:cxn modelId="{619018FB-5FAE-4D87-AAE5-7F72E14F2A8B}" type="presOf" srcId="{20CD9908-5AED-4E12-87A3-77D234158492}" destId="{281EB5A8-EC54-4D50-B95C-79AA6C899A1F}" srcOrd="0" destOrd="0" presId="urn:microsoft.com/office/officeart/2005/8/layout/hierarchy2"/>
    <dgm:cxn modelId="{0FF97ED4-DCD6-4CE4-818C-BE0B2ABB3000}" type="presOf" srcId="{3D564D2E-96A4-4572-847D-A455010E004F}" destId="{02373D56-845D-4618-BC3A-B69D1470AE4C}" srcOrd="0" destOrd="0" presId="urn:microsoft.com/office/officeart/2005/8/layout/hierarchy2"/>
    <dgm:cxn modelId="{CECAB5F2-0E3D-4298-951B-6F29C4C2A133}" type="presOf" srcId="{E7E31C46-09B5-4D96-BEEB-0A3E7ED53A7B}" destId="{73D0BD64-2FF8-465B-8FDB-C4EC249F4970}" srcOrd="0" destOrd="0" presId="urn:microsoft.com/office/officeart/2005/8/layout/hierarchy2"/>
    <dgm:cxn modelId="{6C8DEA2C-49F6-4EDC-BCF8-9171CD9F04D2}" type="presOf" srcId="{7996EF2F-39D4-4D57-8916-D28AD65A08C4}" destId="{5AB0E4D0-8CDD-4274-A391-38988A2E97BC}" srcOrd="0" destOrd="0" presId="urn:microsoft.com/office/officeart/2005/8/layout/hierarchy2"/>
    <dgm:cxn modelId="{611DC759-B7E5-45AF-9781-6DE8E80D1E11}" type="presOf" srcId="{67DB3214-2D34-4647-9F5C-82B831BC3411}" destId="{4A8AF027-1C6D-44A6-BD4B-5C811FE424E2}" srcOrd="0" destOrd="0" presId="urn:microsoft.com/office/officeart/2005/8/layout/hierarchy2"/>
    <dgm:cxn modelId="{8EC5FBFD-840B-430A-90C6-A514FB3933A6}" srcId="{7996EF2F-39D4-4D57-8916-D28AD65A08C4}" destId="{20CD9908-5AED-4E12-87A3-77D234158492}" srcOrd="0" destOrd="0" parTransId="{3D564D2E-96A4-4572-847D-A455010E004F}" sibTransId="{DB681BC6-83BE-40A4-8BBC-9E418231B4E8}"/>
    <dgm:cxn modelId="{87521BFA-53B2-4D32-8A9C-8E200CD6E500}" type="presOf" srcId="{C5C65B81-B4B6-47D5-9B21-131432A20EAD}" destId="{3510E8EE-C0FE-449B-872D-AA3CB1BF767C}" srcOrd="0" destOrd="0" presId="urn:microsoft.com/office/officeart/2005/8/layout/hierarchy2"/>
    <dgm:cxn modelId="{BCCA4F59-71EA-48D7-9823-A44924434514}" type="presOf" srcId="{C5C65B81-B4B6-47D5-9B21-131432A20EAD}" destId="{67D0312F-FF6B-475B-BB0F-ED0D52A354E0}" srcOrd="1" destOrd="0" presId="urn:microsoft.com/office/officeart/2005/8/layout/hierarchy2"/>
    <dgm:cxn modelId="{40143B3D-283A-4355-BD2C-1B5EBC3E4339}" srcId="{0B47D924-01AA-4111-8741-509C8481890E}" destId="{7996EF2F-39D4-4D57-8916-D28AD65A08C4}" srcOrd="0" destOrd="0" parTransId="{04E9DB59-A1ED-4F6C-8168-9A4AA0FC261F}" sibTransId="{FEBCDE73-551B-4367-92C4-F5668DB84831}"/>
    <dgm:cxn modelId="{EF22EF84-1A44-429D-A9F2-07DA52B82E65}" type="presOf" srcId="{0B47D924-01AA-4111-8741-509C8481890E}" destId="{47C437E6-7692-4318-BF2F-CE92745F929F}" srcOrd="0" destOrd="0" presId="urn:microsoft.com/office/officeart/2005/8/layout/hierarchy2"/>
    <dgm:cxn modelId="{EE939C0B-E814-49A2-AA8E-2079A771DFA6}" type="presOf" srcId="{67DB3214-2D34-4647-9F5C-82B831BC3411}" destId="{B8DB4F82-4992-4163-B5F9-0313EDD4ED30}" srcOrd="1" destOrd="0" presId="urn:microsoft.com/office/officeart/2005/8/layout/hierarchy2"/>
    <dgm:cxn modelId="{9F1C70AA-FEF5-4FC1-944C-785DDE48065A}" srcId="{7996EF2F-39D4-4D57-8916-D28AD65A08C4}" destId="{E7E31C46-09B5-4D96-BEEB-0A3E7ED53A7B}" srcOrd="1" destOrd="0" parTransId="{C5C65B81-B4B6-47D5-9B21-131432A20EAD}" sibTransId="{FA43EADC-9CCA-4B6F-A025-866E8FADE02C}"/>
    <dgm:cxn modelId="{7976F6EE-F677-4FEC-B9CC-2F86EE8E175D}" type="presOf" srcId="{3D564D2E-96A4-4572-847D-A455010E004F}" destId="{517798B5-4C22-4ED9-93AD-BB700F275C92}" srcOrd="1" destOrd="0" presId="urn:microsoft.com/office/officeart/2005/8/layout/hierarchy2"/>
    <dgm:cxn modelId="{282A497F-6728-47C6-9604-797D96BCAECC}" type="presOf" srcId="{2A3E6429-466F-454C-BCA8-E364F8A3DB50}" destId="{66F44FC3-BD95-49F2-B9A6-A85F48563329}" srcOrd="0" destOrd="0" presId="urn:microsoft.com/office/officeart/2005/8/layout/hierarchy2"/>
    <dgm:cxn modelId="{495885DC-DBD7-4CD5-BB58-4489B05C21FC}" type="presParOf" srcId="{47C437E6-7692-4318-BF2F-CE92745F929F}" destId="{1714A48C-758B-4EAE-BFCE-8AAFDD0CEB7A}" srcOrd="0" destOrd="0" presId="urn:microsoft.com/office/officeart/2005/8/layout/hierarchy2"/>
    <dgm:cxn modelId="{37A8CB4C-10A3-4BAA-B4ED-7FC4DA92FE1A}" type="presParOf" srcId="{1714A48C-758B-4EAE-BFCE-8AAFDD0CEB7A}" destId="{5AB0E4D0-8CDD-4274-A391-38988A2E97BC}" srcOrd="0" destOrd="0" presId="urn:microsoft.com/office/officeart/2005/8/layout/hierarchy2"/>
    <dgm:cxn modelId="{3ECDDA7D-2442-471D-8748-5A76DA9BABCB}" type="presParOf" srcId="{1714A48C-758B-4EAE-BFCE-8AAFDD0CEB7A}" destId="{6651DDF4-F671-4C5A-A820-90A5E888B847}" srcOrd="1" destOrd="0" presId="urn:microsoft.com/office/officeart/2005/8/layout/hierarchy2"/>
    <dgm:cxn modelId="{B76EB027-567F-41F5-A108-BF324C086306}" type="presParOf" srcId="{6651DDF4-F671-4C5A-A820-90A5E888B847}" destId="{02373D56-845D-4618-BC3A-B69D1470AE4C}" srcOrd="0" destOrd="0" presId="urn:microsoft.com/office/officeart/2005/8/layout/hierarchy2"/>
    <dgm:cxn modelId="{180EEC85-8AF6-4AC2-80FC-A6408CF4CC23}" type="presParOf" srcId="{02373D56-845D-4618-BC3A-B69D1470AE4C}" destId="{517798B5-4C22-4ED9-93AD-BB700F275C92}" srcOrd="0" destOrd="0" presId="urn:microsoft.com/office/officeart/2005/8/layout/hierarchy2"/>
    <dgm:cxn modelId="{38E3ACBB-51BE-498A-A5F8-5C60C1023EE0}" type="presParOf" srcId="{6651DDF4-F671-4C5A-A820-90A5E888B847}" destId="{BA162D0C-A236-41C4-B3F9-8F9A9CFFFDB8}" srcOrd="1" destOrd="0" presId="urn:microsoft.com/office/officeart/2005/8/layout/hierarchy2"/>
    <dgm:cxn modelId="{F368C332-6774-4607-92D5-408312F8508F}" type="presParOf" srcId="{BA162D0C-A236-41C4-B3F9-8F9A9CFFFDB8}" destId="{281EB5A8-EC54-4D50-B95C-79AA6C899A1F}" srcOrd="0" destOrd="0" presId="urn:microsoft.com/office/officeart/2005/8/layout/hierarchy2"/>
    <dgm:cxn modelId="{C6687EC1-5654-4802-BFB1-F10895429D6A}" type="presParOf" srcId="{BA162D0C-A236-41C4-B3F9-8F9A9CFFFDB8}" destId="{E3C3106F-E260-4704-83DD-4BCBB94ED5A5}" srcOrd="1" destOrd="0" presId="urn:microsoft.com/office/officeart/2005/8/layout/hierarchy2"/>
    <dgm:cxn modelId="{DB958F1F-95DE-455C-AB96-79794E6C454E}" type="presParOf" srcId="{6651DDF4-F671-4C5A-A820-90A5E888B847}" destId="{3510E8EE-C0FE-449B-872D-AA3CB1BF767C}" srcOrd="2" destOrd="0" presId="urn:microsoft.com/office/officeart/2005/8/layout/hierarchy2"/>
    <dgm:cxn modelId="{D79C645E-1602-40AE-9AB8-BE80E4CAC4D8}" type="presParOf" srcId="{3510E8EE-C0FE-449B-872D-AA3CB1BF767C}" destId="{67D0312F-FF6B-475B-BB0F-ED0D52A354E0}" srcOrd="0" destOrd="0" presId="urn:microsoft.com/office/officeart/2005/8/layout/hierarchy2"/>
    <dgm:cxn modelId="{849D7930-D1F8-46E3-B059-395F0601B725}" type="presParOf" srcId="{6651DDF4-F671-4C5A-A820-90A5E888B847}" destId="{01C6F091-BA5A-49BC-9F4C-ED782EF6AD02}" srcOrd="3" destOrd="0" presId="urn:microsoft.com/office/officeart/2005/8/layout/hierarchy2"/>
    <dgm:cxn modelId="{8D8213C1-1789-47D0-AA06-D013C0002968}" type="presParOf" srcId="{01C6F091-BA5A-49BC-9F4C-ED782EF6AD02}" destId="{73D0BD64-2FF8-465B-8FDB-C4EC249F4970}" srcOrd="0" destOrd="0" presId="urn:microsoft.com/office/officeart/2005/8/layout/hierarchy2"/>
    <dgm:cxn modelId="{ECB47F37-00E9-4881-AB79-7E0B8B7A22CD}" type="presParOf" srcId="{01C6F091-BA5A-49BC-9F4C-ED782EF6AD02}" destId="{84131C3D-F43C-463F-95CA-8361C53A0686}" srcOrd="1" destOrd="0" presId="urn:microsoft.com/office/officeart/2005/8/layout/hierarchy2"/>
    <dgm:cxn modelId="{96695731-2762-4845-A827-46DF2D55BCD6}" type="presParOf" srcId="{6651DDF4-F671-4C5A-A820-90A5E888B847}" destId="{4A8AF027-1C6D-44A6-BD4B-5C811FE424E2}" srcOrd="4" destOrd="0" presId="urn:microsoft.com/office/officeart/2005/8/layout/hierarchy2"/>
    <dgm:cxn modelId="{4C24FB57-9F15-4631-B51D-B2C7531659DE}" type="presParOf" srcId="{4A8AF027-1C6D-44A6-BD4B-5C811FE424E2}" destId="{B8DB4F82-4992-4163-B5F9-0313EDD4ED30}" srcOrd="0" destOrd="0" presId="urn:microsoft.com/office/officeart/2005/8/layout/hierarchy2"/>
    <dgm:cxn modelId="{6E6F0C30-E2FF-40CA-B08A-DA5690398BC6}" type="presParOf" srcId="{6651DDF4-F671-4C5A-A820-90A5E888B847}" destId="{8288B771-EF3C-4777-8734-FAC7F1EFA80E}" srcOrd="5" destOrd="0" presId="urn:microsoft.com/office/officeart/2005/8/layout/hierarchy2"/>
    <dgm:cxn modelId="{F70651A6-E96C-4AEA-A9BD-2C8D30BDACF4}" type="presParOf" srcId="{8288B771-EF3C-4777-8734-FAC7F1EFA80E}" destId="{66F44FC3-BD95-49F2-B9A6-A85F48563329}" srcOrd="0" destOrd="0" presId="urn:microsoft.com/office/officeart/2005/8/layout/hierarchy2"/>
    <dgm:cxn modelId="{63B8CC09-E98F-4158-A64B-FFD6FADB85CF}" type="presParOf" srcId="{8288B771-EF3C-4777-8734-FAC7F1EFA80E}" destId="{F707608C-E4DC-4F8F-B620-B254B16C2CDF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B16530-349D-4617-86DB-03EB11CF896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9E0B78C-6FDB-41A1-815C-4E0375DF48C3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pPr algn="ctr"/>
          <a:r>
            <a:rPr lang="es-P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Se basa en la aptitud, actitud, desempeño, capacidad y evaluación permanente para el puesto de los postulantes y servidores civiles; incluyendo, el acceso, la permanencia, progresión, mejora en las compensaciones y movilidad.</a:t>
          </a:r>
          <a:endParaRPr lang="es-PE" sz="2400" dirty="0"/>
        </a:p>
      </dgm:t>
    </dgm:pt>
    <dgm:pt modelId="{10F8923F-E9C2-4808-91A5-63099BEE5C02}" type="parTrans" cxnId="{0E933B89-42BF-4D76-B5C2-C10631E73D6F}">
      <dgm:prSet/>
      <dgm:spPr/>
      <dgm:t>
        <a:bodyPr/>
        <a:lstStyle/>
        <a:p>
          <a:endParaRPr lang="es-PE"/>
        </a:p>
      </dgm:t>
    </dgm:pt>
    <dgm:pt modelId="{1A648946-886A-484F-BB80-3E006DAFA4CF}" type="sibTrans" cxnId="{0E933B89-42BF-4D76-B5C2-C10631E73D6F}">
      <dgm:prSet/>
      <dgm:spPr/>
      <dgm:t>
        <a:bodyPr/>
        <a:lstStyle/>
        <a:p>
          <a:endParaRPr lang="es-PE"/>
        </a:p>
      </dgm:t>
    </dgm:pt>
    <dgm:pt modelId="{603BBA28-61A0-4DA1-AD90-F4FA47B32BE9}" type="pres">
      <dgm:prSet presAssocID="{17B16530-349D-4617-86DB-03EB11CF896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EE61D35C-AF32-431E-B71D-78E2D8F5CB90}" type="pres">
      <dgm:prSet presAssocID="{E9E0B78C-6FDB-41A1-815C-4E0375DF48C3}" presName="comp" presStyleCnt="0"/>
      <dgm:spPr/>
    </dgm:pt>
    <dgm:pt modelId="{CB70942E-4972-4B71-BB1F-4A51C4781943}" type="pres">
      <dgm:prSet presAssocID="{E9E0B78C-6FDB-41A1-815C-4E0375DF48C3}" presName="box" presStyleLbl="node1" presStyleIdx="0" presStyleCnt="1" custScaleX="60757"/>
      <dgm:spPr/>
      <dgm:t>
        <a:bodyPr/>
        <a:lstStyle/>
        <a:p>
          <a:endParaRPr lang="es-PE"/>
        </a:p>
      </dgm:t>
    </dgm:pt>
    <dgm:pt modelId="{F7C04954-4D7C-4C12-A29D-55EA336D6874}" type="pres">
      <dgm:prSet presAssocID="{E9E0B78C-6FDB-41A1-815C-4E0375DF48C3}" presName="img" presStyleLbl="fgImgPlace1" presStyleIdx="0" presStyleCnt="1" custScaleX="233787" custScaleY="114796" custLinFactNeighborX="-937" custLinFactNeighborY="7653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perspectiveRight"/>
          <a:lightRig rig="threePt" dir="t"/>
        </a:scene3d>
      </dgm:spPr>
    </dgm:pt>
    <dgm:pt modelId="{6DA47CCC-6A78-4F5A-94B0-DADE3099B2BC}" type="pres">
      <dgm:prSet presAssocID="{E9E0B78C-6FDB-41A1-815C-4E0375DF48C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1E48EECB-2B00-4FD8-ACD3-4EA03E2B5C44}" type="presOf" srcId="{E9E0B78C-6FDB-41A1-815C-4E0375DF48C3}" destId="{CB70942E-4972-4B71-BB1F-4A51C4781943}" srcOrd="0" destOrd="0" presId="urn:microsoft.com/office/officeart/2005/8/layout/vList4"/>
    <dgm:cxn modelId="{1090C32C-28A7-457D-9ACB-5B8B492EF04E}" type="presOf" srcId="{E9E0B78C-6FDB-41A1-815C-4E0375DF48C3}" destId="{6DA47CCC-6A78-4F5A-94B0-DADE3099B2BC}" srcOrd="1" destOrd="0" presId="urn:microsoft.com/office/officeart/2005/8/layout/vList4"/>
    <dgm:cxn modelId="{0E933B89-42BF-4D76-B5C2-C10631E73D6F}" srcId="{17B16530-349D-4617-86DB-03EB11CF8960}" destId="{E9E0B78C-6FDB-41A1-815C-4E0375DF48C3}" srcOrd="0" destOrd="0" parTransId="{10F8923F-E9C2-4808-91A5-63099BEE5C02}" sibTransId="{1A648946-886A-484F-BB80-3E006DAFA4CF}"/>
    <dgm:cxn modelId="{6CFCF7C0-70D0-4131-B9B2-11183719C52F}" type="presOf" srcId="{17B16530-349D-4617-86DB-03EB11CF8960}" destId="{603BBA28-61A0-4DA1-AD90-F4FA47B32BE9}" srcOrd="0" destOrd="0" presId="urn:microsoft.com/office/officeart/2005/8/layout/vList4"/>
    <dgm:cxn modelId="{FC8A8439-961B-41A4-8215-BADCB8824459}" type="presParOf" srcId="{603BBA28-61A0-4DA1-AD90-F4FA47B32BE9}" destId="{EE61D35C-AF32-431E-B71D-78E2D8F5CB90}" srcOrd="0" destOrd="0" presId="urn:microsoft.com/office/officeart/2005/8/layout/vList4"/>
    <dgm:cxn modelId="{4C521FD8-B487-4298-AC08-1DC38E5B772E}" type="presParOf" srcId="{EE61D35C-AF32-431E-B71D-78E2D8F5CB90}" destId="{CB70942E-4972-4B71-BB1F-4A51C4781943}" srcOrd="0" destOrd="0" presId="urn:microsoft.com/office/officeart/2005/8/layout/vList4"/>
    <dgm:cxn modelId="{D436E741-3FCF-4D58-83D3-4CB66970D1E4}" type="presParOf" srcId="{EE61D35C-AF32-431E-B71D-78E2D8F5CB90}" destId="{F7C04954-4D7C-4C12-A29D-55EA336D6874}" srcOrd="1" destOrd="0" presId="urn:microsoft.com/office/officeart/2005/8/layout/vList4"/>
    <dgm:cxn modelId="{DDCE2054-187E-439B-8D04-DB5EA250418F}" type="presParOf" srcId="{EE61D35C-AF32-431E-B71D-78E2D8F5CB90}" destId="{6DA47CCC-6A78-4F5A-94B0-DADE3099B2BC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3CF426-8880-4440-8FEA-674B5BEA627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E15C4E6-775D-45DE-8F85-CCDA85F1E88E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pPr algn="ctr"/>
          <a:r>
            <a:rPr lang="es-E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El régimen del servicio civil se fundamenta en la necesidad de recursos humanos para una adecuada prestación de servicios públicos.</a:t>
          </a:r>
          <a:endParaRPr lang="es-PE" sz="24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7BB6A376-E2DA-40F5-8583-08F826C39F5A}" type="parTrans" cxnId="{B8C97F66-98E3-484B-8134-B930853EA5B2}">
      <dgm:prSet/>
      <dgm:spPr/>
      <dgm:t>
        <a:bodyPr/>
        <a:lstStyle/>
        <a:p>
          <a:endParaRPr lang="es-PE"/>
        </a:p>
      </dgm:t>
    </dgm:pt>
    <dgm:pt modelId="{C109AC50-43D2-4FDC-85A3-65F9CD8952C8}" type="sibTrans" cxnId="{B8C97F66-98E3-484B-8134-B930853EA5B2}">
      <dgm:prSet/>
      <dgm:spPr/>
      <dgm:t>
        <a:bodyPr/>
        <a:lstStyle/>
        <a:p>
          <a:endParaRPr lang="es-PE"/>
        </a:p>
      </dgm:t>
    </dgm:pt>
    <dgm:pt modelId="{23E7D367-C4CD-4964-B3B1-35E1660860CC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pPr algn="ctr"/>
          <a:endParaRPr lang="es-PE" sz="1500" dirty="0"/>
        </a:p>
      </dgm:t>
    </dgm:pt>
    <dgm:pt modelId="{052DDC50-9EE0-485D-BA8D-A7E5B1984D6D}" type="sibTrans" cxnId="{DE8B708B-5966-47C7-8004-56A5558D24DE}">
      <dgm:prSet/>
      <dgm:spPr/>
      <dgm:t>
        <a:bodyPr/>
        <a:lstStyle/>
        <a:p>
          <a:endParaRPr lang="es-PE"/>
        </a:p>
      </dgm:t>
    </dgm:pt>
    <dgm:pt modelId="{4F352284-1C0F-485C-AE1F-03CDFD0B9219}" type="parTrans" cxnId="{DE8B708B-5966-47C7-8004-56A5558D24DE}">
      <dgm:prSet/>
      <dgm:spPr/>
      <dgm:t>
        <a:bodyPr/>
        <a:lstStyle/>
        <a:p>
          <a:endParaRPr lang="es-PE"/>
        </a:p>
      </dgm:t>
    </dgm:pt>
    <dgm:pt modelId="{32A0C77A-FB57-4E21-94EE-6C7E1DE38096}" type="pres">
      <dgm:prSet presAssocID="{003CF426-8880-4440-8FEA-674B5BEA62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C2B1FD2-E809-46D8-891D-1EA28460C0AD}" type="pres">
      <dgm:prSet presAssocID="{23E7D367-C4CD-4964-B3B1-35E1660860CC}" presName="composite" presStyleCnt="0"/>
      <dgm:spPr/>
    </dgm:pt>
    <dgm:pt modelId="{7A0649FE-7E1F-48C8-B083-2C302C03D707}" type="pres">
      <dgm:prSet presAssocID="{23E7D367-C4CD-4964-B3B1-35E1660860CC}" presName="imgShp" presStyleLbl="fgImgPlace1" presStyleIdx="0" presStyleCnt="1" custScaleX="130580" custScaleY="136700" custLinFactNeighborX="-13225" custLinFactNeighborY="-5579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3">
              <a:lumMod val="75000"/>
            </a:schemeClr>
          </a:solidFill>
          <a:prstDash val="solid"/>
        </a:ln>
      </dgm:spPr>
    </dgm:pt>
    <dgm:pt modelId="{8B9C750C-A12F-4869-A3B1-43C14C86DA08}" type="pres">
      <dgm:prSet presAssocID="{23E7D367-C4CD-4964-B3B1-35E1660860CC}" presName="txShp" presStyleLbl="node1" presStyleIdx="0" presStyleCnt="1" custScaleX="10832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CD66B8C-9DCF-414E-89CE-A8AE3D569B3E}" type="presOf" srcId="{003CF426-8880-4440-8FEA-674B5BEA627B}" destId="{32A0C77A-FB57-4E21-94EE-6C7E1DE38096}" srcOrd="0" destOrd="0" presId="urn:microsoft.com/office/officeart/2005/8/layout/vList3"/>
    <dgm:cxn modelId="{1F86E05E-7EF8-4E4F-9245-DC6DF9DA336A}" type="presOf" srcId="{EE15C4E6-775D-45DE-8F85-CCDA85F1E88E}" destId="{8B9C750C-A12F-4869-A3B1-43C14C86DA08}" srcOrd="0" destOrd="1" presId="urn:microsoft.com/office/officeart/2005/8/layout/vList3"/>
    <dgm:cxn modelId="{DE8B708B-5966-47C7-8004-56A5558D24DE}" srcId="{003CF426-8880-4440-8FEA-674B5BEA627B}" destId="{23E7D367-C4CD-4964-B3B1-35E1660860CC}" srcOrd="0" destOrd="0" parTransId="{4F352284-1C0F-485C-AE1F-03CDFD0B9219}" sibTransId="{052DDC50-9EE0-485D-BA8D-A7E5B1984D6D}"/>
    <dgm:cxn modelId="{B8C97F66-98E3-484B-8134-B930853EA5B2}" srcId="{23E7D367-C4CD-4964-B3B1-35E1660860CC}" destId="{EE15C4E6-775D-45DE-8F85-CCDA85F1E88E}" srcOrd="0" destOrd="0" parTransId="{7BB6A376-E2DA-40F5-8583-08F826C39F5A}" sibTransId="{C109AC50-43D2-4FDC-85A3-65F9CD8952C8}"/>
    <dgm:cxn modelId="{458DE473-0947-41F4-9E5F-B7095099BE02}" type="presOf" srcId="{23E7D367-C4CD-4964-B3B1-35E1660860CC}" destId="{8B9C750C-A12F-4869-A3B1-43C14C86DA08}" srcOrd="0" destOrd="0" presId="urn:microsoft.com/office/officeart/2005/8/layout/vList3"/>
    <dgm:cxn modelId="{000B3D78-0817-44B5-B146-8CFC6AFF59EC}" type="presParOf" srcId="{32A0C77A-FB57-4E21-94EE-6C7E1DE38096}" destId="{1C2B1FD2-E809-46D8-891D-1EA28460C0AD}" srcOrd="0" destOrd="0" presId="urn:microsoft.com/office/officeart/2005/8/layout/vList3"/>
    <dgm:cxn modelId="{8CFA8E2C-C1DC-407B-BFE6-1C9463882D1C}" type="presParOf" srcId="{1C2B1FD2-E809-46D8-891D-1EA28460C0AD}" destId="{7A0649FE-7E1F-48C8-B083-2C302C03D707}" srcOrd="0" destOrd="0" presId="urn:microsoft.com/office/officeart/2005/8/layout/vList3"/>
    <dgm:cxn modelId="{EE2CDE67-3994-4D64-BA1A-27D6A59F6150}" type="presParOf" srcId="{1C2B1FD2-E809-46D8-891D-1EA28460C0AD}" destId="{8B9C750C-A12F-4869-A3B1-43C14C86DA08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F2FBA4-301A-4D36-8C16-148E97CF9BE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5F762C98-1CFB-4AE9-8E17-0BD163BC8037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r>
            <a:rPr lang="es-PE" sz="18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LSC, TÍTULO PRELIMINAR, ART. III, LITERAL  e)</a:t>
          </a:r>
          <a:endParaRPr lang="es-PE" sz="1800" dirty="0"/>
        </a:p>
      </dgm:t>
    </dgm:pt>
    <dgm:pt modelId="{E61DDC1B-937B-427B-B25F-FC7513E72DB0}" type="parTrans" cxnId="{1FE9E844-199A-4241-A704-577D20D3AF4B}">
      <dgm:prSet/>
      <dgm:spPr/>
      <dgm:t>
        <a:bodyPr/>
        <a:lstStyle/>
        <a:p>
          <a:endParaRPr lang="es-PE"/>
        </a:p>
      </dgm:t>
    </dgm:pt>
    <dgm:pt modelId="{B7FF0F59-6F4A-4052-A2FA-7BFBB461CFF4}" type="sibTrans" cxnId="{1FE9E844-199A-4241-A704-577D20D3AF4B}">
      <dgm:prSet/>
      <dgm:spPr/>
      <dgm:t>
        <a:bodyPr/>
        <a:lstStyle/>
        <a:p>
          <a:endParaRPr lang="es-PE"/>
        </a:p>
      </dgm:t>
    </dgm:pt>
    <dgm:pt modelId="{2FBEA5DA-4055-4D88-B81D-94B734F906C8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pPr algn="ctr"/>
          <a:r>
            <a:rPr lang="es-PE" sz="2200" dirty="0" smtClean="0">
              <a:solidFill>
                <a:schemeClr val="tx1">
                  <a:lumMod val="65000"/>
                  <a:lumOff val="35000"/>
                </a:schemeClr>
              </a:solidFill>
            </a:rPr>
            <a:t>Todo acto relativo al sistema del servicio civil está supeditado a la disponibilidad presupuestal, el cumplimiento de las reglas fiscales, la sostenibilidad de las finanzas del Estado, así como a estar previamente autorizado y presupuestado. </a:t>
          </a:r>
          <a:endParaRPr lang="es-PE" sz="2200" dirty="0"/>
        </a:p>
      </dgm:t>
    </dgm:pt>
    <dgm:pt modelId="{85109B39-8A9B-44D5-81E3-61FB57767330}" type="parTrans" cxnId="{0B4EEA9C-18C3-4495-AD04-8141C0E27E65}">
      <dgm:prSet/>
      <dgm:spPr/>
      <dgm:t>
        <a:bodyPr/>
        <a:lstStyle/>
        <a:p>
          <a:endParaRPr lang="es-PE"/>
        </a:p>
      </dgm:t>
    </dgm:pt>
    <dgm:pt modelId="{7FDB06CE-8B0A-468D-AF0A-9FC25D59E1B2}" type="sibTrans" cxnId="{0B4EEA9C-18C3-4495-AD04-8141C0E27E65}">
      <dgm:prSet/>
      <dgm:spPr/>
      <dgm:t>
        <a:bodyPr/>
        <a:lstStyle/>
        <a:p>
          <a:endParaRPr lang="es-PE"/>
        </a:p>
      </dgm:t>
    </dgm:pt>
    <dgm:pt modelId="{8EC83E70-F052-4AFF-9779-7FB15ECDC2EB}" type="pres">
      <dgm:prSet presAssocID="{31F2FBA4-301A-4D36-8C16-148E97CF9BEF}" presName="diagram" presStyleCnt="0">
        <dgm:presLayoutVars>
          <dgm:dir/>
          <dgm:animLvl val="lvl"/>
          <dgm:resizeHandles val="exact"/>
        </dgm:presLayoutVars>
      </dgm:prSet>
      <dgm:spPr/>
    </dgm:pt>
    <dgm:pt modelId="{01539B32-BF9F-4430-8407-5FBF616325A8}" type="pres">
      <dgm:prSet presAssocID="{5F762C98-1CFB-4AE9-8E17-0BD163BC8037}" presName="compNode" presStyleCnt="0"/>
      <dgm:spPr/>
    </dgm:pt>
    <dgm:pt modelId="{12844D56-25AE-49BE-97BD-18C34336D85F}" type="pres">
      <dgm:prSet presAssocID="{5F762C98-1CFB-4AE9-8E17-0BD163BC8037}" presName="childRect" presStyleLbl="bgAcc1" presStyleIdx="0" presStyleCnt="1" custScaleX="132957" custScaleY="123525" custLinFactNeighborX="-14363" custLinFactNeighborY="-15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A42ECF-5957-4EDC-BF8F-9CEFD52387CC}" type="pres">
      <dgm:prSet presAssocID="{5F762C98-1CFB-4AE9-8E17-0BD163BC803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740967-7EE2-47B5-9821-2F306057DD05}" type="pres">
      <dgm:prSet presAssocID="{5F762C98-1CFB-4AE9-8E17-0BD163BC8037}" presName="parentRect" presStyleLbl="alignNode1" presStyleIdx="0" presStyleCnt="1" custScaleX="132112" custLinFactNeighborX="-15471" custLinFactNeighborY="25687"/>
      <dgm:spPr/>
      <dgm:t>
        <a:bodyPr/>
        <a:lstStyle/>
        <a:p>
          <a:endParaRPr lang="es-PE"/>
        </a:p>
      </dgm:t>
    </dgm:pt>
    <dgm:pt modelId="{3664904B-BD24-4168-86C6-259C7C96190B}" type="pres">
      <dgm:prSet presAssocID="{5F762C98-1CFB-4AE9-8E17-0BD163BC8037}" presName="adorn" presStyleLbl="fgAccFollowNode1" presStyleIdx="0" presStyleCnt="1" custScaleX="287036" custScaleY="314613" custLinFactX="23987" custLinFactNeighborX="100000" custLinFactNeighborY="122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2133227-5E92-4302-A63F-0A3D4EA2A88C}" type="presOf" srcId="{5F762C98-1CFB-4AE9-8E17-0BD163BC8037}" destId="{D5A42ECF-5957-4EDC-BF8F-9CEFD52387CC}" srcOrd="0" destOrd="0" presId="urn:microsoft.com/office/officeart/2005/8/layout/bList2"/>
    <dgm:cxn modelId="{77ADCBA9-E7D1-44E8-9CFC-EB1078EFB0C3}" type="presOf" srcId="{2FBEA5DA-4055-4D88-B81D-94B734F906C8}" destId="{12844D56-25AE-49BE-97BD-18C34336D85F}" srcOrd="0" destOrd="0" presId="urn:microsoft.com/office/officeart/2005/8/layout/bList2"/>
    <dgm:cxn modelId="{27765E67-1A14-4835-8414-C81D54A6B4BE}" type="presOf" srcId="{5F762C98-1CFB-4AE9-8E17-0BD163BC8037}" destId="{BE740967-7EE2-47B5-9821-2F306057DD05}" srcOrd="1" destOrd="0" presId="urn:microsoft.com/office/officeart/2005/8/layout/bList2"/>
    <dgm:cxn modelId="{0B4EEA9C-18C3-4495-AD04-8141C0E27E65}" srcId="{5F762C98-1CFB-4AE9-8E17-0BD163BC8037}" destId="{2FBEA5DA-4055-4D88-B81D-94B734F906C8}" srcOrd="0" destOrd="0" parTransId="{85109B39-8A9B-44D5-81E3-61FB57767330}" sibTransId="{7FDB06CE-8B0A-468D-AF0A-9FC25D59E1B2}"/>
    <dgm:cxn modelId="{1FE9E844-199A-4241-A704-577D20D3AF4B}" srcId="{31F2FBA4-301A-4D36-8C16-148E97CF9BEF}" destId="{5F762C98-1CFB-4AE9-8E17-0BD163BC8037}" srcOrd="0" destOrd="0" parTransId="{E61DDC1B-937B-427B-B25F-FC7513E72DB0}" sibTransId="{B7FF0F59-6F4A-4052-A2FA-7BFBB461CFF4}"/>
    <dgm:cxn modelId="{2D10CCA5-466C-4627-BFB7-BDC8390A2966}" type="presOf" srcId="{31F2FBA4-301A-4D36-8C16-148E97CF9BEF}" destId="{8EC83E70-F052-4AFF-9779-7FB15ECDC2EB}" srcOrd="0" destOrd="0" presId="urn:microsoft.com/office/officeart/2005/8/layout/bList2"/>
    <dgm:cxn modelId="{15B169A6-4F64-463F-977A-975856A9F259}" type="presParOf" srcId="{8EC83E70-F052-4AFF-9779-7FB15ECDC2EB}" destId="{01539B32-BF9F-4430-8407-5FBF616325A8}" srcOrd="0" destOrd="0" presId="urn:microsoft.com/office/officeart/2005/8/layout/bList2"/>
    <dgm:cxn modelId="{6CFCD006-2B29-447B-8ED6-AA00A68D6FC8}" type="presParOf" srcId="{01539B32-BF9F-4430-8407-5FBF616325A8}" destId="{12844D56-25AE-49BE-97BD-18C34336D85F}" srcOrd="0" destOrd="0" presId="urn:microsoft.com/office/officeart/2005/8/layout/bList2"/>
    <dgm:cxn modelId="{9BCBA24E-D9E2-4AFC-A1EF-267A6F94892B}" type="presParOf" srcId="{01539B32-BF9F-4430-8407-5FBF616325A8}" destId="{D5A42ECF-5957-4EDC-BF8F-9CEFD52387CC}" srcOrd="1" destOrd="0" presId="urn:microsoft.com/office/officeart/2005/8/layout/bList2"/>
    <dgm:cxn modelId="{53E06014-78BE-477C-8B22-93E661A3616B}" type="presParOf" srcId="{01539B32-BF9F-4430-8407-5FBF616325A8}" destId="{BE740967-7EE2-47B5-9821-2F306057DD05}" srcOrd="2" destOrd="0" presId="urn:microsoft.com/office/officeart/2005/8/layout/bList2"/>
    <dgm:cxn modelId="{4D086393-7E2F-4A99-83FB-A3212348061A}" type="presParOf" srcId="{01539B32-BF9F-4430-8407-5FBF616325A8}" destId="{3664904B-BD24-4168-86C6-259C7C96190B}" srcOrd="3" destOrd="0" presId="urn:microsoft.com/office/officeart/2005/8/layout/b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1D6987-E8E5-4C57-9613-AE079C7A325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697BB7E-6774-4A55-99A5-97916577C66C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r>
            <a:rPr lang="es-P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rPr>
            <a:t>La información relativa a la gestión del régimen del Servicio Civil es confiable, accesible  y oportuna.</a:t>
          </a:r>
          <a:endParaRPr lang="es-PE" sz="2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CC7E4BD-538E-409D-8873-389CA901988B}" type="parTrans" cxnId="{7624AC31-FB63-430E-80BB-E34173112CF4}">
      <dgm:prSet/>
      <dgm:spPr/>
      <dgm:t>
        <a:bodyPr/>
        <a:lstStyle/>
        <a:p>
          <a:endParaRPr lang="es-PE"/>
        </a:p>
      </dgm:t>
    </dgm:pt>
    <dgm:pt modelId="{FF476106-B37C-49B2-A0CB-55F6671B53EB}" type="sibTrans" cxnId="{7624AC31-FB63-430E-80BB-E34173112CF4}">
      <dgm:prSet/>
      <dgm:spPr/>
      <dgm:t>
        <a:bodyPr/>
        <a:lstStyle/>
        <a:p>
          <a:endParaRPr lang="es-PE"/>
        </a:p>
      </dgm:t>
    </dgm:pt>
    <dgm:pt modelId="{BC69439E-CF9B-4349-BF19-22B0A213E637}" type="pres">
      <dgm:prSet presAssocID="{271D6987-E8E5-4C57-9613-AE079C7A3257}" presName="Name0" presStyleCnt="0">
        <dgm:presLayoutVars>
          <dgm:dir/>
          <dgm:resizeHandles val="exact"/>
        </dgm:presLayoutVars>
      </dgm:prSet>
      <dgm:spPr/>
    </dgm:pt>
    <dgm:pt modelId="{644263A0-B5F2-4F67-8E49-5139DD7AF230}" type="pres">
      <dgm:prSet presAssocID="{271D6987-E8E5-4C57-9613-AE079C7A3257}" presName="bkgdShp" presStyleLbl="alignAccFollowNode1" presStyleIdx="0" presStyleCnt="1" custLinFactNeighborY="10964"/>
      <dgm:spPr>
        <a:solidFill>
          <a:schemeClr val="accent3">
            <a:lumMod val="75000"/>
          </a:schemeClr>
        </a:solidFill>
        <a:ln w="28575">
          <a:solidFill>
            <a:schemeClr val="accent3">
              <a:lumMod val="75000"/>
              <a:alpha val="90000"/>
            </a:schemeClr>
          </a:solidFill>
          <a:prstDash val="solid"/>
        </a:ln>
      </dgm:spPr>
    </dgm:pt>
    <dgm:pt modelId="{07F2D55A-A91C-4296-89B0-C7FECB18B283}" type="pres">
      <dgm:prSet presAssocID="{271D6987-E8E5-4C57-9613-AE079C7A3257}" presName="linComp" presStyleCnt="0"/>
      <dgm:spPr/>
    </dgm:pt>
    <dgm:pt modelId="{F615C744-421C-4AC0-B9B0-67DB4833BAF8}" type="pres">
      <dgm:prSet presAssocID="{5697BB7E-6774-4A55-99A5-97916577C66C}" presName="compNode" presStyleCnt="0"/>
      <dgm:spPr/>
    </dgm:pt>
    <dgm:pt modelId="{2855BA3C-71ED-4F4D-ABF9-A8D40248C61F}" type="pres">
      <dgm:prSet presAssocID="{5697BB7E-6774-4A55-99A5-97916577C66C}" presName="node" presStyleLbl="node1" presStyleIdx="0" presStyleCnt="1" custScaleY="7079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AEC31CA-AE1A-463D-B90A-7AF2E8A9ACA4}" type="pres">
      <dgm:prSet presAssocID="{5697BB7E-6774-4A55-99A5-97916577C66C}" presName="invisiNode" presStyleLbl="node1" presStyleIdx="0" presStyleCnt="1"/>
      <dgm:spPr/>
    </dgm:pt>
    <dgm:pt modelId="{F15D2813-3391-4CC8-93B8-2FFDA55C549B}" type="pres">
      <dgm:prSet presAssocID="{5697BB7E-6774-4A55-99A5-97916577C66C}" presName="imagNode" presStyleLbl="fgImgPlace1" presStyleIdx="0" presStyleCnt="1" custScaleY="170742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3">
              <a:lumMod val="75000"/>
            </a:schemeClr>
          </a:solidFill>
          <a:prstDash val="solid"/>
        </a:ln>
      </dgm:spPr>
    </dgm:pt>
  </dgm:ptLst>
  <dgm:cxnLst>
    <dgm:cxn modelId="{494731CD-19F1-4528-A246-1E84EEB73D16}" type="presOf" srcId="{271D6987-E8E5-4C57-9613-AE079C7A3257}" destId="{BC69439E-CF9B-4349-BF19-22B0A213E637}" srcOrd="0" destOrd="0" presId="urn:microsoft.com/office/officeart/2005/8/layout/pList2"/>
    <dgm:cxn modelId="{7624AC31-FB63-430E-80BB-E34173112CF4}" srcId="{271D6987-E8E5-4C57-9613-AE079C7A3257}" destId="{5697BB7E-6774-4A55-99A5-97916577C66C}" srcOrd="0" destOrd="0" parTransId="{1CC7E4BD-538E-409D-8873-389CA901988B}" sibTransId="{FF476106-B37C-49B2-A0CB-55F6671B53EB}"/>
    <dgm:cxn modelId="{A8854836-F8BA-40BD-A6CF-28620E4D04BF}" type="presOf" srcId="{5697BB7E-6774-4A55-99A5-97916577C66C}" destId="{2855BA3C-71ED-4F4D-ABF9-A8D40248C61F}" srcOrd="0" destOrd="0" presId="urn:microsoft.com/office/officeart/2005/8/layout/pList2"/>
    <dgm:cxn modelId="{48C68FC1-8BD2-48D1-B340-8CF6AE87BFDA}" type="presParOf" srcId="{BC69439E-CF9B-4349-BF19-22B0A213E637}" destId="{644263A0-B5F2-4F67-8E49-5139DD7AF230}" srcOrd="0" destOrd="0" presId="urn:microsoft.com/office/officeart/2005/8/layout/pList2"/>
    <dgm:cxn modelId="{6ED21DBD-8496-4DD5-9715-C0E257A34FCC}" type="presParOf" srcId="{BC69439E-CF9B-4349-BF19-22B0A213E637}" destId="{07F2D55A-A91C-4296-89B0-C7FECB18B283}" srcOrd="1" destOrd="0" presId="urn:microsoft.com/office/officeart/2005/8/layout/pList2"/>
    <dgm:cxn modelId="{5FE61B5B-D424-4233-B343-7680968E64B9}" type="presParOf" srcId="{07F2D55A-A91C-4296-89B0-C7FECB18B283}" destId="{F615C744-421C-4AC0-B9B0-67DB4833BAF8}" srcOrd="0" destOrd="0" presId="urn:microsoft.com/office/officeart/2005/8/layout/pList2"/>
    <dgm:cxn modelId="{19D3EB72-F463-4FEE-B288-4E6B78B4E506}" type="presParOf" srcId="{F615C744-421C-4AC0-B9B0-67DB4833BAF8}" destId="{2855BA3C-71ED-4F4D-ABF9-A8D40248C61F}" srcOrd="0" destOrd="0" presId="urn:microsoft.com/office/officeart/2005/8/layout/pList2"/>
    <dgm:cxn modelId="{6649DD6F-617E-4FA6-81DE-8EC2490996EE}" type="presParOf" srcId="{F615C744-421C-4AC0-B9B0-67DB4833BAF8}" destId="{2AEC31CA-AE1A-463D-B90A-7AF2E8A9ACA4}" srcOrd="1" destOrd="0" presId="urn:microsoft.com/office/officeart/2005/8/layout/pList2"/>
    <dgm:cxn modelId="{40BD40CF-C26B-4028-A0BC-A874616453F3}" type="presParOf" srcId="{F615C744-421C-4AC0-B9B0-67DB4833BAF8}" destId="{F15D2813-3391-4CC8-93B8-2FFDA55C549B}" srcOrd="2" destOrd="0" presId="urn:microsoft.com/office/officeart/2005/8/layout/p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54DF62-DACD-4BAE-805F-C5EF357EF56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B066F02-01A1-45FF-959B-6710C881F52F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r>
            <a:rPr lang="es-PE" sz="2400" dirty="0" smtClean="0">
              <a:solidFill>
                <a:schemeClr val="tx1">
                  <a:lumMod val="65000"/>
                  <a:lumOff val="35000"/>
                </a:schemeClr>
              </a:solidFill>
            </a:rPr>
            <a:t>Los servidores públicos encargados  de la gestión de las entidades públicas rinden cuentas de la gestión que ejecutan.</a:t>
          </a:r>
          <a:endParaRPr lang="es-PE" sz="24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922BF33-16D9-4245-A54C-AF5387F7FFD5}" type="parTrans" cxnId="{21E93BFF-8758-4E2B-84F8-AA7DA2BBF4C1}">
      <dgm:prSet/>
      <dgm:spPr/>
      <dgm:t>
        <a:bodyPr/>
        <a:lstStyle/>
        <a:p>
          <a:endParaRPr lang="es-PE"/>
        </a:p>
      </dgm:t>
    </dgm:pt>
    <dgm:pt modelId="{AB34117C-B2BB-4A71-81E3-F43AF58CBD8A}" type="sibTrans" cxnId="{21E93BFF-8758-4E2B-84F8-AA7DA2BBF4C1}">
      <dgm:prSet/>
      <dgm:spPr/>
      <dgm:t>
        <a:bodyPr/>
        <a:lstStyle/>
        <a:p>
          <a:endParaRPr lang="es-PE"/>
        </a:p>
      </dgm:t>
    </dgm:pt>
    <dgm:pt modelId="{924AE65C-4768-4DA9-9C0F-FB0AF8822AF9}" type="pres">
      <dgm:prSet presAssocID="{0B54DF62-DACD-4BAE-805F-C5EF357EF56C}" presName="linearFlow" presStyleCnt="0">
        <dgm:presLayoutVars>
          <dgm:dir/>
          <dgm:resizeHandles val="exact"/>
        </dgm:presLayoutVars>
      </dgm:prSet>
      <dgm:spPr/>
    </dgm:pt>
    <dgm:pt modelId="{06239D85-DA79-4425-AA00-D40B05E5077F}" type="pres">
      <dgm:prSet presAssocID="{FB066F02-01A1-45FF-959B-6710C881F52F}" presName="composite" presStyleCnt="0"/>
      <dgm:spPr/>
    </dgm:pt>
    <dgm:pt modelId="{0BF8F733-3F7B-44FF-98BC-D6EDF17DB266}" type="pres">
      <dgm:prSet presAssocID="{FB066F02-01A1-45FF-959B-6710C881F52F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tx1">
              <a:lumMod val="65000"/>
              <a:lumOff val="35000"/>
            </a:schemeClr>
          </a:solidFill>
          <a:prstDash val="solid"/>
        </a:ln>
      </dgm:spPr>
    </dgm:pt>
    <dgm:pt modelId="{0E7F3CB7-E4A7-4406-8800-0A09C5EE3A99}" type="pres">
      <dgm:prSet presAssocID="{FB066F02-01A1-45FF-959B-6710C881F52F}" presName="txShp" presStyleLbl="node1" presStyleIdx="0" presStyleCnt="1" custScaleX="11415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AA74801-CEB2-4127-9E8A-DD08C0B3BF21}" type="presOf" srcId="{0B54DF62-DACD-4BAE-805F-C5EF357EF56C}" destId="{924AE65C-4768-4DA9-9C0F-FB0AF8822AF9}" srcOrd="0" destOrd="0" presId="urn:microsoft.com/office/officeart/2005/8/layout/vList3"/>
    <dgm:cxn modelId="{21E93BFF-8758-4E2B-84F8-AA7DA2BBF4C1}" srcId="{0B54DF62-DACD-4BAE-805F-C5EF357EF56C}" destId="{FB066F02-01A1-45FF-959B-6710C881F52F}" srcOrd="0" destOrd="0" parTransId="{E922BF33-16D9-4245-A54C-AF5387F7FFD5}" sibTransId="{AB34117C-B2BB-4A71-81E3-F43AF58CBD8A}"/>
    <dgm:cxn modelId="{ECD20516-05C6-4D13-8719-4772CC4015E0}" type="presOf" srcId="{FB066F02-01A1-45FF-959B-6710C881F52F}" destId="{0E7F3CB7-E4A7-4406-8800-0A09C5EE3A99}" srcOrd="0" destOrd="0" presId="urn:microsoft.com/office/officeart/2005/8/layout/vList3"/>
    <dgm:cxn modelId="{BD96B478-63EA-4433-92D7-0C97F9803C23}" type="presParOf" srcId="{924AE65C-4768-4DA9-9C0F-FB0AF8822AF9}" destId="{06239D85-DA79-4425-AA00-D40B05E5077F}" srcOrd="0" destOrd="0" presId="urn:microsoft.com/office/officeart/2005/8/layout/vList3"/>
    <dgm:cxn modelId="{40772A39-74DF-4CFB-A880-026D54BD3FCF}" type="presParOf" srcId="{06239D85-DA79-4425-AA00-D40B05E5077F}" destId="{0BF8F733-3F7B-44FF-98BC-D6EDF17DB266}" srcOrd="0" destOrd="0" presId="urn:microsoft.com/office/officeart/2005/8/layout/vList3"/>
    <dgm:cxn modelId="{5BC350AB-4CA6-4ED1-A913-478EF3E4D60C}" type="presParOf" srcId="{06239D85-DA79-4425-AA00-D40B05E5077F}" destId="{0E7F3CB7-E4A7-4406-8800-0A09C5EE3A99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733256-E40F-49A9-B044-BAF9067D6E78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4625D7B-0193-4574-BA6A-C86DF2228F7F}">
      <dgm:prSet phldrT="[Texto]" custT="1"/>
      <dgm:spPr/>
      <dgm:t>
        <a:bodyPr/>
        <a:lstStyle/>
        <a:p>
          <a:pPr algn="ctr"/>
          <a:endParaRPr lang="es-PE" sz="1800" b="1" dirty="0" smtClean="0">
            <a:solidFill>
              <a:schemeClr val="accent3">
                <a:lumMod val="50000"/>
              </a:schemeClr>
            </a:solidFill>
            <a:latin typeface="Arial Narrow" pitchFamily="34" charset="0"/>
          </a:endParaRPr>
        </a:p>
        <a:p>
          <a:pPr algn="ctr"/>
          <a:r>
            <a:rPr lang="es-PE" sz="18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rPr>
            <a:t>LSC, TÍTULO PRELIMINAR, ART. III, LITERAL j)</a:t>
          </a:r>
          <a:endParaRPr lang="es-PE" sz="1800" dirty="0"/>
        </a:p>
      </dgm:t>
    </dgm:pt>
    <dgm:pt modelId="{6729ABDB-6D6D-4ADD-94D3-99CCE3738A71}" type="parTrans" cxnId="{C4AF7523-9870-4272-A72C-70314A947AB7}">
      <dgm:prSet/>
      <dgm:spPr/>
      <dgm:t>
        <a:bodyPr/>
        <a:lstStyle/>
        <a:p>
          <a:endParaRPr lang="es-PE"/>
        </a:p>
      </dgm:t>
    </dgm:pt>
    <dgm:pt modelId="{A5D3D7D3-9AB1-4A03-8F25-A8E432672E6E}" type="sibTrans" cxnId="{C4AF7523-9870-4272-A72C-70314A947AB7}">
      <dgm:prSet/>
      <dgm:spPr/>
      <dgm:t>
        <a:bodyPr/>
        <a:lstStyle/>
        <a:p>
          <a:endParaRPr lang="es-PE"/>
        </a:p>
      </dgm:t>
    </dgm:pt>
    <dgm:pt modelId="{0673947B-4736-4815-B909-BD8308E28A66}">
      <dgm:prSet phldrT="[Texto]" custT="1"/>
      <dgm:spPr>
        <a:noFill/>
        <a:ln w="28575">
          <a:solidFill>
            <a:schemeClr val="accent3">
              <a:lumMod val="75000"/>
            </a:schemeClr>
          </a:solidFill>
          <a:prstDash val="solid"/>
        </a:ln>
      </dgm:spPr>
      <dgm:t>
        <a:bodyPr/>
        <a:lstStyle/>
        <a:p>
          <a:pPr algn="ctr"/>
          <a:r>
            <a:rPr lang="es-P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rPr>
            <a:t>El servicio civil procura adaptarse a las necesidades del Estado y de los administrados.</a:t>
          </a:r>
          <a:endParaRPr lang="es-PE" sz="24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61031C87-D0DA-49ED-8D07-771B9AFAF9B1}" type="parTrans" cxnId="{D9732A68-31E9-4B43-823E-BD7E585C217B}">
      <dgm:prSet/>
      <dgm:spPr/>
      <dgm:t>
        <a:bodyPr/>
        <a:lstStyle/>
        <a:p>
          <a:endParaRPr lang="es-PE"/>
        </a:p>
      </dgm:t>
    </dgm:pt>
    <dgm:pt modelId="{F6258146-5858-4623-B2C3-D541D6F46F15}" type="sibTrans" cxnId="{D9732A68-31E9-4B43-823E-BD7E585C217B}">
      <dgm:prSet/>
      <dgm:spPr/>
      <dgm:t>
        <a:bodyPr/>
        <a:lstStyle/>
        <a:p>
          <a:endParaRPr lang="es-PE"/>
        </a:p>
      </dgm:t>
    </dgm:pt>
    <dgm:pt modelId="{D7803D64-9145-4340-ACE3-B854DA612878}" type="pres">
      <dgm:prSet presAssocID="{4C733256-E40F-49A9-B044-BAF9067D6E7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D1121A5C-A8B6-4F2A-8E4D-2C533EF6BA6B}" type="pres">
      <dgm:prSet presAssocID="{64625D7B-0193-4574-BA6A-C86DF2228F7F}" presName="compositeNode" presStyleCnt="0">
        <dgm:presLayoutVars>
          <dgm:bulletEnabled val="1"/>
        </dgm:presLayoutVars>
      </dgm:prSet>
      <dgm:spPr/>
    </dgm:pt>
    <dgm:pt modelId="{1C77C9B7-1A25-40F9-98CD-260803D975AA}" type="pres">
      <dgm:prSet presAssocID="{64625D7B-0193-4574-BA6A-C86DF2228F7F}" presName="image" presStyleLbl="fgImgPlace1" presStyleIdx="0" presStyleCnt="1" custScaleX="197308" custScaleY="166615" custLinFactNeighborX="-6223" custLinFactNeighborY="4571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chemeClr val="tx1">
              <a:lumMod val="65000"/>
              <a:lumOff val="35000"/>
            </a:schemeClr>
          </a:solidFill>
          <a:prstDash val="solid"/>
        </a:ln>
      </dgm:spPr>
    </dgm:pt>
    <dgm:pt modelId="{C582317B-514B-4428-B150-80C399833A12}" type="pres">
      <dgm:prSet presAssocID="{64625D7B-0193-4574-BA6A-C86DF2228F7F}" presName="childNode" presStyleLbl="node1" presStyleIdx="0" presStyleCnt="1" custScaleX="71479" custScaleY="61817" custLinFactNeighborX="4557" custLinFactNeighborY="-1272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7A67B64-1C4B-4EF1-AA7D-F4EF343F5FD0}" type="pres">
      <dgm:prSet presAssocID="{64625D7B-0193-4574-BA6A-C86DF2228F7F}" presName="parentNode" presStyleLbl="revTx" presStyleIdx="0" presStyleCnt="1" custAng="5400000" custScaleX="100855" custScaleY="128205" custLinFactX="17668" custLinFactNeighborX="100000" custLinFactNeighborY="4095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4AF7523-9870-4272-A72C-70314A947AB7}" srcId="{4C733256-E40F-49A9-B044-BAF9067D6E78}" destId="{64625D7B-0193-4574-BA6A-C86DF2228F7F}" srcOrd="0" destOrd="0" parTransId="{6729ABDB-6D6D-4ADD-94D3-99CCE3738A71}" sibTransId="{A5D3D7D3-9AB1-4A03-8F25-A8E432672E6E}"/>
    <dgm:cxn modelId="{F0D3F33E-4DC6-4D0A-A478-79271E299282}" type="presOf" srcId="{4C733256-E40F-49A9-B044-BAF9067D6E78}" destId="{D7803D64-9145-4340-ACE3-B854DA612878}" srcOrd="0" destOrd="0" presId="urn:microsoft.com/office/officeart/2005/8/layout/hList2"/>
    <dgm:cxn modelId="{D9732A68-31E9-4B43-823E-BD7E585C217B}" srcId="{64625D7B-0193-4574-BA6A-C86DF2228F7F}" destId="{0673947B-4736-4815-B909-BD8308E28A66}" srcOrd="0" destOrd="0" parTransId="{61031C87-D0DA-49ED-8D07-771B9AFAF9B1}" sibTransId="{F6258146-5858-4623-B2C3-D541D6F46F15}"/>
    <dgm:cxn modelId="{ADFDA841-26CB-414A-A7C0-500030637E49}" type="presOf" srcId="{0673947B-4736-4815-B909-BD8308E28A66}" destId="{C582317B-514B-4428-B150-80C399833A12}" srcOrd="0" destOrd="0" presId="urn:microsoft.com/office/officeart/2005/8/layout/hList2"/>
    <dgm:cxn modelId="{F432DF87-2BC0-4705-AEE4-298F0348F90F}" type="presOf" srcId="{64625D7B-0193-4574-BA6A-C86DF2228F7F}" destId="{A7A67B64-1C4B-4EF1-AA7D-F4EF343F5FD0}" srcOrd="0" destOrd="0" presId="urn:microsoft.com/office/officeart/2005/8/layout/hList2"/>
    <dgm:cxn modelId="{9314E84A-0CBE-4EF4-A8A1-136055DE1727}" type="presParOf" srcId="{D7803D64-9145-4340-ACE3-B854DA612878}" destId="{D1121A5C-A8B6-4F2A-8E4D-2C533EF6BA6B}" srcOrd="0" destOrd="0" presId="urn:microsoft.com/office/officeart/2005/8/layout/hList2"/>
    <dgm:cxn modelId="{1FE561CD-3026-4C06-A2A2-03AB5702A9F1}" type="presParOf" srcId="{D1121A5C-A8B6-4F2A-8E4D-2C533EF6BA6B}" destId="{1C77C9B7-1A25-40F9-98CD-260803D975AA}" srcOrd="0" destOrd="0" presId="urn:microsoft.com/office/officeart/2005/8/layout/hList2"/>
    <dgm:cxn modelId="{F902D7AA-6B47-4B4F-8B25-EA42111969A8}" type="presParOf" srcId="{D1121A5C-A8B6-4F2A-8E4D-2C533EF6BA6B}" destId="{C582317B-514B-4428-B150-80C399833A12}" srcOrd="1" destOrd="0" presId="urn:microsoft.com/office/officeart/2005/8/layout/hList2"/>
    <dgm:cxn modelId="{3B36285C-E581-46A8-ABF2-65242303DF19}" type="presParOf" srcId="{D1121A5C-A8B6-4F2A-8E4D-2C533EF6BA6B}" destId="{A7A67B64-1C4B-4EF1-AA7D-F4EF343F5FD0}" srcOrd="2" destOrd="0" presId="urn:microsoft.com/office/officeart/2005/8/layout/h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EFD26-5106-4058-93C8-F2EAD21BA2F8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A7E1B-1162-47E4-A679-B242163F597A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PE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90E4BBA-A78D-4583-B894-D5966145FCF3}" type="datetimeFigureOut">
              <a:rPr lang="es-PE" smtClean="0"/>
              <a:pPr/>
              <a:t>14/04/2015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PE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B4CC0FB-AEF3-43D6-A746-2089DA7CD7BB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.pe/url?sa=i&amp;rct=j&amp;q=&amp;esrc=s&amp;frm=1&amp;source=images&amp;cd=&amp;cad=rja&amp;docid=B0lDLGeOSFlqsM&amp;tbnid=IQ0cr4m-f9PKzM:&amp;ved=0CAUQjRw&amp;url=http://grupoverona.pe/new/3594/congreso-debate-hoy-el-proyecto-de-ley-del-servicio-civil&amp;ei=A4RMUt29KIba9ATLrYDgCw&amp;bvm=bv.53371865,d.aWc&amp;psig=AFQjCNHYQgXNWcxNu--7dcJ3WE0lQCTMDg&amp;ust=1380823437977794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S6JXM4eKC7SRrM&amp;tbnid=wBqA-jSL6nufEM:&amp;ved=0CAUQjRw&amp;url=http://es.123rf.com/photo_4989783_mano-rechazar-dinero-aislado-sobre-fondo-blanco.html&amp;ei=zUgnUqf3MbS-4APu3ICACQ&amp;bvm=bv.51495398,d.cWc&amp;psig=AFQjCNHDMEctFKF-tCoH6tKLZjv2Y7HsDA&amp;ust=1378392624931141" TargetMode="External"/><Relationship Id="rId2" Type="http://schemas.openxmlformats.org/officeDocument/2006/relationships/hyperlink" Target="http://www.google.com.pe/url?sa=i&amp;rct=j&amp;q=&amp;esrc=s&amp;frm=1&amp;source=images&amp;cd=&amp;cad=rja&amp;docid=iGiuxC4XISwolM&amp;tbnid=M3toCBpS6cyp7M:&amp;ved=0CAUQjRw&amp;url=http://shallynsegura.blogspot.com/p/gestion-empresarial.html&amp;ei=20cmUsqDIsnA4AOLyIHoBg&amp;bvm=bv.51495398,d.cWc&amp;psig=AFQjCNGbMM7h-QfMYEUePez8zWcGFLQ1Ng&amp;ust=137832676846847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y9cwlxbO-8MXTM&amp;tbnid=pzANw9uxoLzQ_M:&amp;ved=0CAUQjRw&amp;url=http://www.servir.gob.pe/leyserviciocivil/&amp;ei=M0EmUv2HN6X_4AO824HgAw&amp;psig=AFQjCNEbKlR8Pt_cAGZiHqqu73qYkQd8jA&amp;ust=1378324845605406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pe/url?sa=i&amp;rct=j&amp;q=&amp;esrc=s&amp;frm=1&amp;source=images&amp;cd=&amp;cad=rja&amp;docid=-jrJjC_ZOgcnaM&amp;tbnid=4QQS1VHBqv8J7M:&amp;ved=0CAUQjRw&amp;url=http://www.fotosimagenes.org/igualdad-de-oportunidades&amp;ei=xDomUoHNAZa14APJ44HYDg&amp;bvm=bv.51495398,d.cWc&amp;psig=AFQjCNFys4QlA7UtXBwAYNZw_v-CVlGAAA&amp;ust=1378323448546384" TargetMode="External"/><Relationship Id="rId2" Type="http://schemas.openxmlformats.org/officeDocument/2006/relationships/hyperlink" Target="http://www.google.com.pe/url?sa=i&amp;rct=j&amp;q=&amp;esrc=s&amp;frm=1&amp;source=images&amp;cd=&amp;cad=rja&amp;docid=-jrJjC_ZOgcnaM&amp;tbnid=4QQS1VHBqv8J7M:&amp;ved=0CAUQjRw&amp;url=http://www.fotosimagenes.org/igualdad-de-oportunidades&amp;ei=gDomUqPgFZei4APewoHIBg&amp;bvm=bv.51495398,d.cWc&amp;psig=AFQjCNFys4QlA7UtXBwAYNZw_v-CVlGAAA&amp;ust=137832344854638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pe/url?sa=i&amp;rct=j&amp;q=&amp;esrc=s&amp;frm=1&amp;source=images&amp;cd=&amp;cad=rja&amp;docid=bjKM6IXygcPn6M&amp;tbnid=4lyhRo25HZzSPM:&amp;ved=0CAUQjRw&amp;url=http://loyalaw.com/area-de-practica/ley-de-empleo/despido-injustificado/&amp;ei=L0onUr2wIJK14AO-yAE&amp;psig=AFQjCNEzUZrkawFVyi5funcOq1jJDsqQOg&amp;ust=137839289765156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type="subTitle" idx="1"/>
          </p:nvPr>
        </p:nvSpPr>
        <p:spPr>
          <a:xfrm>
            <a:off x="1500166" y="5643578"/>
            <a:ext cx="6400800" cy="714372"/>
          </a:xfrm>
          <a:noFill/>
          <a:ln>
            <a:noFill/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s-PE" dirty="0" smtClean="0"/>
          </a:p>
          <a:p>
            <a:pPr algn="ctr">
              <a:buNone/>
            </a:pPr>
            <a:r>
              <a:rPr lang="es-PE" sz="6400" b="1" dirty="0" smtClean="0">
                <a:solidFill>
                  <a:schemeClr val="accent3">
                    <a:lumMod val="50000"/>
                  </a:schemeClr>
                </a:solidFill>
              </a:rPr>
              <a:t>JAVIER ARÉVALO VELA</a:t>
            </a:r>
          </a:p>
          <a:p>
            <a:pPr algn="ctr">
              <a:buNone/>
            </a:pPr>
            <a:r>
              <a:rPr lang="es-PE" sz="6400" b="1" dirty="0" smtClean="0">
                <a:solidFill>
                  <a:schemeClr val="accent3">
                    <a:lumMod val="50000"/>
                  </a:schemeClr>
                </a:solidFill>
              </a:rPr>
              <a:t>MG. EN DERECHO</a:t>
            </a:r>
            <a:endParaRPr lang="es-PE" sz="6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s-PE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PE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PE" sz="4000" b="1" u="sng" dirty="0" smtClean="0">
                <a:solidFill>
                  <a:schemeClr val="tx2">
                    <a:lumMod val="75000"/>
                  </a:schemeClr>
                </a:solidFill>
              </a:rPr>
              <a:t>LOS PRINCIPIOS DEL </a:t>
            </a:r>
            <a:r>
              <a:rPr lang="es-PE" sz="4000" b="1" u="sng" dirty="0" smtClean="0">
                <a:solidFill>
                  <a:schemeClr val="tx2">
                    <a:lumMod val="75000"/>
                  </a:schemeClr>
                </a:solidFill>
              </a:rPr>
              <a:t>DERECHO DEL </a:t>
            </a:r>
            <a:r>
              <a:rPr lang="es-PE" sz="4000" b="1" u="sng" dirty="0" smtClean="0">
                <a:solidFill>
                  <a:schemeClr val="tx2">
                    <a:lumMod val="75000"/>
                  </a:schemeClr>
                </a:solidFill>
              </a:rPr>
              <a:t>EMPLEO </a:t>
            </a:r>
            <a:br>
              <a:rPr lang="es-PE" sz="40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PE" sz="4000" b="1" u="sng" dirty="0" smtClean="0">
                <a:solidFill>
                  <a:schemeClr val="tx2">
                    <a:lumMod val="75000"/>
                  </a:schemeClr>
                </a:solidFill>
              </a:rPr>
              <a:t>PÚBLICO</a:t>
            </a:r>
            <a:br>
              <a:rPr lang="es-PE" sz="40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PE" u="sng" dirty="0"/>
          </a:p>
        </p:txBody>
      </p:sp>
      <p:sp>
        <p:nvSpPr>
          <p:cNvPr id="34818" name="AutoShape 2" descr="data:image/jpeg;base64,/9j/4AAQSkZJRgABAQAAAQABAAD/2wCEAAkGBxQTEhUUExQWFRQVGBUYGBcYGRgVFhcXFhcXFxQWGBUcHiggGBwlHBQVITEhJSkrLi4uFx8zODMsNygtLiwBCgoKDg0OGBAQGywkHBwsLCwsLCwsLCwsLCwsLCwsLCwsLCwsLCwsLCwsLCwsLCwsLCwsLCwrLCw3LCwsLDcsLP/AABEIAK4BIgMBIgACEQEDEQH/xAAcAAABBQEBAQAAAAAAAAAAAAAFAQIDBAYHAAj/xABREAACAQIDAwcGCAoIBQQDAAABAgMAEQQSIQUxUQYTIkFhcZEyUoGSodEHFCNCU7HB8CQzYmNyk6LS0+EVFkNUgrLC8Rdzg7PjNESjwzWE4v/EABgBAAMBAQAAAAAAAAAAAAAAAAABAgME/8QAJBEBAQACAgIDAAIDAQAAAAAAAAECERIhEzEDQVEiUjJh0SP/2gAMAwEAAhEDEQA/ACKcksX9GPXT30T2FycminR5VAUZtzAm+U20FYQcvcUf7Sf1gPtrYfBvtWfFPM8skjIgRVV2JIZixY7+Cis+lNzNKERnO5VZj3KCT9VcV2ns6N4WcyF3LL0VcIb2JYktrYE11jlYbYOfUi6ZQQSCCxCgg+muKYnZkjfi5nBFsxZ21v3eitcKzy9lwk6pZELhRiCLm79AKRbNbcbDq661EO1IUGuYngEN+vqIBrLR7FlzRhpWYAsZDncaHyQov2e2j0GwItOiWv5zSX8c/wBlV2nomMxhkBKxSC6va69bWC7r9QO+hmxdpTxSWImKMHFhoBuK6toBodBxq6dmQh7NEDdkA3sLAF21J61sPTQWfYq/Gs11SBiCFLAGxUA2X9K9PdHTY4PFqemxCk3PTZQ2pvrrvtbwrb8h5UfnWVla2QdEg+cer0Vz/Z2y4lJHNxm3FFJ48O2uj8hoFWJyqKt3t0QFvZRw76nLejx1ta5U7TigjQzSJGpcC7kKDYE2uazSctcCNDioibnc1+snqrUbeUExAgHVzrrqAKyfK1VGDcFVILopFrXBmXMPAGnh6LLW0r8ucBfXELbTcH7fyabJy/2fc/hCjsyyafs1y2LkyCBq1rA71G8A9fYanw3JRDIgJOpuekp6IOt7DdvrThknlHRjy6wIOuIUE6gG6G1tD0rAenfUGL+EfBJb5QtfzDG/jZ9KacNE0khZI7hgLFQbBY41UDTQWG6h22MHEVsETdpZQCNVHDtNZ3JcxW/+JeBNyZHFraFDc91iR4nrqu3wo4K97TerHb2vWXbADdZddNwq1s3BKGuwGm7v+4pcxwaKH4TsCxALum/VkuNx8wtxqDEfCjg1NlE0g85VAB7szA+yqkzrwA9FC8ZhwxBt/tp76OVHCNGvwl4FlYlpEaxsrRk34AFcw8TVH/ihht3Nz69dkH+qgJww4eyrWDgVRuFzRyHCDWG+E3BkgMJkt1lAw/ZJPspJfhLwi3UJiGF75gigEHUEBmBtr1ihthQLHbBuBIGKhr7g3zTY3sD2U8bcuhlJGtPwnYS1uaxG4jyY9xv+c7afH8I2FkBCw4prWvZENraD59YSPYJLasGABJF9dNT9VF8FgRH0R1jP61iKvjftG43OxuXkDyxRrDiQWdFBaNQNSBqc2m+uiturhuAskqsD5LK3dYg/ZXdL1Gc1V4VyPFfCFg1JRueujEH5PrU2PXxFOj+ELCN0ss+un4okeINY/lTsT8OxCHNlM0h3HQM5OmnUDUeH8jdbXd3gH6yauSp6bD+vWDVdTOBoLmFvrpB8IeB06cun5pqx2LizROp1Fr+kais22DHClZT26sPhCwJ6OeXW+6Nr6mvNy5wlgM8tx18zJ7q5umzObCSaHNu67EgsuvepHoNEOc8DRJRuNo3L3BX1kca/RP2dnG9Mbl5gjm+VcX/NSaeysFPskuxbQA63PoB9pHjVc7FN949BFLVG46QOXuB+kb9XJ7q9XMyEXolQSNL2HVpXqW6fTafFF4V0H4McLlw0j/STOR+igCD6jWFZhYnh9ldP5F4fm8Fh16ygc98hLn/NWEbKfwkP+CBNenIgNiRoOkdRr1CuYRYFWzsb6SBFGY7liBbS/G9an4ZdoENholZVNndgzZTqyBCL79VbdWPix6BQL36TMbZjcsbm2UW7PRW+FmmGW7RLE4JiJMh1YKBroAAvt0ojsXCtDCFdrsLkm5Pba5odhNsQ3JJfU7hHK1uzRKuy7aj6lmN9NYZwPalPY0pYvCibERIwzRh3aTgFUZLseodCjeF2RhObkZUjZVLWIObQLvuD5wNZTHbVdEcqVVJlCuZI5rEHMxysFFrlm9FQcnsYbsoIkW26OJiw16mciw17d9OZQuNbPAjfbj9gro3JJLYcdrMfbb7K5XBtQjdhsQe3LEB7ZK6xyVJOEhJVlJXMVa1xmJNjYkddRnelYQzbf4xB+ST46VjOWzH4sEGrSSlR2nLKwHioopyr5Rc1izEIJ5mWJGPNBCAHZ8tyzrr0DWT2vt13aE/E8SMk+chua10awFpN/SNPHKSFljbV8bJYjVNcoHk7jlQHU93sqeXZrIS4WwC2JsoHXf7K9Hykm1/AMRvPzoB3f2lQbS5QzmJx8QmFxvMkGnoD1fkifHTcLKDnJ3529mn2VWxQJYWBJPVv+cpP1Gq+z5CUBYFSSxK6G2ZibXGnXVzBkc6vYD9VY2tpFaTCNdOiT0tdDuudTpwpZMOV3ggd3XWhqhtg9Ed4v7ajZ6Bmwha2/U2Btoe3u7aYMIwYqQbi+lv0SKKYhQzPcgWva5+aPJsO4CrOClDIpJ6QzL/hBGUX69S3jUzOquIPLhba5dBfeDVPIbC+7q7d9ajGxZo2UHUigeNYZIuo5fqq5U6D7Uf5M4JnjzKbFXkB1tcE5gLWI4Vn82tE9iY3FxBxDFFIjNcF5ChBtroFPZV45SVGWO4O4vY7kb7nXzBvDDX0GshjsPJHzRYWJjy623oXVh6NK0bbcx9r/FcP+vf+HWZ5R47FsyB4IVK5yMsrEHOST8zvrTyRHjqCKU9ld0wUuaNG85FPioNfPQnxH0Mf6w/u13LkbijLgcK50LQx3G+xC5SL+ipzylVjLPbKcruTzPiJJEFy1jvUfNB6+vMK57icK0UjxyeUtuB6yR7Ctda5TDF898gMOUKr+MMga9yD5ItbQVzDlKuIGKPORwZ2UG6vIFIsAN63vp7DVTLqJs7ocbm44j+Ve/qFjepB+sX31GwlB/Fx6/nH/crouDxG0WRWWPBWZVIvJPexAt/Z09hjX5LYgQAMnSSzG7Keil72seDbqBomg7reH+1dNn/pEixjwfSuv42brB/N1zLLILrkTosQflG33ufmdtGz0NbBgkk6KAnKdbW3MO39AUXxOxJipHN7+webbffjQbkpPiElIiSG5U3DyPaykN1Jv0PtrZtLtD6LCfrZf4dGy0wsnJGcknmzqSerr9Nerbc/tD6LC/rZf4depdDVZmbdbrJCjvY2A9tdsw0eVVUblAUdwFvsrjuysNnxeGj4zIT3Jdz/AJa7Ktc0buW/CFtKI41kNjJHGvVewCmTf1eWaEbM2lFIQqNcqua1j5KgXOveKE8qsSHxuNk/LlQdwKRAX/6beNLsQBVc6X5vL6TpW+M6Y1qtnlSFI6xe4677jVjGOANRuufAE/ZTdmKAABuAUD0CmbVvkbX5r+JGX/VTLYVtDbEEIWJ7llRdwuPJAHfT9kbaikfIikaE6i2gtf6xWZ222bFObaBAPTpVjk+wEhPZ9o91AbvCw2TrPorp+y0ywxDgif5ReubYWYFQA1+rjXUEFgBwqM14MBtGQNtDGnzRhk8Iect/8vtoTtSYLlvuzjwtr9dX1N8Vj244nL6kMCfWpoNyn3Cs/tf0KLteLzx4H3VWx+1Y2UqrXJt1HiOu1EZdm7O+a6m7xg/KaKokyyG9+tQzX6gKH4yHALA7BwJRHKVGckFjIREN/lBQDl6wwPVQYSJham4THBJAz+SL9V+6icrYHLi7SR9F3EJ50kkLGMmVcwLXcmzAODuOXfVXCYzByPgldIgH5w4izSkrlLhFN3OW4s26+61hTJd/rFD1E+qapY/bMci5Vve99R1UVwcWADNziR2zRBcokZQvSz7iba5QTra40oaBgljQnmxJknF353m+dNzhxIRYlLA7rdV7UhtQ+PKQA97qLZgASy62B4WGl6s7P2qAzEoQtgFCjNYC+/vJvftrObc2hHzx5mxSy3IzZM+UZ8mbXLmva9aLZu1cLkiXIM4SF5XF9CrHno7XuxIA7B1Xo4yC1dk22htYPvHzTuoRj8WHy2B0zbxbrrTR43BAqM6MLT62fLdj+Dg3F7gabj20I2zPgysmSSNGLoYiwktlAbnVBCk+URvA8KeoAWiWB20sS5SpOt9LcLfZUOF2nhTl/Fh/i8f4wSc0J855wSZdb5LWI0ojsB8GzSCTm2AlIzFJrNDl0EO8q2bdmN7W360A3+s0dvJf2e+he0dpCdwVUiwtrbtPVRNsFAb2U7+rNQTaJWNhYWGVey51BOtHQ2YFPCupfBiCdmwA71Mq27pXt7CK5J/Sg3a9ddN+CjaIfByKPmTyDXtVG+00ye+ELlEcG0J5oyCQSDystshXsN/L9lcy21yh+NSrIIzHlAUjNmv5djewrsPKzBpKiZ4ucsTYXAtcanUjgK43yhwwjmsEyXWJrabxYHd3mtsf8WWX+Sm0x4mt1yf21NzMarAHCqQG50ISFYjdlNrXArDsB7a0PJxroOi7WLjoNl8oIR84eafGrkRldNBi9uYgD/0ov1fLLbQjf0b27hXO8fiS08pK5CXYlQcwDBmDANYXGnCtxiVvYZJl3g3YEaqy+cesisRthcuIksLAsSAeDhH+1qL0MbtPsXFlJlbKX3rluBmzqVtc6DfWv2bt7ENGpOHVtAMwlsTYbypXQ+msBFLlZW4EHw1rV4GKxboOwBa2V8umdmGmYfNdfClDytg4duS/3Y/rVpaGc3+am/Wf+SlqtI5UO2NtXmcXHIV5zKjm18urDLe9j29XXWy/4gnX8HGn53/+K55g9ZnPBVXx1+ypNpTZYpG4Kx9NtK4nZ9AUaYjEAyAjKzMdSBqWJJ8niasQbMxNyLi/6WnpGXWp9js6rDGpAGRmJtc71t1/lHwo7DhmJJz206gKfKlxgRFhcXH02cFVDEqHYXFjuAUa1S2bi3muqTsWsNGci/XoCDex7a1Ygf6Q+C+6hWK5MxuxfMwffdQgueJAXU0c6OEC59iYgk3cXO/pN7qbFsacGwkt3M2vhRwYZlAHOubaahDu71pow5Opkfwj/do5UcY9sbAYiI5hJGxuD01d93+MV0aLlXiWZBePpHXodl/OrFYJGW+rMNLXy9Z13AHdRnZms8fcT7DS3ackixsGcusrnUyYnEsTbhM6/wCiqnKR+kg43+sV7Y0d44AGZQ6zSHKbE3cMNf8AqGrs+wElDySSzAR5AoDeUXzkjyT5gp/YCjjT29XDjWe5R7VEdldSM+obqNrXF93X9VdBwPJNS4XnJtY4X0Y+XJqRcKcoAGhIt2is5yz5KK2H5z5eQgO2YMpiTI6plYk6sQb2XXdYHqZaZFJAdRqONPw82RgeFaNOQSp8TBlkvLKkOIAdTzTSKroFC+T0c46XWvAihOI5MMi4vnOeR4TBzSsxBdZp2iUsOu4XS1taexpYi21YAW1uSdeJ0qtjsVzoyjivsBH21Jyq5NJhhG0crSA5o5TzmbLOgBdeieiLNop1GU3r3JHk9HiVmMnPsY2w4HNy5LLK7rJIxa4IQLm6tAaCBpMMBfUaAk7+rfuBqBRwFHMfyYhGEMqtJI2aWzCRilkmKI2XKd666sKrbA2CkzshL35iR0AkK3kUDIp1tYk7qAHB+yvMpOtjWg2PyRRll5+QxyZubiUyhby5GcggnpjRBZfOPCgzYMDIDnCsyg9NxoSL72te16YVVarcHKL4utl1Yte2/wC+6imO5MYYSRrHMxVp5EcmTyI4wC1+BFns24grxr0HJXDGZ7ZplKQSQIuIRCyyNllPOkEEx2O4a6Utnpej5RAgFiQxCkgAaG2oBoLtrHc6y2O5QNbDW54d9EMFyfw5WIszMzLjOgJwvOSQvaCMSahcy/O1vbTeKUcncJzjq0rJlfDhby3tzlzJGzDQkEFQw3EiiDTOspB1ovyW228HOIryKC6schsNRY37dKEbTw6B2VS1ldgOkx0BIBvepoJlVm7QN3Z/vTJrcZygeUBRiJ0Nwb5gdd1jcHjWQxUMkjXeeRja1zl3DcN1XBigVtcdVqqLhhv6W8/OPZ29tARnAt9M/wCz7qK7LwcijoYiVb3JsV3jTzeBocIR2+Le+jGwcIrNY39Y8e+lbRcUG1Ma8K/KY2W53L0SSR2ZNNes6Vnld5pLlpSNAHJXcBZR5OummlbvE8lMM7F2Us3a5I7OiTahe19lRIFZRbqOp4UTIpjpnjgD9I/7Puorh4ZgdMRKL5fM6wB5vAL4VWMC9V/E++jGwcGj5gwuRlI1J4j3U90WRHzM/wDepfCP92vUa/omLh7TXqXKjxxmNnyG7m17sesdWg31Dt+RuZbQDMVXffeRfTuBqmXKxqLm5JJ7juqLGMebiHW0l/Qo95qdK20+wNkyyszxoWRFSO+g6QuzCxN9zJWmg2HiTuhbxX31ByU21HBh15wOZJTJJ0FBFg3NC+ot+LrXx8tYAl1ixG7qjFv81TVM4NiT/RG/evvpBsPEHQRftJ76JPy4gv8Ai8R6i/v0g5cQ3/E4j1I/4lLZhLcmcSf7MesvvpF5J4nXoKP8a0YHLePqgxHqxfxa8/LhBrzE/hD/ABaNwAeLwD4dlWQC7aixB3calwT2kP5CufRYH6yadt/HieWBwGUGENZrX6TuNbEjqG40KxO0QgnJP9lMB3hbj6qcKjfJTZ8jxQZQPk8PGDrbVwnHf5Bo0Ngzl8xC2sLXYdV7/WKi5P7UTDxao8mbmIwEyAiyStc5mUWsvGiZ5UgDTDTeMH8WnslNNhSg6hNTx/lQblJyGxE3TQxjdoWO8aX8mjsvLJbH8Fmv+lB/EoYeXQXT4tPb9KL9+jcDLD4N8Vxg9Zuv/BXo/g1xIO+D0M3X/grUNy7Bv+CzetF+/TP69D+7Sj/HF+9Ryg0AR/Bzib+XAOre271Kx8MnS1APeL11rZPLASzJHzDrnYjMXjIFgTewN+quMLiTmzDfe9VLsqlxEXTJsL8bVLEjHQ6jt1psuK1DHjupp2lwFMmz5IcjpMWGYNGojIWzA3IIJFrDdpRHb/wdz7hLFY/pj7KrfBryhaKHFOFzlWw/RzZPK5wb7HhwoziuXMrb8J/8w/cpW6DKj4MZx/aw+De6pk+Dab6WHjub3UdHLGX+6H9cv7tI3LOX+5n9cv7tLkrQOPg5mO+WLXsY/ZTJfg0lNvlovVajY5YzH/2fjMP3Kil5ZTD/ANqo/wCv/wCOjkNKI+C+UxgiaPMeIYDx1rnrQMkzI29cynvU2P1V13BcupbIDh4wCy3PPkkAmxNuZ9l65tywlVMdPlH9rL7ST9tVLsqqc2bXrZ7C5HvNAkgmUB1zAFSSNbW367qw42kQLW310PkxyikjwsAjiRxaQEtIY7WlfSwRuoiikhbkHJf8cnqt76t7P5IyROG51T6CK9JytnufweLf9M38Ko25Xz/3eL9e38Kp3FDg2afOFDtrcnTKoAcAg77E/b3UNflhP/do/wBe38Kozyxn/u8X64/wqOi7XJeQDZcwmX1T76TZnJp4WY84rXFtxHX31CvLnEWA5iKw4zN/DqFuVs+p5iP9Y38OnuGOfEW872V6s7/XGb6FPXb92vUuh2x2KbW3Cw8BUeMfpwr5qM3rH+VGJNmKTvJvmubEWta17773O6hZw+eeYa/JoAPDTuvegmoYW5sbskEAPewaU/8Adq083yRALff01Vx8gEs1joHy/q1WP/RTFxXQ36GscvbWejc2nzvv6aXNbj6f968k6/cipOeX/a1Iyox4n7+mopXNuupOeHb7KjkkB9vXRoNBiI+nEPNggH7Ct9bGh2Kw45jFHfmjIHZnLLp4ii+02CzP+QEXvIRVt+yPGqGO0w7i1i0uGUjdo00fvatIzo82H6CagXmbXT5kKjr/AOb7alXCjrbTsIqHFY9YxETrdsSbf4cMvH8k02Haqtc7rX6xp4Gpy9qgbi5FDkKdN2/7arFxfU/VUMk65idN++2v1V4YkdnhUmmYjrPsFQvl4+ApGm7vCo5LEbx4GgCHJ5x8ahFx5Rtpr5DVzQE6dldD5Of+sgOnlN1HzHrne6tfj9M8iOxNRlqUmoya0S23IBvkMZ2NhD+3KKKYh9Tp7aC8hGtFjf8A9Q69kknvq3ipteqs8vasV1ZBwr0k1ur2UOSelkmHZUqX4pxwPtqHFzDgfbVJZRxqLESDj7aAixeI0Nha2u/h6aocuBbGzHiwb1kU/bUsrA33dfXUHLJrzI3nxYdvGMD7KvBOQOWrXcnpb4RfyZZV32tdYm+01jm0rS8l5vweVfNljPrI4/8ArFVfRQWEppjyVW52mmQfc1mtMz0w7t1Vy/3vUbP2UyTNbhXpcWbW6qpO/ZURegLfxg16qN+yvUaG1v8Aps+YPrqvsDEF8VoBaWZLjsVgSB6Aaghw5GuZSFBJAN9AKn5JZlIk+aqzSd5WN7e21XpAmcRmu2vTZm9ZiftpVf761UjU5VHAAddSKnGsdNYtCXhfxNeLn7moFjpwi3fypGmB+96lgjzMq+cyjfxIFVyPvermxwDiIBbfLF1/limGi2rIDNL2vJ27mKj/ACih+0XHNxqNM2Jh03eSc/8AoFWpyCxJ6yx8XaqW0fKwo87EZvCFzVRC5tOWP5HnJYohlnI5xgtyZcvRv+h9VU+ew+n4Xhv1q1m/hIbpwL5sTH18ROfsFCMJOvxEJukE7uCRf5Pm0VgD1dMqSBwBquE90udbcyYf++Yb9aK9z+Hvb43Ab/nAa5vtHFknQAWAG4H7Kq88dN3gPdR44OddVOJw3VjMP+sFMfFYfqxkH6yuV86ezwHupxdr2FvAe6jhC5V1rk/LEcXDkxEMhzP0VfMxHNvuFq53fQd1W/g5c/0lBf8AO9Q+hkqhBqBfgPqqpNC3bzGo2NTCK50NRvCb2pk1HI1/ksZr8zDeyVvfTppdd9RckFIjxnV8nEfCT+dRyOb/AM6jKKxTCSnZ9/8AKqof73p5Y66VOlJQ4t/tUc5pitSTUBXZtaZym1XDH8xGPULL9lIy0m3vxGHPBZR4SsR9dVimhBajfJeQZcQvFYm9V8v/ANtAb0W5NN8pKOML/stG/wDoq6kUMnZ7Kbzn3tUDOKazdtZrSM9MeSoXbtphftoB5amM9RmTtphemR+evVFnr1GgqHEEK1usWP39FE+T7WjnPCIIO+WRF+rNQJzpRnZTWgk/KkiX1Qz+6qpQR14+z+des3H2fzqFJ/v9xU6SX6vrrJa/tLZ5jKKGGscbtmG5nFyBbqGlPfZ5GHWXOMzSMgAHRyhQb8b3Nqsbbwx+MylQMoKgk7rqiK3tB8KkSJpooo4wTzZlJIDEHMVt83S1rdt6fGmEHMDvHqkfbRLk5piojcWUs3qKz8fya8+ynvYqb66FWBNt9rrrVzB7IljfMYZPJkW6qTYvGyX3dWa9HGgCl5RSG11XcN1Nl5QMzwEqOgztppvVh/q9lOxHJ/IemZY7eeoGndeqeM2WA2jHMt+iUIJv9W7trTUZ9rPKXDSYqfDpEjPJJh4cqDUkvnk9A6e/cKp7X2W+CDYWdgX0ZQuYqrPYMynQNcBb6fNFbvkPGTtBZFDCMYNUVyCoJVYUYC43hg1x2UP+EiWMxRSTJmYSMBY5WAILd58ldKeuhLpzHaCgMQL+nj11D9/ZV7auLjkVcisCC18zFjuUDU933vVL3H6qaYbV3HmPP0b2yIDpbphbP361RO6jGIxWHJ1iYmygkNYEhQDp3g99ILnwff8A5GG2603/AGZKGw3IW3AfVR7kRPB8cjyRsrZZbEtcD5Jr9ff41ncM3k9woNahNjqbVLJKDv07arTt4ivPFcAg0BtOREgaPGL18ytuGki1Q2hEN4uLHUX/AJVLyAwrn41bdzF++0ie+r22kRVC/PO+xO731nn7Vizwp476J7RiAjSy5R7Seuhigff/AHpSqKT2ikdu0UjAcKRrcKAhY9tO2oL4aLseUeOVvfSMBRjF7KzbO5xdbTj0Bo7EeK1UTWOVCaKcnoyMQo85JV8Yn91UCwHoojyaxQGLgJ+kUdlm6J/zVaVt4dLlW8KhZRwb2VfxSAA3A9YVQsvZ6y1mtCU7D7KY69n1VKwX8n1hUbZez1v5UEjKnhTClPBF+rxPuq8kaXGq+Le6nsBuU/e1erQfFo/yfFvdXqWwxqIWIA3k+ijMSFYlQWJzu2mu5VA+unbOGHVAWUs/WeB8RpRXDSxMLC47zp/np3KNsfgys3tQjhfzT4UY2fs03FwWbqABPDXThfU7h27qmiWEa5rHv+y9efaJRvklZwQMzBgpvc9G1tfqN6UsX4uM3fbRx4GLyAXeUkKcnOaA+UAALGyhv5DdqNnYdnXySliR0wC1uJUaDx9FZrD4pmysZ2OUafJjo33jQVfG22UXM7W/5Q9wp8oyvw52r+2ysUsKkjpPGpvbc5cEabvJG/hViXlrg43MaMrML9InLHf9MAlu8AjQ61guUm1opj8o0z2t5EQXyb5d5Fx0mrPO0J3yYtewhfqzU5oZ/Heo6XtPbMGKAWXHYVUuCFVbMB/zJG09AFY7bUQRyqTLPCLEMjK2QX33GtuI6vbQW8AWwxU6DtVf5mqEUgElxiwFUmxZGLN/hVbWPafRVbhT4stdwcxeJkhnPxeUpY9FlOZWC6ajcw0OtZ7lHip8RbO2bKSclgLX61sNRRSTGxsQFnKqLCwzWFzdsgKnLrqNdKauBwzFj8Yt5ucs1+zT3UdfReHP8Y4KRT1G/uNbKfYxteOaGQHqQsD4MooZiNnuPKQeAoK/HWdIr0o6R7z9dFubUb4wezUVPs/Y8UzsHmMJ1YXVSttLi5dbHXdQjjYbyIP4Yn6Mv/bahsW4dwrXbM2JDh5OdXFJIwDALZATmBXeJDuvwrJR7h6KAKYiGLmFYSEzE6x5dAvUQ99T2d9U8M2tqWQgjtquKIG55C48RHFN1HDtYd0kZqhtLEiSS/bpofdQ7k5NYzAkDNBItzoLkr7qIvggP7aP1hU5TtUq3tqdCkYGpXecpHVQnMv3FFJbNHYzxixv8259NqpFF+mTxWokPcVWdabmWrLRr9MvitIVjH9uv7Jp6G1ZWF/v76NDHH4hOg8kPCe65YUKPN3/AB31UmOxi8zIglDZshtfeVa/205CtAGJJp+DbLJGeDofBgajBpb1aWy2ljUK5NcyswOnaaEFhxPh/Kp58ThyxPO7yT19etRNiMOPnk+tUaVtESOJ9U+6onI4nwPuqwcXh/OP7VRPi8PxPto0W0JYdvhVmJid1/QDUBxkPE+BonszbGERSHDk9Wn86ehtXGKbz28DS1XbacN/Jbxr1LRhjQG56S+tSmNgLllsPygfZSPgGG4gjwpjYNgLm1hv1qtL8ixBtDL5MUbDjIM5P1AeilxWN5wj5KONrfMGVT3gmwNbLkhyXgaIS4gi5sVHQdbMjAKV3qysUbid1Zzlds1IZcsZUrqNCCbqFOZlAAQm5OUaDSlxheXL7UI5XXUG3aGA+o0+baEraM7sOBJIoclyPKHcTrTmQ8V8RS4tvLU4ncG4JGhGmmhBBHpBI7jTWmbifbUFjxHrL76Sx7PEe+npPNOMS/nN6x99N59/ObxNRFT2eI99esaNFzTpiH4k+k1PBjEU9NDKeF8o8QLmqBJFHuTWwjiGyC6ov4xxbQlWIvrfKCADbzqNF5bPSMbUgOj4bJ+UpNx6GuDVd5nU/JsWXqZQR423GiO2dgCJM0bFwN9gxF1W8pNx0Rw11FZ0MVJAJtRo589vVavk5icO/OjHPIOiOasjNdr9LMyjNut1+NCXkGfojKCRYWsDrbd1X40M55vOPiau4FGJzEqexmse+mnKy+2pGyIHUkr7T76pf0NDwb1qVMXLaw5r1qehl4Q+uffSuxj4/uE/oOE9TX/S99NbYcXBvWFTjneEPr05RLwht+mffS3l+q/8vyo05PwHzu6/8q9Lyew4GlzxFzceO+raNKOqEd7H30xzNxw/iffS3f0Xxf7U/wCgYbbj6x/2pv8AQsPmt6xq43PcYPE++mqJOtofbR/ITxT6qqNjQ+a1v0j7682xYR80kcczVdySdRh8TXgJB8+EeNPsr4/qKK7Mh8z9pvfUo2bD9GPbU+V+uSIdyk/ZTel9KnqGl/L9Vy+L+qucBF9Gvt99IMDF5i+F6kdW+mX0R/yqMqfpx6gp/wAv0uXx/wBS/EY/o09UV44WPzI/VFMAPXP+yKRv+e3qj30av6Ofx/1O5hB8xfQBTSq8APR9tR6dcz+gD303Mv0knsFPVK5YfiUr2A+gVGY+KjwpeeS/lyH0ik+MR8ZPWo0XOfkNyjzfZXqT4xHxf1v5V6jQ5z8CzNUMkxOnVVvmxSpCCbVemI5srlHGsSqztG6gAjm1kR8lgrCxUhyoAJa46II4Vntt7UMzb2KrcLmtmIJ3sQAL7u4ADqov/RCKuZzpwUD6zVe8a+TEp7X6Xs3VHL87Xr9Z9UJ3AnuF6ccM43qR36Ucedj86w4KAv1VBzN6c5FdBHNmvZe+i/xcV74uKrSQcjspR3UX+LCvfFhRowetJyZ2iqFgWVCxurspO+wkQsCMl7L0jcdHtqp8VFTmJTa6JYdQBF/0tbmldiCW3tpDmsrPG7EWVI2LhcwIkZ3HRYWNgBc3Nza1jjnbWjc2EQm+UDsF7e0mkiwyAglQRw3X9I1o1RQeNSTYXJ4b6txhgbEajqIrQ4faAjWyRIpN7HViL9YJofzfWdSanHlbdzUO611SRSnrUe0fbVyKVOtWHaGv7CKgCUuWr4wtrS5D88r+kLjxFWVwDnyGR+5xfwNDctKNKm45fVPc+4tTpInlKw793juqHnTVvC7WlT52YcG6Q9utEoI4MSD8mY3G8ra3h/Ks8vlywm851+z/AIqYzL0AmQ00y1c2ls8xEC4IN7cdOIqjlrbHKZTcRZZdUplPGm86a8UpCtUCtJTOcrxFNoDxekLV4021BPFqbnpbU2gELU0tSmm0AhakLUppCKAbmr1JavUB/9k="/>
          <p:cNvSpPr>
            <a:spLocks noChangeAspect="1" noChangeArrowheads="1"/>
          </p:cNvSpPr>
          <p:nvPr/>
        </p:nvSpPr>
        <p:spPr bwMode="auto">
          <a:xfrm>
            <a:off x="714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4822" name="Picture 6" descr="http://www.pj.gob.pe/wps/wcm/connect/80e4388045cf98799f4dffd6226b5e16/1/corte+de+lima+COPIA.jpg?MOD=AJPERES&amp;CACHEID=80e4388045cf98799f4dffd6226b5e16/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143248"/>
            <a:ext cx="1714512" cy="219804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34824" name="Picture 8" descr="http://www.trabajo.gob.pe/imagenes/noticias/4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857628"/>
            <a:ext cx="1857388" cy="221457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Picture 10" descr="http://grupoverona.pe/media/noticia/servicio_civil_congreso_grupoveron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3714752"/>
            <a:ext cx="1643074" cy="221457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6 Rectángulo"/>
          <p:cNvSpPr/>
          <p:nvPr/>
        </p:nvSpPr>
        <p:spPr>
          <a:xfrm rot="16200000">
            <a:off x="-964445" y="1678769"/>
            <a:ext cx="307183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E" sz="2200" b="1" dirty="0" smtClean="0">
                <a:solidFill>
                  <a:schemeClr val="accent3">
                    <a:lumMod val="75000"/>
                  </a:schemeClr>
                </a:solidFill>
              </a:rPr>
              <a:t>TERCERA  UNIDAD</a:t>
            </a:r>
            <a:endParaRPr lang="es-PE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428596" y="2285992"/>
            <a:ext cx="8229600" cy="1143000"/>
          </a:xfrm>
        </p:spPr>
        <p:txBody>
          <a:bodyPr>
            <a:normAutofit/>
          </a:bodyPr>
          <a:lstStyle/>
          <a:p>
            <a:r>
              <a:rPr lang="es-PE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es-PE" b="1" smtClean="0">
                <a:solidFill>
                  <a:schemeClr val="accent3">
                    <a:lumMod val="50000"/>
                  </a:schemeClr>
                </a:solidFill>
              </a:rPr>
              <a:t>PRINCIPIOS </a:t>
            </a:r>
            <a:r>
              <a:rPr lang="es-PE" b="1" dirty="0" smtClean="0">
                <a:solidFill>
                  <a:schemeClr val="accent3">
                    <a:lumMod val="50000"/>
                  </a:schemeClr>
                </a:solidFill>
              </a:rPr>
              <a:t>PROPIOS DEL EMPLEO PÚBLICO</a:t>
            </a:r>
            <a:endParaRPr lang="es-PE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Título"/>
          <p:cNvSpPr>
            <a:spLocks noGrp="1"/>
          </p:cNvSpPr>
          <p:nvPr>
            <p:ph type="title" idx="4294967295"/>
          </p:nvPr>
        </p:nvSpPr>
        <p:spPr>
          <a:xfrm>
            <a:off x="714348" y="357166"/>
            <a:ext cx="7800975" cy="8715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2.1.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PRINCIPIO DE MÉRITO</a:t>
            </a:r>
          </a:p>
        </p:txBody>
      </p:sp>
      <p:sp>
        <p:nvSpPr>
          <p:cNvPr id="72707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1524000"/>
            <a:ext cx="4059238" cy="457200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dirty="0" smtClean="0"/>
              <a:t>	</a:t>
            </a:r>
            <a:endParaRPr lang="es-PE" dirty="0" smtClean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4294967295"/>
          </p:nvPr>
        </p:nvSpPr>
        <p:spPr>
          <a:xfrm>
            <a:off x="357158" y="5715016"/>
            <a:ext cx="4214812" cy="571504"/>
          </a:xfrm>
        </p:spPr>
        <p:txBody>
          <a:bodyPr>
            <a:normAutofit fontScale="77500" lnSpcReduction="2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PE" sz="19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LSC, TÍTULO PRELIMINAR, ART. III, LITERAL d)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PE" sz="19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0" y="1643050"/>
          <a:ext cx="864396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Título"/>
          <p:cNvSpPr>
            <a:spLocks noGrp="1"/>
          </p:cNvSpPr>
          <p:nvPr>
            <p:ph type="title" idx="4294967295"/>
          </p:nvPr>
        </p:nvSpPr>
        <p:spPr>
          <a:xfrm>
            <a:off x="285720" y="214290"/>
            <a:ext cx="8643938" cy="86203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2.2.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PRINCIPIO DE PROBIDAD Y ÉTICA PÚBLICA</a:t>
            </a:r>
          </a:p>
        </p:txBody>
      </p:sp>
      <p:sp>
        <p:nvSpPr>
          <p:cNvPr id="77827" name="2 Marcador de contenido"/>
          <p:cNvSpPr>
            <a:spLocks noGrp="1"/>
          </p:cNvSpPr>
          <p:nvPr>
            <p:ph idx="4294967295"/>
          </p:nvPr>
        </p:nvSpPr>
        <p:spPr>
          <a:xfrm>
            <a:off x="214282" y="1500174"/>
            <a:ext cx="4286280" cy="4857750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dirty="0" smtClean="0"/>
              <a:t>	</a:t>
            </a:r>
            <a:r>
              <a:rPr lang="es-P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servicio civil promueve  una actuación  transparente, ética y objetiva de los servidores civiles. Los servidores actúan de acuerdo con los principios y valores éticos establecidos en la Constitución y las leyes que requieran la función pública.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	LSC, TÍTULO PRELIMINAR, ART. III, LITERAL i)</a:t>
            </a:r>
          </a:p>
        </p:txBody>
      </p:sp>
      <p:sp>
        <p:nvSpPr>
          <p:cNvPr id="78852" name="AutoShape 5" descr="https://encrypted-tbn0.gstatic.com/images?q=tbn:ANd9GcRlBjH_xWhbHtDc40h-XX0wDo23Qt-sGK0vS3Jso3eEXwEReNM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9863" y="-617538"/>
            <a:ext cx="15240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pic>
        <p:nvPicPr>
          <p:cNvPr id="78853" name="Picture 9" descr="http://us.123rf.com/400wm/400/400/jjayo/jjayo0906/jjayo090600038/4989783-mano-rechazar-dinero-aislado-sobre-fondo-blanco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3071834" cy="2357454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pic>
        <p:nvPicPr>
          <p:cNvPr id="13314" name="Picture 2" descr="http://equilibrioyeleccion.files.wordpress.com/2011/05/etica2.jpg?w=380&amp;h=3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714752"/>
            <a:ext cx="2786082" cy="221457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2000240"/>
            <a:ext cx="8229600" cy="1143000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</a:rPr>
              <a:t>3. PRINCIPIOS ADMINISTRATIVOS</a:t>
            </a:r>
            <a:endParaRPr lang="es-PE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214290"/>
            <a:ext cx="7829550" cy="7191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3.1.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PRINCIPIO DE INTERÉS GENERAL</a:t>
            </a:r>
            <a:endParaRPr lang="es-ES" sz="3200" b="1" u="sng" dirty="0" smtClean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14282" y="5786454"/>
            <a:ext cx="4357718" cy="571504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4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LSC, TÍTULO PRELIMINAR, ART. III, LITERAL a) </a:t>
            </a: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s-ES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57224" y="1500174"/>
          <a:ext cx="764386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Título"/>
          <p:cNvSpPr>
            <a:spLocks noGrp="1"/>
          </p:cNvSpPr>
          <p:nvPr>
            <p:ph type="title" idx="4294967295"/>
          </p:nvPr>
        </p:nvSpPr>
        <p:spPr>
          <a:xfrm>
            <a:off x="571472" y="214290"/>
            <a:ext cx="7972425" cy="71915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3.2.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PRINCIPIO DE EFICACIA Y EFICIENCIA</a:t>
            </a:r>
          </a:p>
        </p:txBody>
      </p:sp>
      <p:sp>
        <p:nvSpPr>
          <p:cNvPr id="70659" name="2 Marcador de contenido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429684" cy="5500726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dirty="0" smtClean="0"/>
              <a:t>	</a:t>
            </a:r>
            <a:r>
              <a:rPr lang="es-P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Buscan el logro de los objetivos del Estado  y la realización de prestaciones de servicios públicos requeridos por el Estado y la optimización de los recursos destinados  a este fin.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LSC, TÍTULO PRELIMINAR, ART, III, LITERAL b)</a:t>
            </a:r>
          </a:p>
        </p:txBody>
      </p:sp>
      <p:pic>
        <p:nvPicPr>
          <p:cNvPr id="27650" name="Picture 2" descr="http://www.addhara.com/wp-content/uploads/2012/07/ejecutivos-saltando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643890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Título"/>
          <p:cNvSpPr>
            <a:spLocks noGrp="1"/>
          </p:cNvSpPr>
          <p:nvPr>
            <p:ph type="title" idx="4294967295"/>
          </p:nvPr>
        </p:nvSpPr>
        <p:spPr>
          <a:xfrm>
            <a:off x="285720" y="357166"/>
            <a:ext cx="8534400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3.3.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PRINCIPIO DE PROVISIÓN PRESUPUESTARIA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785786" y="1500174"/>
          <a:ext cx="757242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Título"/>
          <p:cNvSpPr>
            <a:spLocks noGrp="1"/>
          </p:cNvSpPr>
          <p:nvPr>
            <p:ph type="title" idx="4294967295"/>
          </p:nvPr>
        </p:nvSpPr>
        <p:spPr>
          <a:xfrm>
            <a:off x="285720" y="357166"/>
            <a:ext cx="8534400" cy="8302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3.4.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PRINCIPIO DE LEGALIDAD Y ESPECIALIDAD NORMATIVA </a:t>
            </a:r>
          </a:p>
        </p:txBody>
      </p:sp>
      <p:sp>
        <p:nvSpPr>
          <p:cNvPr id="74755" name="2 Marcador de contenido"/>
          <p:cNvSpPr>
            <a:spLocks noGrp="1"/>
          </p:cNvSpPr>
          <p:nvPr>
            <p:ph sz="half" idx="4294967295"/>
          </p:nvPr>
        </p:nvSpPr>
        <p:spPr>
          <a:xfrm>
            <a:off x="0" y="1371600"/>
            <a:ext cx="4038600" cy="4681538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dirty="0" smtClean="0"/>
              <a:t>	</a:t>
            </a: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4294967295"/>
          </p:nvPr>
        </p:nvSpPr>
        <p:spPr>
          <a:xfrm>
            <a:off x="4714876" y="1428736"/>
            <a:ext cx="3967162" cy="464347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s-PE" sz="28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	</a:t>
            </a:r>
            <a:r>
              <a:rPr lang="es-PE" sz="2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 régimen del servicio civil se rige únicamente por lo establecido en la Constitución Política, la LSC y sus normas reglamentarias.</a:t>
            </a:r>
          </a:p>
          <a:p>
            <a:pPr algn="just">
              <a:buNone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	</a:t>
            </a:r>
            <a:r>
              <a:rPr lang="es-PE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LSC, TÍTULO PRELIMINAR, ART. III, LITERAL f)</a:t>
            </a:r>
            <a:endParaRPr lang="es-PE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5780" name="Picture 9" descr="http://4.bp.blogspot.com/-jy77a2eroXs/Tk1H104BIyI/AAAAAAAAATQ/3q6zz_03C0I/s400/CONSTITUCION-1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00438"/>
            <a:ext cx="1857388" cy="2500330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5781" name="Picture 13" descr="http://www.servir.gob.pe/leyserviciocivil/images/Servicio_Civil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14488"/>
            <a:ext cx="2071684" cy="2500311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Título"/>
          <p:cNvSpPr>
            <a:spLocks noGrp="1"/>
          </p:cNvSpPr>
          <p:nvPr>
            <p:ph type="title" idx="4294967295"/>
          </p:nvPr>
        </p:nvSpPr>
        <p:spPr>
          <a:xfrm>
            <a:off x="571472" y="357166"/>
            <a:ext cx="7900988" cy="576281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</a:rPr>
              <a:t>3.5.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</a:rPr>
              <a:t>PRINCIPIO DE TRANSPARENCIA</a:t>
            </a:r>
          </a:p>
        </p:txBody>
      </p:sp>
      <p:sp>
        <p:nvSpPr>
          <p:cNvPr id="76802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214282" y="6357934"/>
            <a:ext cx="4000528" cy="500066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s-PE" sz="1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LSC, TÍTULO PRELIMINAR, ART. III, LITERAL g)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3071802" y="1214422"/>
          <a:ext cx="407196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Título"/>
          <p:cNvSpPr>
            <a:spLocks noGrp="1"/>
          </p:cNvSpPr>
          <p:nvPr>
            <p:ph type="title" idx="4294967295"/>
          </p:nvPr>
        </p:nvSpPr>
        <p:spPr>
          <a:xfrm>
            <a:off x="285720" y="571480"/>
            <a:ext cx="8534400" cy="758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3.6.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PRINCIPIO DE RENDICIÓN DE CUENTAS DE LA GESTIÓN</a:t>
            </a:r>
          </a:p>
        </p:txBody>
      </p:sp>
      <p:sp>
        <p:nvSpPr>
          <p:cNvPr id="7680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428596" y="5572140"/>
            <a:ext cx="4038600" cy="714380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dirty="0" smtClean="0"/>
              <a:t>	</a:t>
            </a: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LSC, TÍTULO PRELIMINAR, ART. III, LITERAL h)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571472" y="2143116"/>
          <a:ext cx="7786742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428596" y="428604"/>
            <a:ext cx="8229600" cy="857269"/>
          </a:xfrm>
        </p:spPr>
        <p:txBody>
          <a:bodyPr>
            <a:normAutofit/>
          </a:bodyPr>
          <a:lstStyle/>
          <a:p>
            <a:r>
              <a:rPr lang="es-PE" sz="3200" b="1" u="sng" dirty="0" smtClean="0">
                <a:solidFill>
                  <a:schemeClr val="accent6">
                    <a:lumMod val="75000"/>
                  </a:schemeClr>
                </a:solidFill>
              </a:rPr>
              <a:t>DEFINICIÓN DE LOS PRINCIPIOS</a:t>
            </a:r>
            <a:endParaRPr lang="es-PE" sz="32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294967295"/>
          </p:nvPr>
        </p:nvSpPr>
        <p:spPr>
          <a:xfrm>
            <a:off x="357158" y="1928802"/>
            <a:ext cx="8229600" cy="43116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PE" dirty="0" smtClean="0"/>
              <a:t>	</a:t>
            </a:r>
            <a:r>
              <a:rPr lang="es-P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Son aquellos conceptos de naturaleza general que inspiran y orientan la interpretación y la aplicación de las disposiciones contenidas en la Ley N° 30057 -Ley del Servicio Civil- </a:t>
            </a:r>
          </a:p>
          <a:p>
            <a:pPr algn="just">
              <a:buNone/>
            </a:pPr>
            <a:endParaRPr lang="es-PE" dirty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s-PE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just">
              <a:buNone/>
            </a:pPr>
            <a:endParaRPr lang="es-P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Título"/>
          <p:cNvSpPr>
            <a:spLocks noGrp="1"/>
          </p:cNvSpPr>
          <p:nvPr>
            <p:ph type="title" idx="4294967295"/>
          </p:nvPr>
        </p:nvSpPr>
        <p:spPr>
          <a:xfrm>
            <a:off x="714348" y="500042"/>
            <a:ext cx="7972425" cy="79059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3.7.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PRINCIPIO DE FLEXIBILIDAD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500034" y="1428736"/>
          <a:ext cx="7977222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500042"/>
            <a:ext cx="8229600" cy="857248"/>
          </a:xfrm>
        </p:spPr>
        <p:txBody>
          <a:bodyPr>
            <a:normAutofit/>
          </a:bodyPr>
          <a:lstStyle/>
          <a:p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VIGENCIA DE LOS PRINCIPIOS</a:t>
            </a:r>
            <a:endParaRPr lang="es-PE" sz="3200" b="1" u="sng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214282" y="1714488"/>
            <a:ext cx="8358246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PE" dirty="0" smtClean="0"/>
              <a:t>	</a:t>
            </a:r>
            <a:r>
              <a:rPr lang="es-P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conformidad con la novena disposición complementaria y final de la Ley del Servicio Civil, Ley N° 30057, a partir del día siguiente de su publicación, esto es, el 4 de julio de 2013, son de aplicación inmediata las disposiciones del Art. III de su Título Preliminar respecto a Principios de la Ley del Servicio Civil.</a:t>
            </a:r>
          </a:p>
          <a:p>
            <a:pPr algn="just">
              <a:buNone/>
            </a:pPr>
            <a:r>
              <a:rPr lang="es-P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s-PE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357158" y="500042"/>
            <a:ext cx="8534400" cy="987425"/>
          </a:xfrm>
        </p:spPr>
        <p:txBody>
          <a:bodyPr>
            <a:noAutofit/>
          </a:bodyPr>
          <a:lstStyle/>
          <a:p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</a:rPr>
              <a:t>CLASIFICACIÓN DE LOS PRINCIPIOS DEL DERECHO DEL EMPLEO PÚBLICO</a:t>
            </a:r>
            <a:endParaRPr lang="es-PE" sz="32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1357290" y="2071678"/>
          <a:ext cx="6858048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00034" y="2285992"/>
            <a:ext cx="8229600" cy="1143000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</a:rPr>
              <a:t>1. PRINCIPIOS DE NATURALEZA LABORAL</a:t>
            </a:r>
            <a:endParaRPr lang="es-PE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85720" y="357166"/>
            <a:ext cx="8534400" cy="758825"/>
          </a:xfrm>
        </p:spPr>
        <p:txBody>
          <a:bodyPr>
            <a:normAutofit/>
          </a:bodyPr>
          <a:lstStyle/>
          <a:p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</a:rPr>
              <a:t>1.1. PRINCIPIO DE FAVORABILIDAD</a:t>
            </a:r>
            <a:endParaRPr lang="es-PE" sz="32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285720" y="1643050"/>
            <a:ext cx="8358246" cy="4572000"/>
          </a:xfrm>
        </p:spPr>
        <p:txBody>
          <a:bodyPr/>
          <a:lstStyle/>
          <a:p>
            <a:pPr algn="just">
              <a:buNone/>
            </a:pPr>
            <a:r>
              <a:rPr lang="es-PE" dirty="0" smtClean="0"/>
              <a:t>	</a:t>
            </a:r>
            <a:r>
              <a:rPr lang="es-P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conformidad con el artículo 26°, inciso 3, de la Constitución, ante varios sentidos de una norma se debe aquella que resulte más favorable al servidor civil, sea extendiendo un beneficio o restringiendo un perjuicio.</a:t>
            </a:r>
            <a:endParaRPr lang="es-P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Título"/>
          <p:cNvSpPr>
            <a:spLocks noGrp="1"/>
          </p:cNvSpPr>
          <p:nvPr>
            <p:ph type="title" idx="4294967295"/>
          </p:nvPr>
        </p:nvSpPr>
        <p:spPr>
          <a:xfrm>
            <a:off x="142844" y="428604"/>
            <a:ext cx="8786842" cy="79059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1.2.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PRINCIPIO DE IGUALDAD DE OPORTUNIDADES</a:t>
            </a:r>
          </a:p>
        </p:txBody>
      </p:sp>
      <p:sp>
        <p:nvSpPr>
          <p:cNvPr id="7168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428596" y="1714488"/>
            <a:ext cx="4286250" cy="450056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dirty="0" smtClean="0"/>
              <a:t>	</a:t>
            </a:r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</a:t>
            </a:r>
            <a:r>
              <a:rPr lang="es-P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as reglas del servicio civil son generales, impersonales, objetivas, públicas y previamente determinadas, sin discriminación  alguna por razones de origen, raza, sexo, idioma, religión, opinión, condición económica o de cualquier otra índole. 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	</a:t>
            </a:r>
            <a:r>
              <a:rPr lang="es-PE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LSC, TÍTULO PRELIMINAR, ART. III, LITERAL c)</a:t>
            </a:r>
            <a:endParaRPr lang="es-PE" sz="24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2708" name="AutoShape 9" descr="data:image/jpeg;base64,/9j/4AAQSkZJRgABAQAAAQABAAD/2wCEAAkGBhMSEBQUEhQWFBUWFxsaFRYWGBgWGRgYGhgdGh8YGxoYHCYeGBwkGhcYIi8gJCcpLCwsGB4xNTAqNSYrLCkBCQoKDgwOGg8PGiwkHiUqLCkpLCksLCwsLCwsKSwsLCwsLCwsLCwsLCksLCwsLCwsLCwsLCwsLCwsLCkpLCwpLP/AABEIAM8A8wMBIgACEQEDEQH/xAAcAAACAgMBAQAAAAAAAAAAAAAABgUHAgMECAH/xABHEAACAQIDBQYDBQUHAwEJAAABAhEAAwQSIQUGMUFRBxMiYXGBMpGhFCNCscFSctHh8CRigpKisvEVM8JDCCVTY3SDk7PS/8QAGgEBAAMBAQEAAAAAAAAAAAAAAAECAwQFBv/EACQRAAICAgICAgMBAQAAAAAAAAABAhEDIRIxMkEiUQQTcWFC/9oADAMBAAIRAxEAPwC8aKKKAKKKKAKKid7NqthsDiLyQXt2mZZ4Zo0J8gdaprZmwr18C99svLfYZi+dvXkZqrkl2WjFy6L7opX3E2nfe3cs4lxcuWWAFyILowlSw6yGE+XuWipTshqtBRRSz2j417Wzb3dsVdylsEGDDuqtB5HIW1HDjyqSCYw+3MPcuG2l+09wcUW4rMPYGa7qojZW7mBYKwbI6sMrK5Qh+IieYiRFXPsDFPdwtm5cjO9tS0aAkjjHKeMedVjLkXlBxJCiioPeHfTCYIhcRdyuwkIoLtHWFGg0OpjgasUJyufaG0bdi2128627aiWZjAH8/LnWvZO17WJtC7YcOh5iRqORB1B9ar7tmzE4MEZrQa4zINZcBApI4GAz/OobpWSlbobNh7/YHGXO7sXgzxIVlZCRxMZgJI6CmGqTu2Bcw8YfDlLqqLtm6EVcrqZHiGsyIjhV1W5gTxjWOtVhLkWnDizKiiirlAorVisWltS1x1RRxZiFA9zpXzC4tLq5rbq6ngyEMPmNKA3UUUUAUUUUAUUUUAUUUUAUUUUAUUUUAUUUE0BHbw7JGKwt2yTGdYn66+WmtVHYsqCsLrBU+KBAERNWVtze+3bVltfePBEjVQfM/i9B9Kq02WQyCQPKD9Dwqk42aY8ij2WP2eYFVtXHUFc2VYbU+CTP+v6V1b07/YXAELdYtcIkW0ALR1MkBR6mTyFQW6G8y2LZS4GILZs0yRIA1HtypU2lbsXNo4q5dh0a4MrMDEZFge3D2pfGI85D/u/2m4TFXBaBa1cI0W5lAJngCDBOvCurtAwytgLjMY7uLi6xLLwHnMkR6VXW3MHhjh2SwiB1IJyCDxA4x5/Wlvfjf+/jClqO7t2Tos5izqMuZzzPxaDhmPHjURlyQlHgxh2Rd7xv+2jBmUKI58AR5yauTA4bu7SJxyqFn0EV5k2bvA9nW3KtIKtmJyHqo4TTpsjttxVsgYhEvLzIHdvHt4T8hSEaJyT5UXdVF4Vxicbi7960b2e9cVSQCFS2SqoJP7K1dmBxyXrSXbZlHUMp8mEj86897r44viL4YMPv7jLlj8TGRrpofz50ydDF5Dt2Q4wpjcbhoZVCq6q2hXWNfOHUecCmLtLxVj7KQbgF22ysiqZbjlII5DKx49BVWYfFYnBbSe4xKLfBtqwMhkgQM3EMCijrr50wX8GbymCFnjIn2/nxrTHDnEznLhI3bm3AXsjOXhgGUEnwyDJ6enrVvo4IkGRVV7vYN8O6kIpHQmDrzB4adD9Kc8HtLK0A+3pUxxSitieVSYx0VhauBgCOdZ1BBSvajtkXdpi0z/dWlUBZJUXDJYkDnBUe1TXZjjFOMdLJ+7Nom4ASVzqygHXgYLDzpV3txtq5ta/3NzwEqSyr3gLqomPKRGmmlO/ZNs4FLuJMZixtrlEaCCSepJI5fh86x3zNdcCw6KKK2Mgor4WFfaAKKKKAKKKKAKKKKAKKKKAKp7tH7VCt9sNhgGW2YuNJIZhxHh4gHTjxBqz95MabODxN1fit2bjL6qhI+oFea918AGYvd4cSTz/jVZS4qyYx5Ohi2Vv0j6XlCdXX4R5kHUDzk1PYiKgNt4CxctjIgRzORgvEjkY5Vs2LiM2EtE/sx7AkD6AVEJ8iZw4nc2MjSvqYwjMQASR/yfWKjLt2ujY9wO5t3DkDxkf9hhpr5GrSjyVEQnxdkjtLbpsWWuFUYBRGhGZuS66+tVn3uYkniTJ9TVpbU2GjYW8ty4l4qUKhCIAzKC3hiD4hz5+dJV7ddPwMVPQ+Ifx/OqwhRfLk5MhaDrxr5iEKMVbiDWNpxInUVZmaHTd/bl5FUDEvbS2IVRcICjpExzrv2Jhl1cRObUweIMnnrM0t4TDHumud0TbBAzyREEjjlImTHGp/dzHottuIBclQ0ExA+eoNZJctM1bcdoYMXiAF+8UOpMQQII9DUNtfe6xhbuQZm0EhYOWRwMnjw086z21tdGRcvENw6+E/170s7qbBTF2i19bha45K3EEhTroSdOM6elaqf61opx/Y9j7snee1iEGTMGAkgiCNdDx4V3Y7a+qFOLAg+R4fmQarPZeBxGG2gimcro5UkFZTXUqdQQwH86Y8Tim71DrxIJExwnUcJ8NdmKXONnNOPF0Nu8vaP9gwyC2i3LrswXMTlUKFOYgatqw0kc9aq/b3aPj8UCLl9kQgylr7tY6GPE3uTXLvvjS11AfwhjHTMR//ADS/bRyubK0dYMfPhXPPyZrHobL+wWxNxBhsoKWbQckkZnNtTpA0hSo9jUts7a+P2RdGaCjaFZzW3jXQiCDqddD7aVx7pvb+5cXLqsdGCHioXidddYHlAru3qNpcN48Q999TbzyTM5YBngASemgrkU2pUdTgnGy1N0e0LD445BNq9E92xmQOJVvxR00PlUnvZt4YLBX8QRPdpKg83Oir7sQKozsgxJO17PH4bv8A+tqeO3vbItYTD2Ynvb2Zh1S2uo/zOh9q6DnFPZ+7mMxaNirl4PeeXyuWB4aKDwXjoBoOFWH2S7zXcVhrlq/Ju4d8hJ1JUjTMeZBDD2FKWw8TYa2wVry6oRFzxTEkDxdDwjgJqd7KNoW7uL2g1oQhNokmPE2a8C3pWGOTbOjJBKJZVFYXLoUSxAHUmB9a+WcSriUZWHVSD+VbnObKKKKAKKKKAKKK137wRSx4ATQELv40bLxv/wBPc/2GvPe6O1GFxrZjQSkgddQfmKs3tGv4u/hHFoscxAZFMKEBk6c+A4zVa7qbGcu1wiBEa86zy1x2a401LQ2Yi4wQFX8RnMCBpPp/LhUI1zubYRT8Igfx/WnDY27xuR3hLIOv5D+NZ7d3AS6CbJ7txwBkofI819R8qrhWrovn2xQwzhhS9tPGM5IX4AYHn51M2AVzK4yspIYE6ggwR51w7FwZ+0FSsqpBJYgDKW0OulaydKznjG3Rx7PcqdJBHqKmMPtLMpPNZB5cpmmjaG7+BKtcN3IOH3fjk9MonX0pT2nsg4XOfFkuKCmfRiIMyvKD+YqkJps0yYnEhtr6uG6j6j/kVyWADcVWMBjBPSdAfmQaDdLakzXyK0MxlwOxMaHTDi2/3p8DAko0cWmI0GpnhzFZNtBbbG2U1tsVzDnlMSQesfWpfEb0MzWWtk2ygU5AZHewMzAcpgiByJnjUJt7D3GuPeZY7xix8JQTxMA8taqpRukWadbNZul7i5dZ4j05x7/lU9u/Fi4qFntqPGNSBLTpoD+WuoqO3Cup9tVHUNnVgsiYYDMCPOFInzp/xW71tXLwdZMnrxj0/nVcq0XxeRjs3Yb3Lj4kg3e6tZUDGSwcktpxkALA86hdqi3dCPaOXK5GWfEGyyVbmrRl9AR1qwx3GEC+PKx6SS/CRl6aDXlA1qI3pxiYhO7tiL8qV4AkN4RrziefCD1rbDk4JRZlljyfJFWbIS3d2kXuDOtlM+VjOdgYUGeIzMDB4x5xVwbLRXSWAkjWI/SqTwts2dpX7VyCVdrbZZhirgGJ14ifanvY+LwzhwpuWQLqwVbWQMsnXXU6iOVc+V/I6cELibd7dgfZ3s3sLbT7xmV11UBhqGGQiJGYGNDApH34w/itjNmuZSXA0USdAPkfpT/vNjwXs23aEUtcJkg+Tk+oJHoaq/au0zfvPdbi54cIHAAegApBW0zOba+J83R3nbZ2I75bYe4LbIgeQAWjxGNTAnTSZ4117Z3qxO0LttsYwe2hOVAqgJmGrAKJbgOJJ0qGS33t1bYIBmATwHUmn67uGVwma3dDXF8WXLowjhzNWnOK0ysISltH3d++q23DX7K2+ue2DHSZze3HlUx2N7ZwWGe/h+9+8uOBbuP4UuIoIVVng0s2h4yI6VUF4AmeB5+ta0xBVh6jWkYcdkyny0XfjAdp4i673riWA5Wwq/BkQxnII1LnxToYI6V9wOEvYDG4cq4uJcuC22UkSrGBmWNTznrXJshrSnOQ1phbgup8LSBBg+GYOnUiKZN3tlm9irbm6Lq4clpK5ZLqQug0JAkz6Vgm3I6JQUYj5RRRXWcYUUUUAVF7x3IswOLMPpr+lSlLm8eK8eXko+p/lFCV2RVhsyj0/U/wouYZDxVT0kA1FbI2tmNxToVc/I6g/PMPapBsVr6VOmjXo7VAArRbxYaYMj+X864MTtIQZ4cTX3AqFtr6DT2qSCutvXFfH4kjwlXiRzhQNRz1BrXsnFf2gIyhkYETqCARqI5+JQeUZqi2xDNisTc5G7cE8NQ5iOtbMJtQ27mZvEDExxEcxWWR2qJx45Xy9FhbJu2kd0t2wqwNNBqNc2vxc+E0sb+27127bcgD7sryEwxMdNMw58668DthAMyuhHRjBHsTUVvBtnv7ggyqjQ9SeJHloPlXPC7OtxU1TEq9ba2YYEcxNdGDGa4qiPEQBPCeVdm0nBQg+1QeGunSOIOkcZB0966btHHOChKi2tzAlkIHH3riSQpPHlPQcKkN+doW7+FuBYa5aZSZEZQCMx9ImsNgbQdbdtdNCCQxAg6GCeQOvyrk382xeOHNpLZ8Z8RRCfBznKCBOntXFFNyOmdRjsQdg43usVZuSRluKZHECYPHTgTXoi0iuozQeBn0515jtuc5Ec+c1bWwcfi7YAzq0QCGBB6ceNd5wnTg7r4jE3Llw/iIX+6oYgKOn/PWpYbq2gz3T4j5n05+xqDsJdLvcR1tw5YhhqZM5eMcSdfSmu1hrgutmvBkyf8AbgTqOIM9a5N2zrUFRTW9Fktte8VksTnPPxd2D85+pp33Wxvfplt2QLjHVuMdTwke5pe2mbf27GXlIIspbE6EM5ABGnHxSPamrZmObC7HvXSQXIlXiCzXQAJPMq5b5V0fr5JWZRyOF0VvvHtE95dGYsDdcBpJ8AYwATy8v5VAHE1Jm4IiJ9a+4Ddz7TiLdq262zcbKC2YieXwgmTw6a8RV6oxuzl3d1xSAtkzSA37OnH5CrU2fcVktk4i5Acq2XTPr4c3IyPWoZOyg2XVu8Z8pBMDLJHQcR86ct2d2/wn4ZnhB6xw+s1z5FyejoxTUVspna+HX7ZfVfCO8cddQdfaZ0r5s/YYuXQssw1JgRoB784HvT52kdnl2xduYuyM9hzmcD4rRiDI5p58ufWoPcaBjFnmrD8m/JTWr+MSIRUmOe7ty6bQt5gFGg8ILAdAePCmzs9xah8VYzqzpckkHiIA9dPhPQjzFK29e9aYVDbsBTecamP+2I4/vRw+fSUHZ22blm4ty2xR1Mhhx+vGec8ZrLFH/pms1ao9OUUubi71fbsNnIAuIctwDhMSCPIj6zTHXQcjVaCiiihAUo7dH37zwMaeWUU3Vy4vZlu4ZdZMRMkH6UJTor9dgWxcNxCysRBE5gR766evM10/ZB1JqX29sMW17y2zxoCuhiecnXoPel5ro5l/r+lSqNLsiLlo3SI1WdWAOgnr1jpXZtnaYtWmfoNPU8K2XMYigASByABpR3t2lmCoDpMn/j3qm0tsuvk0hfzz/CsGtzWstGtbbVyRWZ2owW15VkRWya0XbsUD0cOOUsQqjMToFGpJJiPrTnuv2fBEN27DXeSjXu/4t5/LrXDuXZBuNeImPAnl1P1A+dOaqH6z1HGtv1co1dHjZ/y1DLpXRrwGyb/eApK8p61JbQQK2UEllUSeebn+YrdsXHCzKvJBMzJMH0OoHlWjbOLDXjlA+EajmTr+UVTFiePJTK/kZ45sNx+xL2xatPibfeiGVlOYcSAZg9R+VM+I25ZRc910QkSJaJ6wOPGq73lxDLirhPAFQAOmQNNLl66XJY8Sda1lTIwKSW+ix728uFvuLVu4xdvxZSqkjWNYMRpEe9NeI7tMOXDrnS05UhiVQ5TEzpJMdTVFYdirqwnQg6ceNMm3NtM7NaVj3Stp/eI5n9BWEoW9HdHJUaI3CXilt7URndCT5KG0+bKf8NNW8m2f/d+Ew4PGbj+gZlUfUn/DSsl0Hj7Vrx11iwLGdAF9By/rrWxla41/piWqV3QukY7Ckf8Axk/3D9Kgrr+H6fOpzc7Ei3j8OzcA4moKnowYYEDnW+zZC8K1WcUrAEEGuhTUAzPDWqR7SNiLs7GWruG8C3AzKvJGXRgP7pDgxykjhFXNeukMB5T/AF/XKqc7bMdmxdi0PwWix9Xf+FsU7LwdMS2vliWYlmJkk8STXPdu61ihrAAlpPDgDynn+YqTdsunsKB+z4k8u8WPXJr+Yqz6Q+xezl2bMfFecz1gKv8A4x7U+UOeXYUUUUKhRRRQC5v5jsmFyggF2A84HiJHyHzqtrl5jJJM9fSnPtGxvitWugLn1Og/JvnSJicRlE/SsZvZddGd+8xGrH8vypZ2uIYR50wLfDLmHDlS7tNpbWoTNcXkRmMeEb0/OsLDkedGPtkhemYVut2wRP8AQqx1ez7nNcuMeBXSyxXDj20NERLobNzm/syxzLT65zUwcUwuBQSJE6adP51A7jv/AGeOjsPrP6127RvlcQoEf9vrr8R5ca7V0fNZFc2MiuYnMf8AMx/WubEYmOB9fM1H2cQ7aTA862Yl4WBJPUwP5CpMkt0Ju3MX3pvXBw8NsecHX8jUCnD3qX27CqEUQMxJAk668zqeP9CKhkbxR71yp3s9njxSj9HXg8ovWy2qhlLegYE/SssVfzO7wBmZmgaASSYHkJitDcqymY9qsDJmiK24pvAv9cq5rvxgf11/hW/GfhHr/D9KA4MS3wjzqV2TaL3rSiZLqNOOpqIvCWFNG5NnNjbXQZm+Sn9ahguDYVhhbXxGY51N2r7qetaMBhlyyDXcEMHIFJ6tMfTU1nRJjs7FG4WY8AxUei6cx+1NUZ2i43vtq4gjgjC2P/tqFP8AqzVdz3lweGe5cIItozsYgEiWMdJOgE8xx415tbaPeOzv8TsWaerGT9TV0WjVm+2KtPCbFFoYa1lEDCrcuSPx3WZzM8xoPaqsD6Vc+zA2KvgtxuFQY18KIFPt4WPvWWbxo6Y92WFszCC1ZtoAAFUDTTlr9a6qKK2OMKKKKAKKKKAq3fTEZsZd/u5VHso/UmlW7aa4620Eu7BVHmxgfU1Obx3JxN8//Mf6MR+la9x8H3u07Rjw2gzn2WB/qZaw7Zf0S2+e7q4a1hgnBbfdk9WU5sx82LMarXaHxe9X3vps/vcHc62/Gv8Ah4/6ZqjnxItYu05EhLiOQeBCuCfpVmtiMq2Q1/VTpJ4/LWvlskDqKaN+91jgsUQo+5uS1o8o5p6rMehFL2B2bdfMLVt2C/siQJp0d6aatGov5VG7R1qTxdh7fxqy/vKV/MVE3sbBMLJjQnkesc/SpRTJJJUxo3KQorIeObN6SBp9K6sSR9tMkaIsemp/MmpLcvYs7HGIMB2xbeNtSyZVSJ6BwdPWoPtL2ebb4e6pMsrKSNPhII4fvGtlkSqPs8eWCUpuS6GFVWuHbO1rVpTmcAx8PFvl0pBO0rsR3lyOmZq477/OrvIUX4u9s6LmM7wseADaeQP860YlSCDy/rjWGEMZp4R/X1rrssKyOw1I+lZ22rVdt5T5Hh/ChjpFAdGHbM0+n0oxN3xx00/r51lYhV15Vz3NdakGtBLmmzcrDzdciQQnhIMQSy6+fhDiPOoPZewb90Z7aFh5R+pqZ2JZe0xJ0k5SD5efLX8qzk9Oi8I7Vln7t7acXBbvEZZjMNNeU8omNYpmxm8FpDlWXb9lNfmeA9zVVW7LveysQbZA+GROuoJ507YHAKoGUR0jjTGm1bJyJJ0ir+0vejEYjFPauNFq2RltL8M5QZb9pteJ4copQWpfeeb20b4tguWvFEA4sZCAD1Irm2vslsLiLthiGa02VivDMOMT5yParmZ82dgWvXUtLqXYD0HM+gEmvSu5OyQid5HLIn7o4n3Ij2qq+zPDqLZASblzXNE8yFtg9dC0eYq9sFYyW0X9lQNPIVn5S/hq/jD+m6iiitDIKKKKAKKKKAp/ebCtbxF5W/aLT1DHMD8jXHubvD9m2gpYjurg7tyRqCxENPTMBPkT0pv7S8DBtXx+435j/wAvlVcbTwwYGOYrHplvR6AxFoOjKeDAg+4ivOG27csf3Nau7cjeYYzBB2P3lsZLw55lHxf4hDe5HKqUxq6ueo/hFWl6IQ19qW0i2C2W58SvbLMJiT3dvnyOra0q2981t2cmHtlSebRoeuhlj6x+lSu9l/vNh7Nbmj3LZ8ssgf6VFIEEVZxT7LKcoqkdOM2xedSr3XZSZIYyJ5fnUVdPSpLE7OP2YX/wm93QHmLecn5EVGGrFW77LU2mzYPdfAMPibELcPmGa7dA91C/OuXfa2MTs5Lya92VcfuMIP8AuB9qg9r79Ni9jjCXwou4a5aNsqIz2grW4jhmXMuo0IPkZmuz5+8wPd3ACsukHmp5H5n2rHJqpGuLdxK5K6VouCpzebZIw2Ie2plOKT0JIiecEEe1Qd2tU72ZNU6O7/pMYFcR+3fuWj/gt2nH+9vlXHbblT1iMAq7q2XbRnxrMnnoyH6WyfYUhRUkErszZVzFN3VpZfiNYAjmSdAKlV7N8eAD3I//ACWp+Weovd3bd7DObiSUkd4OXPgfwmCY9dasW/vth2wzM5W6pWO7YasY0Vl5aj4vKZ0qkpSTNYRi1tlbbXwD2c9q6pR1iVMacxw04a+9RlsiPz/jXdtnHm47XMqqbhJyqDA0iAK5ThGt3GRxldCVYHkymCPYg1cyG/Ab1WsLh8qsLjkfCFIAMQNTwUADqTXXZtyinqJ/WkF7Za4EXiSFA6k6D6mrGRItqDxAgx1Gh+oqIxSLSm2dG7ks5J4AwPID/imna+1vs2Du3uaIcvmx0X/URUFuzZ4/1xrHtQQrs5DMZsQqx1i3cY/IhfnVuiop9leC7/a+FDBmyubjR/cUsCZ5Zws+tRO8Z/t2KjX+0XdeP/qtTx2GqLVzHYthK4fDEnrqS5A84tGq7u4gu7XG+J2LN6sST9TUAubsG2ezLfvuSVXLatAnQaZmgcBxT61btK/ZpsX7NszDoR4nXvH/AHrnij2BUe1NFAFFFFAFFFFAFFFFAQu+GA73BXRElRnHquv5SPeqa7zSOlXvj8Vbt22e6ypbA8TMQBB01J+VefN4MdaW4Rhna4MxhyuUFeQCt4mPDWB5AzWc0WidmwN4mwOJLLrbvDJcTrOisPNSZ9CRzrgxnEj5/KnG32fWsNsm9icUCcUbedc8numJGRQs/FOUEngSQPPg7JrH2jaN1rqgi1alVKgjMXAB1nUAGKin0ScO2dnXrWwbfeoUDY3PbniUay2scgSDHXjSERV+ds9jNssn9m7bPzJX/wAqoNTNalBn2nhwu71hiNXxzsD5C0UP+wfKk3CP94nhD+NfARIbxDwkcweHvT/vxZ7vYeyVEw3eO0iPE/i/8mjypT3Ow6vtDCK0BTiLUzoIDg8/SgH7tk3FweBwSXcLYyM98KzZ3YKuR2gKzECSBw6UhbobyGxKMSEJmR+EkRPpGvtVr/8AtC7RK4LD2uVy8WJ8raHT5uPlVZ7N3dW7shr6Ad6uLyebp3CkqPRpMeZ8qhpNbLRbT0Ru2tpd9dZgTlmVB5ZgC3nGaT71wDBXHV3VGZEAzsFJVATALEaLJ61J4Xd68/FSi82cEfIcTVz9j2xltpiCBK+FNdZPiZp/zD51FrpEtN7ZS2P3puXcBh8EygJh7jsrD8QfXUdQWfXmGGmkmIirm7Y+zuwlpsdZKWQgRTZS0qq7NcjNKkQ3j1kHRapsCrFCx93MXhbNgZLieAHOTEmQc0q3GROhHAelIOKvi5edwoQMxKqBAUcgI8q54rJONVSovKXIcuzfc21tHGhL1wqtpe8KAa3AGUFZnwiSJPGDpHEL28FwPtDFsOBxF4/O61N3YxhLj7WtujZVt2rjXP7ykBQv+dlP+Gk3aSBcXiQDmAvXAGHAjvG1qxQ4sVYZHkiMyB0PlyI9wflT8STbWeJAJ9SJP1NWtujulhn2dgvtGHs3XWyhDXLaswzeOJYTxY6VVm0bJR2RviVmU+cEj9KlAmN27MeLz/IfzqL7YsVFnBWupvXT80tj/a1MWxbWW0nnr8z/AApJ7SMScXi0SwM4w6CyYOpuFizQOmZ8vqpowdG5OOFjYu13JjvFtWl82fOsD2b5UqbA2cb2Is2h/wCpcRP8zAfrTLvvsc4DB4TAkjvXLYnEgGQHI7u2voqhx5mTXb2MbH77aauRK4dGc/vHwL9WJ/w1APQirAgcOVfaKKAKKKKAKKKKAKKKKA14jDLcUq6q6nirAMD6g6GubDbEw9s5rdi0h6rbRT8wK7aKAVe0jY+IxWC7jDKGZ7qZpYKAgJYkk8pC8JPlW/cnc1Nn2MoOe68G7ciMxHADookwPMnnTHRUVuyb9Cx2lYTvNlYoRMIH/wAjBz9FNebrgPKvWWNwou23tt8Lqyn0YQfoa8qYzDG1ce23FGZD6qSp+oqSC0e13BD/AKJgCo0tm0NOQNgge0gD3FU3s907233s93nXvI1OTMM0DrlmvRB2KNrbAsWkuBC1q14ozDPagFWE8MykeX0qvdodhOMt4d7guWrrrJ7q2GllA/CWAluPhj3nSgLP3t3Qwu2sNa++OVWz27toqwMiCNZBHDodKVtt7n29n4fDYa0zMua67M0SznuxMAACAABVSbC3hxOz7/eYa41tgfHbb4G6q6EifeCORFXRjNrXcfs3DYy7Z7kl2GUNmBU6BxoCASmgPlqZqk/Evj8kK2Nt5VHrVsblbN7nBWh+Jxnb1fX6LlHtVTbYBhdDl1AMGCY4T1g8PMdaujY20Ev4e3dtxldQRHLTh6g6e1UxI1ysjd991RtDBvhy5tklWVokBlMiRIkcvfyqjtpdj20rJaLS3VWTntukEATOViG9o+dekKK2Oc8g39n3EEspA9j+VaUq0nFvAbZVbo+7S/HolwQpPkBcWfIGo23urhsZtFrdiQj33ClNBkDEkgQQAFBiOgqql9lnH6JHsSxLr/1Du1zXO4VkUcWZc8AT1JAqrLVp1LK4IcGCGEEMJkEHUGeVept2txMJgCzYZGVnXKzM7MSAZ4EwNegqgt+bYG0sbcBEDFMMvMxEx114+tWKltdoO9R2bs2zYtMRiHtrbQjTKqhVd55GNBzlgeVK24W7jYizev30dUtWybZIK944BaZPxKIEkcS3kaubu1cKxUHmsgGJHKeBoxdnNbdf2lI+YigK12bh5a2g6qv5CpTY3ZDhMNiftBe5cyPnto5AVWmQzECXIPAnoJnjUduhta02KsjWSTGkCcpj60/7cwDX8NetI/dtctsgeJy5gRMe9LT6Jaa7PN+/GOuY3aN2/bVnS4VWwVUtKABViOZiY4yxq2uxfde5hcLcuXka3cvOIVhDC2ggSDqssXMHlFfNxeys4S6Lt+4GKGbdpCxQGIzsSBJ4wI086sWhAUUUUAUUUUAUUUUAUUUUAUUUUAUUUUAV5S27YuW8XfS8IcXXzA8iWJ9wZkHoa9W1VPbju7b7q3i1EXM4tuR+JSCVJ8wVieh8hQG/sHxQOFxCSZW8DBOgDIOA5aq1WfXnzs43gGDxtog/d3YtXtdDmPgueqsYP90mvQdAct/ZVl2zPatu37TIrH5kTUfvhbH2G7w0AI9mFTVJ/aZiXGGS3bMM7yehVNYPOMxXh0qsui0e0KqbCvYvCXlQZxbdLltZKkvlYOqkETK5dDpMVJdkPfIcTadXVFKGCCqq5zAqs/3Qsj0njU52b5vszlgoJuHRTP4V4mBTZURWky85baCuDbu2beEw9y/dMLbWT1J4BR5kkAetd9V123lzgbSKrFTeBdgCQAqmAeksR8quZCRuzs25tnHO9x4GZbt4xMKGEW1nTUDKPJSdYiujaWyH2Ji7ZW5nGr22jKWGYhrZEnWCATzzTpTr2P7rXMLhnuXQVa+VIQiCqLME9CcxMchHOaw7ZN3bl/DW71oFvs5Yuo45GCyw65cg9iTyqOKJseNmbRTEWUvWzKXFDKfXkfMHQ+Yqrd4Oxe5e2i95HTubtwO0khkky4yhSGnWNRx161Ndi20i+CuWjMWrnhPKHGaPZsx/xCrCqSDFEAAA4AQPQVlRRQFS7sblX7O2WVkcYay73LTnNlIjwKp4SO84f3DVtUUUAUUUUAUUUUAUUUUAUUUUAUUUUAUUUUAUUUUAVwbb2Laxdh7N4SjdNCCNQwPIg130UBSGL7C8T9pC27ydxM94ZDKP3Obehj0q7LKFVUE5iAASeJgcfes6KAKT+0fd3EYq1aOGVHe2xlGbISrADMr/AIWBAPmJ8qcKKNWSnTtETuvsY4XDJbYy3F4JIzHkCdSBoJ8qlqKKBu9hRRRQgKKKKA1YfCpbXKiqi8YUBRJ8hW2iigCiiigCiiigCiiigCiiigCiiigCiii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25" y="-1857375"/>
            <a:ext cx="47910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pic>
        <p:nvPicPr>
          <p:cNvPr id="72709" name="Picture 11" descr="http://www.fotosimagenes.org/imagenes/igualdad-de-oportunidades-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714500"/>
            <a:ext cx="3576638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85720" y="357166"/>
            <a:ext cx="8534400" cy="758825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chemeClr val="accent3">
                    <a:lumMod val="50000"/>
                  </a:schemeClr>
                </a:solidFill>
              </a:rPr>
              <a:t>1.3. </a:t>
            </a:r>
            <a:r>
              <a:rPr lang="es-PE" sz="3200" b="1" u="sng" dirty="0" smtClean="0">
                <a:solidFill>
                  <a:schemeClr val="accent3">
                    <a:lumMod val="50000"/>
                  </a:schemeClr>
                </a:solidFill>
              </a:rPr>
              <a:t>PRINCIPIO DE IRRENUNCIABILIDAD</a:t>
            </a:r>
            <a:endParaRPr lang="es-PE" sz="3200" b="1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4294967295"/>
          </p:nvPr>
        </p:nvSpPr>
        <p:spPr>
          <a:xfrm>
            <a:off x="500034" y="1714488"/>
            <a:ext cx="3929090" cy="4681538"/>
          </a:xfrm>
        </p:spPr>
        <p:txBody>
          <a:bodyPr/>
          <a:lstStyle/>
          <a:p>
            <a:pPr algn="just">
              <a:buNone/>
            </a:pPr>
            <a:r>
              <a:rPr lang="es-PE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P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conformidad con el artículo 26°, inciso 2 de la Constitución este principio niega validez jurídica a todo acto del servidor civil que implique una renuncia  a su derechos laborales.</a:t>
            </a:r>
            <a:endParaRPr lang="es-P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340" name="Picture 4" descr="http://image.slidesharecdn.com/demanda-decobrodebeneficiostrabajadorcomunprivado-110707224059-phpapp01/95/slide-1-728.jpg?cb=1310096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071834" cy="464347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Título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9144000" cy="113506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600" b="1" u="sng" dirty="0" smtClean="0">
                <a:solidFill>
                  <a:schemeClr val="accent3">
                    <a:lumMod val="50000"/>
                  </a:schemeClr>
                </a:solidFill>
                <a:effectLst/>
                <a:latin typeface="+mn-lt"/>
              </a:rPr>
              <a:t>1.4.  PRINCIPIO DE PROTECCIÓN CONTRA EL TÉRMINO  ARBITRARIO DEL SERVICIO CIVIL</a:t>
            </a:r>
          </a:p>
        </p:txBody>
      </p:sp>
      <p:sp>
        <p:nvSpPr>
          <p:cNvPr id="79875" name="2 Marcador de contenido"/>
          <p:cNvSpPr>
            <a:spLocks noGrp="1"/>
          </p:cNvSpPr>
          <p:nvPr>
            <p:ph idx="4294967295"/>
          </p:nvPr>
        </p:nvSpPr>
        <p:spPr>
          <a:xfrm>
            <a:off x="285720" y="1785926"/>
            <a:ext cx="8358246" cy="4786346"/>
          </a:xfrm>
        </p:spPr>
        <p:txBody>
          <a:bodyPr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PE" dirty="0" smtClean="0"/>
              <a:t>	</a:t>
            </a:r>
            <a:r>
              <a:rPr lang="es-PE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 LSC otorga al servidor civil adecuada protección contra el término arbitrario del servicio civil.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PE" sz="24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PE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						</a:t>
            </a: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PE" sz="1600" b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PE" sz="1600" b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LSC, TÍTULO PRELIMINAR, ART. III, LITERAL k)	</a:t>
            </a:r>
            <a:r>
              <a:rPr lang="es-PE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		</a:t>
            </a:r>
          </a:p>
        </p:txBody>
      </p:sp>
      <p:pic>
        <p:nvPicPr>
          <p:cNvPr id="80900" name="Picture 13" descr="http://loyalaw.com/wp/wp-content/uploads/2012/08/wrongful-termin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14686"/>
            <a:ext cx="292895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6" name="Picture 2" descr="http://gmcrh.mx/wp-content/uploads/2012/03/despidos-en-en-trabajo-generadores-de-mejoras-continuas-GMCRH-recuross-humanos-mexico-20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143248"/>
            <a:ext cx="2786082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ersonalizado 5">
      <a:majorFont>
        <a:latin typeface="Abadi MT Condensed Light"/>
        <a:ea typeface=""/>
        <a:cs typeface=""/>
      </a:majorFont>
      <a:minorFont>
        <a:latin typeface="Abadi MT Condensed Light"/>
        <a:ea typeface=""/>
        <a:cs typeface="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861</TotalTime>
  <Words>357</Words>
  <Application>Microsoft Office PowerPoint</Application>
  <PresentationFormat>Presentación en pantalla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Civil</vt:lpstr>
      <vt:lpstr> LOS PRINCIPIOS DEL DERECHO DEL EMPLEO  PÚBLICO </vt:lpstr>
      <vt:lpstr>DEFINICIÓN DE LOS PRINCIPIOS</vt:lpstr>
      <vt:lpstr>VIGENCIA DE LOS PRINCIPIOS</vt:lpstr>
      <vt:lpstr>CLASIFICACIÓN DE LOS PRINCIPIOS DEL DERECHO DEL EMPLEO PÚBLICO</vt:lpstr>
      <vt:lpstr>1. PRINCIPIOS DE NATURALEZA LABORAL</vt:lpstr>
      <vt:lpstr>1.1. PRINCIPIO DE FAVORABILIDAD</vt:lpstr>
      <vt:lpstr>1.2. PRINCIPIO DE IGUALDAD DE OPORTUNIDADES</vt:lpstr>
      <vt:lpstr>1.3. PRINCIPIO DE IRRENUNCIABILIDAD</vt:lpstr>
      <vt:lpstr>1.4.  PRINCIPIO DE PROTECCIÓN CONTRA EL TÉRMINO  ARBITRARIO DEL SERVICIO CIVIL</vt:lpstr>
      <vt:lpstr>2. PRINCIPIOS PROPIOS DEL EMPLEO PÚBLICO</vt:lpstr>
      <vt:lpstr>2.1. PRINCIPIO DE MÉRITO</vt:lpstr>
      <vt:lpstr>2.2. PRINCIPIO DE PROBIDAD Y ÉTICA PÚBLICA</vt:lpstr>
      <vt:lpstr>3. PRINCIPIOS ADMINISTRATIVOS</vt:lpstr>
      <vt:lpstr>3.1. PRINCIPIO DE INTERÉS GENERAL</vt:lpstr>
      <vt:lpstr>3.2. PRINCIPIO DE EFICACIA Y EFICIENCIA</vt:lpstr>
      <vt:lpstr>3.3. PRINCIPIO DE PROVISIÓN PRESUPUESTARIA</vt:lpstr>
      <vt:lpstr>3.4. PRINCIPIO DE LEGALIDAD Y ESPECIALIDAD NORMATIVA </vt:lpstr>
      <vt:lpstr>3.5. PRINCIPIO DE TRANSPARENCIA</vt:lpstr>
      <vt:lpstr>3.6. PRINCIPIO DE RENDICIÓN DE CUENTAS DE LA GESTIÓN</vt:lpstr>
      <vt:lpstr>3.7. PRINCIPIO DE FLEXIBILIDAD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Poder Judicial</cp:lastModifiedBy>
  <cp:revision>68</cp:revision>
  <dcterms:created xsi:type="dcterms:W3CDTF">2013-10-02T14:26:14Z</dcterms:created>
  <dcterms:modified xsi:type="dcterms:W3CDTF">2015-04-14T16:41:31Z</dcterms:modified>
</cp:coreProperties>
</file>