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72"/>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340" r:id="rId14"/>
    <p:sldId id="341" r:id="rId15"/>
    <p:sldId id="269" r:id="rId16"/>
    <p:sldId id="270" r:id="rId17"/>
    <p:sldId id="343" r:id="rId18"/>
    <p:sldId id="271" r:id="rId19"/>
    <p:sldId id="272" r:id="rId20"/>
    <p:sldId id="273" r:id="rId21"/>
    <p:sldId id="274" r:id="rId22"/>
    <p:sldId id="275" r:id="rId23"/>
    <p:sldId id="276" r:id="rId24"/>
    <p:sldId id="345" r:id="rId25"/>
    <p:sldId id="346" r:id="rId26"/>
    <p:sldId id="347" r:id="rId27"/>
    <p:sldId id="348" r:id="rId28"/>
    <p:sldId id="349" r:id="rId29"/>
    <p:sldId id="277" r:id="rId30"/>
    <p:sldId id="339" r:id="rId31"/>
    <p:sldId id="337" r:id="rId32"/>
    <p:sldId id="278" r:id="rId33"/>
    <p:sldId id="351" r:id="rId34"/>
    <p:sldId id="356"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3" r:id="rId59"/>
    <p:sldId id="304" r:id="rId60"/>
    <p:sldId id="305" r:id="rId61"/>
    <p:sldId id="352" r:id="rId62"/>
    <p:sldId id="353" r:id="rId63"/>
    <p:sldId id="354" r:id="rId64"/>
    <p:sldId id="314" r:id="rId65"/>
    <p:sldId id="316" r:id="rId66"/>
    <p:sldId id="355" r:id="rId67"/>
    <p:sldId id="317" r:id="rId68"/>
    <p:sldId id="318" r:id="rId69"/>
    <p:sldId id="319" r:id="rId70"/>
    <p:sldId id="320" r:id="rId71"/>
  </p:sldIdLst>
  <p:sldSz cx="9144000" cy="6858000" type="screen4x3"/>
  <p:notesSz cx="6858000" cy="99266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A3B9C1-E4FC-4F06-9154-7099BBE530A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PE"/>
        </a:p>
      </dgm:t>
    </dgm:pt>
    <dgm:pt modelId="{25D215BA-AD91-483E-A6B3-D5010732529F}">
      <dgm:prSet phldrT="[Texto]" custT="1"/>
      <dgm:spPr>
        <a:noFill/>
        <a:ln w="28575">
          <a:solidFill>
            <a:schemeClr val="accent6">
              <a:lumMod val="75000"/>
            </a:schemeClr>
          </a:solidFill>
        </a:ln>
      </dgm:spPr>
      <dgm:t>
        <a:bodyPr/>
        <a:lstStyle/>
        <a:p>
          <a:r>
            <a:rPr lang="es-PE" sz="2000" b="1" dirty="0" smtClean="0">
              <a:solidFill>
                <a:schemeClr val="accent1">
                  <a:lumMod val="50000"/>
                </a:schemeClr>
              </a:solidFill>
            </a:rPr>
            <a:t>FUENTES</a:t>
          </a:r>
          <a:endParaRPr lang="es-PE" sz="2000" b="1" dirty="0">
            <a:solidFill>
              <a:schemeClr val="accent1">
                <a:lumMod val="50000"/>
              </a:schemeClr>
            </a:solidFill>
          </a:endParaRPr>
        </a:p>
      </dgm:t>
    </dgm:pt>
    <dgm:pt modelId="{5FBE76A5-A14F-44AB-9413-702CDEAF7D9F}" type="parTrans" cxnId="{68AA02B1-DD6F-4330-832F-74CA8E058573}">
      <dgm:prSet/>
      <dgm:spPr/>
      <dgm:t>
        <a:bodyPr/>
        <a:lstStyle/>
        <a:p>
          <a:endParaRPr lang="es-PE"/>
        </a:p>
      </dgm:t>
    </dgm:pt>
    <dgm:pt modelId="{187A8E2E-6534-4CAE-9038-597E1AF7A5AD}" type="sibTrans" cxnId="{68AA02B1-DD6F-4330-832F-74CA8E058573}">
      <dgm:prSet/>
      <dgm:spPr/>
      <dgm:t>
        <a:bodyPr/>
        <a:lstStyle/>
        <a:p>
          <a:endParaRPr lang="es-PE"/>
        </a:p>
      </dgm:t>
    </dgm:pt>
    <dgm:pt modelId="{C92E0D3A-122C-4EF1-A22C-132F8BECE092}">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Fuentes legales</a:t>
          </a:r>
          <a:endParaRPr lang="es-PE" sz="1800" dirty="0">
            <a:solidFill>
              <a:schemeClr val="accent1">
                <a:lumMod val="50000"/>
              </a:schemeClr>
            </a:solidFill>
          </a:endParaRPr>
        </a:p>
      </dgm:t>
    </dgm:pt>
    <dgm:pt modelId="{CBDA44D3-D68C-4B02-88FD-F6246B6B5E2C}" type="parTrans" cxnId="{FC2AD376-AB13-4356-B14A-FFA1B5D85691}">
      <dgm:prSet/>
      <dgm:spPr>
        <a:ln w="28575">
          <a:solidFill>
            <a:schemeClr val="accent6">
              <a:lumMod val="75000"/>
            </a:schemeClr>
          </a:solidFill>
        </a:ln>
      </dgm:spPr>
      <dgm:t>
        <a:bodyPr/>
        <a:lstStyle/>
        <a:p>
          <a:endParaRPr lang="es-PE"/>
        </a:p>
      </dgm:t>
    </dgm:pt>
    <dgm:pt modelId="{93A3FA4A-DA95-4794-828C-D3F778282D3B}" type="sibTrans" cxnId="{FC2AD376-AB13-4356-B14A-FFA1B5D85691}">
      <dgm:prSet/>
      <dgm:spPr/>
      <dgm:t>
        <a:bodyPr/>
        <a:lstStyle/>
        <a:p>
          <a:endParaRPr lang="es-PE"/>
        </a:p>
      </dgm:t>
    </dgm:pt>
    <dgm:pt modelId="{6EB25312-110A-4B0A-B59C-7A53496620EF}">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Fuentes internacionales</a:t>
          </a:r>
          <a:endParaRPr lang="es-PE" sz="1800" dirty="0">
            <a:solidFill>
              <a:schemeClr val="accent1">
                <a:lumMod val="50000"/>
              </a:schemeClr>
            </a:solidFill>
          </a:endParaRPr>
        </a:p>
      </dgm:t>
    </dgm:pt>
    <dgm:pt modelId="{5B21E363-1974-4A67-A8F2-80F4D06B56B4}" type="parTrans" cxnId="{BD80656C-7873-4F81-B748-A4F460A98763}">
      <dgm:prSet/>
      <dgm:spPr>
        <a:ln w="28575">
          <a:solidFill>
            <a:schemeClr val="accent6">
              <a:lumMod val="75000"/>
            </a:schemeClr>
          </a:solidFill>
        </a:ln>
      </dgm:spPr>
      <dgm:t>
        <a:bodyPr/>
        <a:lstStyle/>
        <a:p>
          <a:endParaRPr lang="es-PE"/>
        </a:p>
      </dgm:t>
    </dgm:pt>
    <dgm:pt modelId="{EF5D1220-17F3-4981-BF7B-C48AA4E64810}" type="sibTrans" cxnId="{BD80656C-7873-4F81-B748-A4F460A98763}">
      <dgm:prSet/>
      <dgm:spPr/>
      <dgm:t>
        <a:bodyPr/>
        <a:lstStyle/>
        <a:p>
          <a:endParaRPr lang="es-PE"/>
        </a:p>
      </dgm:t>
    </dgm:pt>
    <dgm:pt modelId="{57B877D7-FC5F-4B44-828F-987DC00C5B11}">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Fuentes jurisprudenciales</a:t>
          </a:r>
          <a:endParaRPr lang="es-PE" sz="1800" dirty="0">
            <a:solidFill>
              <a:schemeClr val="accent1">
                <a:lumMod val="50000"/>
              </a:schemeClr>
            </a:solidFill>
          </a:endParaRPr>
        </a:p>
      </dgm:t>
    </dgm:pt>
    <dgm:pt modelId="{0EA57475-E307-4E9D-8621-45A66B2EC613}" type="parTrans" cxnId="{CAD1879B-D5EA-4B62-8371-C765701DFC2F}">
      <dgm:prSet/>
      <dgm:spPr>
        <a:ln w="28575">
          <a:solidFill>
            <a:schemeClr val="accent6">
              <a:lumMod val="75000"/>
            </a:schemeClr>
          </a:solidFill>
        </a:ln>
      </dgm:spPr>
      <dgm:t>
        <a:bodyPr/>
        <a:lstStyle/>
        <a:p>
          <a:endParaRPr lang="es-PE"/>
        </a:p>
      </dgm:t>
    </dgm:pt>
    <dgm:pt modelId="{834DA792-D74D-4E7B-B477-5DF01B87AD93}" type="sibTrans" cxnId="{CAD1879B-D5EA-4B62-8371-C765701DFC2F}">
      <dgm:prSet/>
      <dgm:spPr/>
      <dgm:t>
        <a:bodyPr/>
        <a:lstStyle/>
        <a:p>
          <a:endParaRPr lang="es-PE"/>
        </a:p>
      </dgm:t>
    </dgm:pt>
    <dgm:pt modelId="{D620B8B9-D782-42F2-9475-83C5ADC35E73}">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Fuentes particulares</a:t>
          </a:r>
          <a:endParaRPr lang="es-PE" sz="1800" dirty="0">
            <a:solidFill>
              <a:schemeClr val="accent1">
                <a:lumMod val="50000"/>
              </a:schemeClr>
            </a:solidFill>
          </a:endParaRPr>
        </a:p>
      </dgm:t>
    </dgm:pt>
    <dgm:pt modelId="{23E73131-7B1D-496A-8BEF-243A6CEE91F9}" type="parTrans" cxnId="{CA8F5A60-D176-4EF9-837F-D83A56307D8D}">
      <dgm:prSet/>
      <dgm:spPr>
        <a:ln w="28575">
          <a:solidFill>
            <a:schemeClr val="accent6">
              <a:lumMod val="75000"/>
            </a:schemeClr>
          </a:solidFill>
        </a:ln>
      </dgm:spPr>
      <dgm:t>
        <a:bodyPr/>
        <a:lstStyle/>
        <a:p>
          <a:endParaRPr lang="es-PE"/>
        </a:p>
      </dgm:t>
    </dgm:pt>
    <dgm:pt modelId="{6790FB20-8D3D-41B9-AA72-BE88C1E37C0D}" type="sibTrans" cxnId="{CA8F5A60-D176-4EF9-837F-D83A56307D8D}">
      <dgm:prSet/>
      <dgm:spPr/>
      <dgm:t>
        <a:bodyPr/>
        <a:lstStyle/>
        <a:p>
          <a:endParaRPr lang="es-PE"/>
        </a:p>
      </dgm:t>
    </dgm:pt>
    <dgm:pt modelId="{88BF6067-655F-41DF-9DCD-4170AA9B65A0}" type="pres">
      <dgm:prSet presAssocID="{A7A3B9C1-E4FC-4F06-9154-7099BBE530AB}" presName="diagram" presStyleCnt="0">
        <dgm:presLayoutVars>
          <dgm:chPref val="1"/>
          <dgm:dir/>
          <dgm:animOne val="branch"/>
          <dgm:animLvl val="lvl"/>
          <dgm:resizeHandles val="exact"/>
        </dgm:presLayoutVars>
      </dgm:prSet>
      <dgm:spPr/>
      <dgm:t>
        <a:bodyPr/>
        <a:lstStyle/>
        <a:p>
          <a:endParaRPr lang="es-PE"/>
        </a:p>
      </dgm:t>
    </dgm:pt>
    <dgm:pt modelId="{1E758380-8331-46B8-BB82-1DD9368C4E4C}" type="pres">
      <dgm:prSet presAssocID="{25D215BA-AD91-483E-A6B3-D5010732529F}" presName="root1" presStyleCnt="0"/>
      <dgm:spPr/>
    </dgm:pt>
    <dgm:pt modelId="{0869E138-D038-406D-B08C-BF48AACE7CDE}" type="pres">
      <dgm:prSet presAssocID="{25D215BA-AD91-483E-A6B3-D5010732529F}" presName="LevelOneTextNode" presStyleLbl="node0" presStyleIdx="0" presStyleCnt="1" custLinFactNeighborX="-34694" custLinFactNeighborY="951">
        <dgm:presLayoutVars>
          <dgm:chPref val="3"/>
        </dgm:presLayoutVars>
      </dgm:prSet>
      <dgm:spPr/>
      <dgm:t>
        <a:bodyPr/>
        <a:lstStyle/>
        <a:p>
          <a:endParaRPr lang="es-PE"/>
        </a:p>
      </dgm:t>
    </dgm:pt>
    <dgm:pt modelId="{A3FA1C16-7A9D-4811-8927-46292D6B22C1}" type="pres">
      <dgm:prSet presAssocID="{25D215BA-AD91-483E-A6B3-D5010732529F}" presName="level2hierChild" presStyleCnt="0"/>
      <dgm:spPr/>
    </dgm:pt>
    <dgm:pt modelId="{FF590D54-6B55-4D95-8E45-3955473E838C}" type="pres">
      <dgm:prSet presAssocID="{CBDA44D3-D68C-4B02-88FD-F6246B6B5E2C}" presName="conn2-1" presStyleLbl="parChTrans1D2" presStyleIdx="0" presStyleCnt="4"/>
      <dgm:spPr/>
      <dgm:t>
        <a:bodyPr/>
        <a:lstStyle/>
        <a:p>
          <a:endParaRPr lang="es-PE"/>
        </a:p>
      </dgm:t>
    </dgm:pt>
    <dgm:pt modelId="{EF3813C6-5324-4A0B-976B-56BFF831C774}" type="pres">
      <dgm:prSet presAssocID="{CBDA44D3-D68C-4B02-88FD-F6246B6B5E2C}" presName="connTx" presStyleLbl="parChTrans1D2" presStyleIdx="0" presStyleCnt="4"/>
      <dgm:spPr/>
      <dgm:t>
        <a:bodyPr/>
        <a:lstStyle/>
        <a:p>
          <a:endParaRPr lang="es-PE"/>
        </a:p>
      </dgm:t>
    </dgm:pt>
    <dgm:pt modelId="{B8204EB3-C0DD-411A-9900-0876BBA9F46A}" type="pres">
      <dgm:prSet presAssocID="{C92E0D3A-122C-4EF1-A22C-132F8BECE092}" presName="root2" presStyleCnt="0"/>
      <dgm:spPr/>
    </dgm:pt>
    <dgm:pt modelId="{58411AF2-DB52-4FFA-92FA-71EE980D2C5B}" type="pres">
      <dgm:prSet presAssocID="{C92E0D3A-122C-4EF1-A22C-132F8BECE092}" presName="LevelTwoTextNode" presStyleLbl="node2" presStyleIdx="0" presStyleCnt="4" custScaleX="138261">
        <dgm:presLayoutVars>
          <dgm:chPref val="3"/>
        </dgm:presLayoutVars>
      </dgm:prSet>
      <dgm:spPr/>
      <dgm:t>
        <a:bodyPr/>
        <a:lstStyle/>
        <a:p>
          <a:endParaRPr lang="es-PE"/>
        </a:p>
      </dgm:t>
    </dgm:pt>
    <dgm:pt modelId="{3F847803-DC48-476D-973A-ADBD63B392E9}" type="pres">
      <dgm:prSet presAssocID="{C92E0D3A-122C-4EF1-A22C-132F8BECE092}" presName="level3hierChild" presStyleCnt="0"/>
      <dgm:spPr/>
    </dgm:pt>
    <dgm:pt modelId="{0FCF9110-9203-486D-A6D7-CC4F3ABA186F}" type="pres">
      <dgm:prSet presAssocID="{5B21E363-1974-4A67-A8F2-80F4D06B56B4}" presName="conn2-1" presStyleLbl="parChTrans1D2" presStyleIdx="1" presStyleCnt="4"/>
      <dgm:spPr/>
      <dgm:t>
        <a:bodyPr/>
        <a:lstStyle/>
        <a:p>
          <a:endParaRPr lang="es-PE"/>
        </a:p>
      </dgm:t>
    </dgm:pt>
    <dgm:pt modelId="{03859F1F-6DFE-4347-B874-C9161EA1BEF0}" type="pres">
      <dgm:prSet presAssocID="{5B21E363-1974-4A67-A8F2-80F4D06B56B4}" presName="connTx" presStyleLbl="parChTrans1D2" presStyleIdx="1" presStyleCnt="4"/>
      <dgm:spPr/>
      <dgm:t>
        <a:bodyPr/>
        <a:lstStyle/>
        <a:p>
          <a:endParaRPr lang="es-PE"/>
        </a:p>
      </dgm:t>
    </dgm:pt>
    <dgm:pt modelId="{BB1722F1-A67B-46AB-BA4B-DFE7CC6FA056}" type="pres">
      <dgm:prSet presAssocID="{6EB25312-110A-4B0A-B59C-7A53496620EF}" presName="root2" presStyleCnt="0"/>
      <dgm:spPr/>
    </dgm:pt>
    <dgm:pt modelId="{A36135F5-DFF0-4B52-8AFF-7D313ABA2794}" type="pres">
      <dgm:prSet presAssocID="{6EB25312-110A-4B0A-B59C-7A53496620EF}" presName="LevelTwoTextNode" presStyleLbl="node2" presStyleIdx="1" presStyleCnt="4" custScaleX="139752">
        <dgm:presLayoutVars>
          <dgm:chPref val="3"/>
        </dgm:presLayoutVars>
      </dgm:prSet>
      <dgm:spPr/>
      <dgm:t>
        <a:bodyPr/>
        <a:lstStyle/>
        <a:p>
          <a:endParaRPr lang="es-PE"/>
        </a:p>
      </dgm:t>
    </dgm:pt>
    <dgm:pt modelId="{0D510D65-23F4-4D29-95EC-D1601B803BEA}" type="pres">
      <dgm:prSet presAssocID="{6EB25312-110A-4B0A-B59C-7A53496620EF}" presName="level3hierChild" presStyleCnt="0"/>
      <dgm:spPr/>
    </dgm:pt>
    <dgm:pt modelId="{788EFF8E-73A3-4D38-A4B7-EA64E797497E}" type="pres">
      <dgm:prSet presAssocID="{0EA57475-E307-4E9D-8621-45A66B2EC613}" presName="conn2-1" presStyleLbl="parChTrans1D2" presStyleIdx="2" presStyleCnt="4"/>
      <dgm:spPr/>
      <dgm:t>
        <a:bodyPr/>
        <a:lstStyle/>
        <a:p>
          <a:endParaRPr lang="es-PE"/>
        </a:p>
      </dgm:t>
    </dgm:pt>
    <dgm:pt modelId="{DB63DA9C-D702-409F-86D9-1E8659A21113}" type="pres">
      <dgm:prSet presAssocID="{0EA57475-E307-4E9D-8621-45A66B2EC613}" presName="connTx" presStyleLbl="parChTrans1D2" presStyleIdx="2" presStyleCnt="4"/>
      <dgm:spPr/>
      <dgm:t>
        <a:bodyPr/>
        <a:lstStyle/>
        <a:p>
          <a:endParaRPr lang="es-PE"/>
        </a:p>
      </dgm:t>
    </dgm:pt>
    <dgm:pt modelId="{4FA7362A-DE4D-4D42-834F-EAC603079647}" type="pres">
      <dgm:prSet presAssocID="{57B877D7-FC5F-4B44-828F-987DC00C5B11}" presName="root2" presStyleCnt="0"/>
      <dgm:spPr/>
    </dgm:pt>
    <dgm:pt modelId="{8079B2C3-75CC-41FC-A2D4-D924EECA51C8}" type="pres">
      <dgm:prSet presAssocID="{57B877D7-FC5F-4B44-828F-987DC00C5B11}" presName="LevelTwoTextNode" presStyleLbl="node2" presStyleIdx="2" presStyleCnt="4" custScaleX="139751">
        <dgm:presLayoutVars>
          <dgm:chPref val="3"/>
        </dgm:presLayoutVars>
      </dgm:prSet>
      <dgm:spPr/>
      <dgm:t>
        <a:bodyPr/>
        <a:lstStyle/>
        <a:p>
          <a:endParaRPr lang="es-PE"/>
        </a:p>
      </dgm:t>
    </dgm:pt>
    <dgm:pt modelId="{54934AD5-9DFC-484F-BC9F-5273FED55899}" type="pres">
      <dgm:prSet presAssocID="{57B877D7-FC5F-4B44-828F-987DC00C5B11}" presName="level3hierChild" presStyleCnt="0"/>
      <dgm:spPr/>
    </dgm:pt>
    <dgm:pt modelId="{51908F9E-7E81-4F7D-86A5-595F492BDDAA}" type="pres">
      <dgm:prSet presAssocID="{23E73131-7B1D-496A-8BEF-243A6CEE91F9}" presName="conn2-1" presStyleLbl="parChTrans1D2" presStyleIdx="3" presStyleCnt="4"/>
      <dgm:spPr/>
      <dgm:t>
        <a:bodyPr/>
        <a:lstStyle/>
        <a:p>
          <a:endParaRPr lang="es-PE"/>
        </a:p>
      </dgm:t>
    </dgm:pt>
    <dgm:pt modelId="{ABB2B27A-DFB8-4AC5-A38A-08AEE6A42D38}" type="pres">
      <dgm:prSet presAssocID="{23E73131-7B1D-496A-8BEF-243A6CEE91F9}" presName="connTx" presStyleLbl="parChTrans1D2" presStyleIdx="3" presStyleCnt="4"/>
      <dgm:spPr/>
      <dgm:t>
        <a:bodyPr/>
        <a:lstStyle/>
        <a:p>
          <a:endParaRPr lang="es-PE"/>
        </a:p>
      </dgm:t>
    </dgm:pt>
    <dgm:pt modelId="{0009EEF8-4408-48D9-B136-43C9227BEDB9}" type="pres">
      <dgm:prSet presAssocID="{D620B8B9-D782-42F2-9475-83C5ADC35E73}" presName="root2" presStyleCnt="0"/>
      <dgm:spPr/>
    </dgm:pt>
    <dgm:pt modelId="{F447F6F8-75AC-48EC-9294-89D0831A294E}" type="pres">
      <dgm:prSet presAssocID="{D620B8B9-D782-42F2-9475-83C5ADC35E73}" presName="LevelTwoTextNode" presStyleLbl="node2" presStyleIdx="3" presStyleCnt="4" custScaleX="139752">
        <dgm:presLayoutVars>
          <dgm:chPref val="3"/>
        </dgm:presLayoutVars>
      </dgm:prSet>
      <dgm:spPr/>
      <dgm:t>
        <a:bodyPr/>
        <a:lstStyle/>
        <a:p>
          <a:endParaRPr lang="es-PE"/>
        </a:p>
      </dgm:t>
    </dgm:pt>
    <dgm:pt modelId="{B6B34DEF-9010-4FFB-96B6-82AD3E06CA4B}" type="pres">
      <dgm:prSet presAssocID="{D620B8B9-D782-42F2-9475-83C5ADC35E73}" presName="level3hierChild" presStyleCnt="0"/>
      <dgm:spPr/>
    </dgm:pt>
  </dgm:ptLst>
  <dgm:cxnLst>
    <dgm:cxn modelId="{D0E0372C-CD5A-40AA-8E4D-B4D8AF054616}" type="presOf" srcId="{23E73131-7B1D-496A-8BEF-243A6CEE91F9}" destId="{51908F9E-7E81-4F7D-86A5-595F492BDDAA}" srcOrd="0" destOrd="0" presId="urn:microsoft.com/office/officeart/2005/8/layout/hierarchy2"/>
    <dgm:cxn modelId="{68AA02B1-DD6F-4330-832F-74CA8E058573}" srcId="{A7A3B9C1-E4FC-4F06-9154-7099BBE530AB}" destId="{25D215BA-AD91-483E-A6B3-D5010732529F}" srcOrd="0" destOrd="0" parTransId="{5FBE76A5-A14F-44AB-9413-702CDEAF7D9F}" sibTransId="{187A8E2E-6534-4CAE-9038-597E1AF7A5AD}"/>
    <dgm:cxn modelId="{FC2AD376-AB13-4356-B14A-FFA1B5D85691}" srcId="{25D215BA-AD91-483E-A6B3-D5010732529F}" destId="{C92E0D3A-122C-4EF1-A22C-132F8BECE092}" srcOrd="0" destOrd="0" parTransId="{CBDA44D3-D68C-4B02-88FD-F6246B6B5E2C}" sibTransId="{93A3FA4A-DA95-4794-828C-D3F778282D3B}"/>
    <dgm:cxn modelId="{BD80656C-7873-4F81-B748-A4F460A98763}" srcId="{25D215BA-AD91-483E-A6B3-D5010732529F}" destId="{6EB25312-110A-4B0A-B59C-7A53496620EF}" srcOrd="1" destOrd="0" parTransId="{5B21E363-1974-4A67-A8F2-80F4D06B56B4}" sibTransId="{EF5D1220-17F3-4981-BF7B-C48AA4E64810}"/>
    <dgm:cxn modelId="{237202A7-5DCB-4ACC-8403-64010D18C5D0}" type="presOf" srcId="{23E73131-7B1D-496A-8BEF-243A6CEE91F9}" destId="{ABB2B27A-DFB8-4AC5-A38A-08AEE6A42D38}" srcOrd="1" destOrd="0" presId="urn:microsoft.com/office/officeart/2005/8/layout/hierarchy2"/>
    <dgm:cxn modelId="{CAD1879B-D5EA-4B62-8371-C765701DFC2F}" srcId="{25D215BA-AD91-483E-A6B3-D5010732529F}" destId="{57B877D7-FC5F-4B44-828F-987DC00C5B11}" srcOrd="2" destOrd="0" parTransId="{0EA57475-E307-4E9D-8621-45A66B2EC613}" sibTransId="{834DA792-D74D-4E7B-B477-5DF01B87AD93}"/>
    <dgm:cxn modelId="{5215D908-DCFD-4544-AFEB-EDAE1BE3AEC0}" type="presOf" srcId="{5B21E363-1974-4A67-A8F2-80F4D06B56B4}" destId="{0FCF9110-9203-486D-A6D7-CC4F3ABA186F}" srcOrd="0" destOrd="0" presId="urn:microsoft.com/office/officeart/2005/8/layout/hierarchy2"/>
    <dgm:cxn modelId="{2E3602D6-9936-4922-B811-CD98FCF4164E}" type="presOf" srcId="{57B877D7-FC5F-4B44-828F-987DC00C5B11}" destId="{8079B2C3-75CC-41FC-A2D4-D924EECA51C8}" srcOrd="0" destOrd="0" presId="urn:microsoft.com/office/officeart/2005/8/layout/hierarchy2"/>
    <dgm:cxn modelId="{95E42E7A-19B0-489C-83CE-AA6CF14943D2}" type="presOf" srcId="{0EA57475-E307-4E9D-8621-45A66B2EC613}" destId="{788EFF8E-73A3-4D38-A4B7-EA64E797497E}" srcOrd="0" destOrd="0" presId="urn:microsoft.com/office/officeart/2005/8/layout/hierarchy2"/>
    <dgm:cxn modelId="{5E4A1344-F291-4507-B01A-1FC313A7C5FC}" type="presOf" srcId="{CBDA44D3-D68C-4B02-88FD-F6246B6B5E2C}" destId="{FF590D54-6B55-4D95-8E45-3955473E838C}" srcOrd="0" destOrd="0" presId="urn:microsoft.com/office/officeart/2005/8/layout/hierarchy2"/>
    <dgm:cxn modelId="{B72BD018-9D48-4753-8344-615AFA0B5A52}" type="presOf" srcId="{25D215BA-AD91-483E-A6B3-D5010732529F}" destId="{0869E138-D038-406D-B08C-BF48AACE7CDE}" srcOrd="0" destOrd="0" presId="urn:microsoft.com/office/officeart/2005/8/layout/hierarchy2"/>
    <dgm:cxn modelId="{E7B535AF-8B51-4B80-A061-D1B42CD32DE7}" type="presOf" srcId="{A7A3B9C1-E4FC-4F06-9154-7099BBE530AB}" destId="{88BF6067-655F-41DF-9DCD-4170AA9B65A0}" srcOrd="0" destOrd="0" presId="urn:microsoft.com/office/officeart/2005/8/layout/hierarchy2"/>
    <dgm:cxn modelId="{D9D2F2CB-72B4-4511-8FB6-837B8C87227E}" type="presOf" srcId="{C92E0D3A-122C-4EF1-A22C-132F8BECE092}" destId="{58411AF2-DB52-4FFA-92FA-71EE980D2C5B}" srcOrd="0" destOrd="0" presId="urn:microsoft.com/office/officeart/2005/8/layout/hierarchy2"/>
    <dgm:cxn modelId="{CA8F5A60-D176-4EF9-837F-D83A56307D8D}" srcId="{25D215BA-AD91-483E-A6B3-D5010732529F}" destId="{D620B8B9-D782-42F2-9475-83C5ADC35E73}" srcOrd="3" destOrd="0" parTransId="{23E73131-7B1D-496A-8BEF-243A6CEE91F9}" sibTransId="{6790FB20-8D3D-41B9-AA72-BE88C1E37C0D}"/>
    <dgm:cxn modelId="{13F310A0-112C-498A-AA9F-78CA015DE2AB}" type="presOf" srcId="{0EA57475-E307-4E9D-8621-45A66B2EC613}" destId="{DB63DA9C-D702-409F-86D9-1E8659A21113}" srcOrd="1" destOrd="0" presId="urn:microsoft.com/office/officeart/2005/8/layout/hierarchy2"/>
    <dgm:cxn modelId="{25C1C145-3317-44F1-B0B8-6FD67826A188}" type="presOf" srcId="{D620B8B9-D782-42F2-9475-83C5ADC35E73}" destId="{F447F6F8-75AC-48EC-9294-89D0831A294E}" srcOrd="0" destOrd="0" presId="urn:microsoft.com/office/officeart/2005/8/layout/hierarchy2"/>
    <dgm:cxn modelId="{8A3C438B-415B-46B0-80D1-DE19886C02E1}" type="presOf" srcId="{CBDA44D3-D68C-4B02-88FD-F6246B6B5E2C}" destId="{EF3813C6-5324-4A0B-976B-56BFF831C774}" srcOrd="1" destOrd="0" presId="urn:microsoft.com/office/officeart/2005/8/layout/hierarchy2"/>
    <dgm:cxn modelId="{742E3CF0-1603-438E-8175-2DB7F4FFFB7E}" type="presOf" srcId="{5B21E363-1974-4A67-A8F2-80F4D06B56B4}" destId="{03859F1F-6DFE-4347-B874-C9161EA1BEF0}" srcOrd="1" destOrd="0" presId="urn:microsoft.com/office/officeart/2005/8/layout/hierarchy2"/>
    <dgm:cxn modelId="{50BBD827-D8AF-4858-9027-CCF154F99438}" type="presOf" srcId="{6EB25312-110A-4B0A-B59C-7A53496620EF}" destId="{A36135F5-DFF0-4B52-8AFF-7D313ABA2794}" srcOrd="0" destOrd="0" presId="urn:microsoft.com/office/officeart/2005/8/layout/hierarchy2"/>
    <dgm:cxn modelId="{40C9058D-5511-4834-A637-F3065D762FF5}" type="presParOf" srcId="{88BF6067-655F-41DF-9DCD-4170AA9B65A0}" destId="{1E758380-8331-46B8-BB82-1DD9368C4E4C}" srcOrd="0" destOrd="0" presId="urn:microsoft.com/office/officeart/2005/8/layout/hierarchy2"/>
    <dgm:cxn modelId="{1B119E73-5A7D-46C4-B34D-58DA7495822E}" type="presParOf" srcId="{1E758380-8331-46B8-BB82-1DD9368C4E4C}" destId="{0869E138-D038-406D-B08C-BF48AACE7CDE}" srcOrd="0" destOrd="0" presId="urn:microsoft.com/office/officeart/2005/8/layout/hierarchy2"/>
    <dgm:cxn modelId="{767ACF7F-FFF5-45E8-9EF0-2F453510D62D}" type="presParOf" srcId="{1E758380-8331-46B8-BB82-1DD9368C4E4C}" destId="{A3FA1C16-7A9D-4811-8927-46292D6B22C1}" srcOrd="1" destOrd="0" presId="urn:microsoft.com/office/officeart/2005/8/layout/hierarchy2"/>
    <dgm:cxn modelId="{5773CB8B-15EC-4930-9B6E-F0D0E3523ACC}" type="presParOf" srcId="{A3FA1C16-7A9D-4811-8927-46292D6B22C1}" destId="{FF590D54-6B55-4D95-8E45-3955473E838C}" srcOrd="0" destOrd="0" presId="urn:microsoft.com/office/officeart/2005/8/layout/hierarchy2"/>
    <dgm:cxn modelId="{BC1F4494-FB01-4FFA-8341-12BC9B5402FB}" type="presParOf" srcId="{FF590D54-6B55-4D95-8E45-3955473E838C}" destId="{EF3813C6-5324-4A0B-976B-56BFF831C774}" srcOrd="0" destOrd="0" presId="urn:microsoft.com/office/officeart/2005/8/layout/hierarchy2"/>
    <dgm:cxn modelId="{CA048015-7EC1-48D6-A9DC-43FB407C999A}" type="presParOf" srcId="{A3FA1C16-7A9D-4811-8927-46292D6B22C1}" destId="{B8204EB3-C0DD-411A-9900-0876BBA9F46A}" srcOrd="1" destOrd="0" presId="urn:microsoft.com/office/officeart/2005/8/layout/hierarchy2"/>
    <dgm:cxn modelId="{ECCD8DBB-7A35-40C9-BDD5-0F9ADD58099F}" type="presParOf" srcId="{B8204EB3-C0DD-411A-9900-0876BBA9F46A}" destId="{58411AF2-DB52-4FFA-92FA-71EE980D2C5B}" srcOrd="0" destOrd="0" presId="urn:microsoft.com/office/officeart/2005/8/layout/hierarchy2"/>
    <dgm:cxn modelId="{F7E7EE6A-3663-41E4-AE51-F5B105DC1A8F}" type="presParOf" srcId="{B8204EB3-C0DD-411A-9900-0876BBA9F46A}" destId="{3F847803-DC48-476D-973A-ADBD63B392E9}" srcOrd="1" destOrd="0" presId="urn:microsoft.com/office/officeart/2005/8/layout/hierarchy2"/>
    <dgm:cxn modelId="{060FC0BE-D1D5-4D7C-B102-AD6371943BF6}" type="presParOf" srcId="{A3FA1C16-7A9D-4811-8927-46292D6B22C1}" destId="{0FCF9110-9203-486D-A6D7-CC4F3ABA186F}" srcOrd="2" destOrd="0" presId="urn:microsoft.com/office/officeart/2005/8/layout/hierarchy2"/>
    <dgm:cxn modelId="{73F9688C-A1F9-461B-9762-F696E05E0405}" type="presParOf" srcId="{0FCF9110-9203-486D-A6D7-CC4F3ABA186F}" destId="{03859F1F-6DFE-4347-B874-C9161EA1BEF0}" srcOrd="0" destOrd="0" presId="urn:microsoft.com/office/officeart/2005/8/layout/hierarchy2"/>
    <dgm:cxn modelId="{9E5A47AA-4DAE-4FB1-9C66-7367A96B5AD0}" type="presParOf" srcId="{A3FA1C16-7A9D-4811-8927-46292D6B22C1}" destId="{BB1722F1-A67B-46AB-BA4B-DFE7CC6FA056}" srcOrd="3" destOrd="0" presId="urn:microsoft.com/office/officeart/2005/8/layout/hierarchy2"/>
    <dgm:cxn modelId="{83F513F2-C31C-4751-9D63-767222D766CC}" type="presParOf" srcId="{BB1722F1-A67B-46AB-BA4B-DFE7CC6FA056}" destId="{A36135F5-DFF0-4B52-8AFF-7D313ABA2794}" srcOrd="0" destOrd="0" presId="urn:microsoft.com/office/officeart/2005/8/layout/hierarchy2"/>
    <dgm:cxn modelId="{C3B263E2-E098-4C76-837F-6900074C18FC}" type="presParOf" srcId="{BB1722F1-A67B-46AB-BA4B-DFE7CC6FA056}" destId="{0D510D65-23F4-4D29-95EC-D1601B803BEA}" srcOrd="1" destOrd="0" presId="urn:microsoft.com/office/officeart/2005/8/layout/hierarchy2"/>
    <dgm:cxn modelId="{8C663AA3-8A29-42E1-9D63-C460BB4973C0}" type="presParOf" srcId="{A3FA1C16-7A9D-4811-8927-46292D6B22C1}" destId="{788EFF8E-73A3-4D38-A4B7-EA64E797497E}" srcOrd="4" destOrd="0" presId="urn:microsoft.com/office/officeart/2005/8/layout/hierarchy2"/>
    <dgm:cxn modelId="{BECB9CE6-C2FE-43B7-A9F8-0037C363031B}" type="presParOf" srcId="{788EFF8E-73A3-4D38-A4B7-EA64E797497E}" destId="{DB63DA9C-D702-409F-86D9-1E8659A21113}" srcOrd="0" destOrd="0" presId="urn:microsoft.com/office/officeart/2005/8/layout/hierarchy2"/>
    <dgm:cxn modelId="{80F13295-C45E-482C-B2F1-430DFBC03304}" type="presParOf" srcId="{A3FA1C16-7A9D-4811-8927-46292D6B22C1}" destId="{4FA7362A-DE4D-4D42-834F-EAC603079647}" srcOrd="5" destOrd="0" presId="urn:microsoft.com/office/officeart/2005/8/layout/hierarchy2"/>
    <dgm:cxn modelId="{279AEE2C-77BF-4D61-9541-65C1F5AEA751}" type="presParOf" srcId="{4FA7362A-DE4D-4D42-834F-EAC603079647}" destId="{8079B2C3-75CC-41FC-A2D4-D924EECA51C8}" srcOrd="0" destOrd="0" presId="urn:microsoft.com/office/officeart/2005/8/layout/hierarchy2"/>
    <dgm:cxn modelId="{5F3AC0A8-7F11-4500-A5CF-38163F3B87FA}" type="presParOf" srcId="{4FA7362A-DE4D-4D42-834F-EAC603079647}" destId="{54934AD5-9DFC-484F-BC9F-5273FED55899}" srcOrd="1" destOrd="0" presId="urn:microsoft.com/office/officeart/2005/8/layout/hierarchy2"/>
    <dgm:cxn modelId="{36461FC5-CCA4-48F7-8ED5-343E74DF8D46}" type="presParOf" srcId="{A3FA1C16-7A9D-4811-8927-46292D6B22C1}" destId="{51908F9E-7E81-4F7D-86A5-595F492BDDAA}" srcOrd="6" destOrd="0" presId="urn:microsoft.com/office/officeart/2005/8/layout/hierarchy2"/>
    <dgm:cxn modelId="{44ED6FBF-A95C-42D9-B826-0D49A7EA69C7}" type="presParOf" srcId="{51908F9E-7E81-4F7D-86A5-595F492BDDAA}" destId="{ABB2B27A-DFB8-4AC5-A38A-08AEE6A42D38}" srcOrd="0" destOrd="0" presId="urn:microsoft.com/office/officeart/2005/8/layout/hierarchy2"/>
    <dgm:cxn modelId="{FB84F938-7A0D-4616-83B3-7B8162FD3A4E}" type="presParOf" srcId="{A3FA1C16-7A9D-4811-8927-46292D6B22C1}" destId="{0009EEF8-4408-48D9-B136-43C9227BEDB9}" srcOrd="7" destOrd="0" presId="urn:microsoft.com/office/officeart/2005/8/layout/hierarchy2"/>
    <dgm:cxn modelId="{537392B6-4648-41BD-B007-CB2101F8B4A7}" type="presParOf" srcId="{0009EEF8-4408-48D9-B136-43C9227BEDB9}" destId="{F447F6F8-75AC-48EC-9294-89D0831A294E}" srcOrd="0" destOrd="0" presId="urn:microsoft.com/office/officeart/2005/8/layout/hierarchy2"/>
    <dgm:cxn modelId="{AC61CF91-35F2-4F58-8995-6A1AF066ADAF}" type="presParOf" srcId="{0009EEF8-4408-48D9-B136-43C9227BEDB9}" destId="{B6B34DEF-9010-4FFB-96B6-82AD3E06CA4B}"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C8C7B07D-AE4B-4440-9D96-A302BB195770}" type="doc">
      <dgm:prSet loTypeId="urn:microsoft.com/office/officeart/2005/8/layout/bProcess4" loCatId="process" qsTypeId="urn:microsoft.com/office/officeart/2005/8/quickstyle/simple1" qsCatId="simple" csTypeId="urn:microsoft.com/office/officeart/2005/8/colors/accent1_2" csCatId="accent1" phldr="1"/>
      <dgm:spPr/>
      <dgm:t>
        <a:bodyPr/>
        <a:lstStyle/>
        <a:p>
          <a:endParaRPr lang="es-PE"/>
        </a:p>
      </dgm:t>
    </dgm:pt>
    <dgm:pt modelId="{160E4EE3-2598-4148-A716-CC560154C864}">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2000" b="1" dirty="0" smtClean="0">
              <a:solidFill>
                <a:schemeClr val="accent1">
                  <a:lumMod val="50000"/>
                </a:schemeClr>
              </a:solidFill>
            </a:rPr>
            <a:t>FUENTES LEGALES</a:t>
          </a:r>
          <a:endParaRPr lang="es-PE" sz="2000" b="1" dirty="0">
            <a:solidFill>
              <a:schemeClr val="accent1">
                <a:lumMod val="50000"/>
              </a:schemeClr>
            </a:solidFill>
          </a:endParaRPr>
        </a:p>
      </dgm:t>
    </dgm:pt>
    <dgm:pt modelId="{CB0D2017-BAA1-4902-8825-CD69E6E0E723}" type="parTrans" cxnId="{9EB6E889-081C-4004-AE7A-A3B94EE32111}">
      <dgm:prSet/>
      <dgm:spPr/>
      <dgm:t>
        <a:bodyPr/>
        <a:lstStyle/>
        <a:p>
          <a:endParaRPr lang="es-PE"/>
        </a:p>
      </dgm:t>
    </dgm:pt>
    <dgm:pt modelId="{A08CAE86-4F19-4E98-9C69-A0F39029D356}" type="sibTrans" cxnId="{9EB6E889-081C-4004-AE7A-A3B94EE32111}">
      <dgm:prSet/>
      <dgm:spPr>
        <a:solidFill>
          <a:schemeClr val="accent6">
            <a:lumMod val="75000"/>
          </a:schemeClr>
        </a:solidFill>
        <a:ln>
          <a:solidFill>
            <a:schemeClr val="accent6">
              <a:lumMod val="75000"/>
            </a:schemeClr>
          </a:solidFill>
        </a:ln>
      </dgm:spPr>
      <dgm:t>
        <a:bodyPr/>
        <a:lstStyle/>
        <a:p>
          <a:endParaRPr lang="es-PE"/>
        </a:p>
      </dgm:t>
    </dgm:pt>
    <dgm:pt modelId="{4D7A518A-C2F5-49A9-8D35-D9A5BB51F2B1}">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La Constitución</a:t>
          </a:r>
          <a:endParaRPr lang="es-PE" sz="1800" dirty="0">
            <a:solidFill>
              <a:schemeClr val="accent1">
                <a:lumMod val="50000"/>
              </a:schemeClr>
            </a:solidFill>
          </a:endParaRPr>
        </a:p>
      </dgm:t>
    </dgm:pt>
    <dgm:pt modelId="{64C18A66-2404-49BF-82A5-6CF69B57C88B}" type="parTrans" cxnId="{92D83241-4FDB-41AD-96E6-32456BDAEC7A}">
      <dgm:prSet/>
      <dgm:spPr/>
      <dgm:t>
        <a:bodyPr/>
        <a:lstStyle/>
        <a:p>
          <a:endParaRPr lang="es-PE"/>
        </a:p>
      </dgm:t>
    </dgm:pt>
    <dgm:pt modelId="{6259F03C-6ED2-416B-A222-23928994E1E0}" type="sibTrans" cxnId="{92D83241-4FDB-41AD-96E6-32456BDAEC7A}">
      <dgm:prSet/>
      <dgm:spPr>
        <a:solidFill>
          <a:schemeClr val="accent6">
            <a:lumMod val="75000"/>
          </a:schemeClr>
        </a:solidFill>
        <a:ln>
          <a:solidFill>
            <a:schemeClr val="accent6">
              <a:lumMod val="75000"/>
            </a:schemeClr>
          </a:solidFill>
        </a:ln>
      </dgm:spPr>
      <dgm:t>
        <a:bodyPr/>
        <a:lstStyle/>
        <a:p>
          <a:endParaRPr lang="es-PE"/>
        </a:p>
      </dgm:t>
    </dgm:pt>
    <dgm:pt modelId="{FB7B2098-9136-4F14-B302-FE574C21B969}">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La Ley</a:t>
          </a:r>
          <a:endParaRPr lang="es-PE" sz="1800" dirty="0">
            <a:solidFill>
              <a:schemeClr val="accent1">
                <a:lumMod val="50000"/>
              </a:schemeClr>
            </a:solidFill>
          </a:endParaRPr>
        </a:p>
      </dgm:t>
    </dgm:pt>
    <dgm:pt modelId="{64B502DC-DEA5-408C-A576-9187761EEF78}" type="parTrans" cxnId="{256F04B7-4191-401E-9B80-FF30D86DC0DB}">
      <dgm:prSet/>
      <dgm:spPr/>
      <dgm:t>
        <a:bodyPr/>
        <a:lstStyle/>
        <a:p>
          <a:endParaRPr lang="es-PE"/>
        </a:p>
      </dgm:t>
    </dgm:pt>
    <dgm:pt modelId="{6BF56853-F6EF-4F19-AF72-CFE5FD045149}" type="sibTrans" cxnId="{256F04B7-4191-401E-9B80-FF30D86DC0DB}">
      <dgm:prSet/>
      <dgm:spPr>
        <a:solidFill>
          <a:schemeClr val="accent6">
            <a:lumMod val="75000"/>
          </a:schemeClr>
        </a:solidFill>
        <a:ln>
          <a:solidFill>
            <a:schemeClr val="accent6">
              <a:lumMod val="75000"/>
            </a:schemeClr>
          </a:solidFill>
        </a:ln>
      </dgm:spPr>
      <dgm:t>
        <a:bodyPr/>
        <a:lstStyle/>
        <a:p>
          <a:endParaRPr lang="es-PE"/>
        </a:p>
      </dgm:t>
    </dgm:pt>
    <dgm:pt modelId="{C031D27E-35F4-4CD1-9B61-D70DB3A47574}">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El Decreto Legislativo</a:t>
          </a:r>
          <a:endParaRPr lang="es-PE" sz="1800" dirty="0">
            <a:solidFill>
              <a:schemeClr val="accent1">
                <a:lumMod val="50000"/>
              </a:schemeClr>
            </a:solidFill>
          </a:endParaRPr>
        </a:p>
      </dgm:t>
    </dgm:pt>
    <dgm:pt modelId="{1AE701E0-7224-4961-9C57-1820011D26CC}" type="parTrans" cxnId="{B696C901-B729-4C77-A16D-4C9BA87A40A2}">
      <dgm:prSet/>
      <dgm:spPr/>
      <dgm:t>
        <a:bodyPr/>
        <a:lstStyle/>
        <a:p>
          <a:endParaRPr lang="es-PE"/>
        </a:p>
      </dgm:t>
    </dgm:pt>
    <dgm:pt modelId="{5757E946-0A25-4E66-B0BC-BB72B851A23B}" type="sibTrans" cxnId="{B696C901-B729-4C77-A16D-4C9BA87A40A2}">
      <dgm:prSet/>
      <dgm:spPr>
        <a:solidFill>
          <a:schemeClr val="accent6">
            <a:lumMod val="75000"/>
          </a:schemeClr>
        </a:solidFill>
        <a:ln>
          <a:solidFill>
            <a:schemeClr val="accent6">
              <a:lumMod val="75000"/>
            </a:schemeClr>
          </a:solidFill>
        </a:ln>
      </dgm:spPr>
      <dgm:t>
        <a:bodyPr/>
        <a:lstStyle/>
        <a:p>
          <a:endParaRPr lang="es-PE"/>
        </a:p>
      </dgm:t>
    </dgm:pt>
    <dgm:pt modelId="{03B8F005-4F56-4C27-A251-F4BC389EBDBF}">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El Decreto Ley</a:t>
          </a:r>
          <a:endParaRPr lang="es-PE" sz="1800" dirty="0">
            <a:solidFill>
              <a:schemeClr val="accent1">
                <a:lumMod val="50000"/>
              </a:schemeClr>
            </a:solidFill>
          </a:endParaRPr>
        </a:p>
      </dgm:t>
    </dgm:pt>
    <dgm:pt modelId="{5FF5EE87-C327-440B-8471-D0DFC0583F6C}" type="parTrans" cxnId="{C4EAC13D-92E7-4B95-8800-7D54C2967FFA}">
      <dgm:prSet/>
      <dgm:spPr/>
      <dgm:t>
        <a:bodyPr/>
        <a:lstStyle/>
        <a:p>
          <a:endParaRPr lang="es-PE"/>
        </a:p>
      </dgm:t>
    </dgm:pt>
    <dgm:pt modelId="{C41B1CF1-88BA-4FF4-9EAD-4394D07C5BC3}" type="sibTrans" cxnId="{C4EAC13D-92E7-4B95-8800-7D54C2967FFA}">
      <dgm:prSet/>
      <dgm:spPr>
        <a:solidFill>
          <a:schemeClr val="accent6">
            <a:lumMod val="75000"/>
          </a:schemeClr>
        </a:solidFill>
        <a:ln>
          <a:solidFill>
            <a:schemeClr val="accent6">
              <a:lumMod val="75000"/>
            </a:schemeClr>
          </a:solidFill>
        </a:ln>
      </dgm:spPr>
      <dgm:t>
        <a:bodyPr/>
        <a:lstStyle/>
        <a:p>
          <a:endParaRPr lang="es-PE"/>
        </a:p>
      </dgm:t>
    </dgm:pt>
    <dgm:pt modelId="{0B593636-7464-471B-9137-365090FDD8AA}">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El Decreto de Urgencia</a:t>
          </a:r>
          <a:endParaRPr lang="es-PE" sz="1800" dirty="0">
            <a:solidFill>
              <a:schemeClr val="accent1">
                <a:lumMod val="50000"/>
              </a:schemeClr>
            </a:solidFill>
          </a:endParaRPr>
        </a:p>
      </dgm:t>
    </dgm:pt>
    <dgm:pt modelId="{26E60DBB-DB0E-4276-84C2-4242AE695A1B}" type="parTrans" cxnId="{D5C8D631-FF32-4700-8C1D-6B5F2D9FCCAD}">
      <dgm:prSet/>
      <dgm:spPr/>
      <dgm:t>
        <a:bodyPr/>
        <a:lstStyle/>
        <a:p>
          <a:endParaRPr lang="es-PE"/>
        </a:p>
      </dgm:t>
    </dgm:pt>
    <dgm:pt modelId="{5EFFD2E4-2D6C-401D-8A3A-79355202E3A6}" type="sibTrans" cxnId="{D5C8D631-FF32-4700-8C1D-6B5F2D9FCCAD}">
      <dgm:prSet/>
      <dgm:spPr>
        <a:solidFill>
          <a:schemeClr val="accent6">
            <a:lumMod val="75000"/>
          </a:schemeClr>
        </a:solidFill>
        <a:ln>
          <a:solidFill>
            <a:schemeClr val="accent6">
              <a:lumMod val="75000"/>
            </a:schemeClr>
          </a:solidFill>
        </a:ln>
      </dgm:spPr>
      <dgm:t>
        <a:bodyPr/>
        <a:lstStyle/>
        <a:p>
          <a:endParaRPr lang="es-PE"/>
        </a:p>
      </dgm:t>
    </dgm:pt>
    <dgm:pt modelId="{4455EE8B-94D7-4F5E-A01A-9A045E206795}">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La Resolución Legislativa</a:t>
          </a:r>
          <a:endParaRPr lang="es-PE" sz="1800" dirty="0">
            <a:solidFill>
              <a:schemeClr val="accent1">
                <a:lumMod val="50000"/>
              </a:schemeClr>
            </a:solidFill>
          </a:endParaRPr>
        </a:p>
      </dgm:t>
    </dgm:pt>
    <dgm:pt modelId="{55DEF5DD-A282-474C-92BA-F1A13BE2CA76}" type="parTrans" cxnId="{40806FDA-E0D3-46C1-AF42-11FB226704A5}">
      <dgm:prSet/>
      <dgm:spPr/>
      <dgm:t>
        <a:bodyPr/>
        <a:lstStyle/>
        <a:p>
          <a:endParaRPr lang="es-PE"/>
        </a:p>
      </dgm:t>
    </dgm:pt>
    <dgm:pt modelId="{29B32CE5-1B43-4F3A-8E25-5C73B0498CDB}" type="sibTrans" cxnId="{40806FDA-E0D3-46C1-AF42-11FB226704A5}">
      <dgm:prSet/>
      <dgm:spPr>
        <a:solidFill>
          <a:schemeClr val="accent6">
            <a:lumMod val="75000"/>
          </a:schemeClr>
        </a:solidFill>
        <a:ln>
          <a:solidFill>
            <a:schemeClr val="accent6">
              <a:lumMod val="75000"/>
            </a:schemeClr>
          </a:solidFill>
        </a:ln>
      </dgm:spPr>
      <dgm:t>
        <a:bodyPr/>
        <a:lstStyle/>
        <a:p>
          <a:endParaRPr lang="es-PE"/>
        </a:p>
      </dgm:t>
    </dgm:pt>
    <dgm:pt modelId="{0759E17C-CBBC-4EE0-8318-31CCD0CCB278}">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Los Reglamentos</a:t>
          </a:r>
          <a:endParaRPr lang="es-PE" sz="1800" dirty="0">
            <a:solidFill>
              <a:schemeClr val="accent1">
                <a:lumMod val="50000"/>
              </a:schemeClr>
            </a:solidFill>
          </a:endParaRPr>
        </a:p>
      </dgm:t>
    </dgm:pt>
    <dgm:pt modelId="{0827FA61-7F53-4038-97B9-864AE6EC8BA2}" type="parTrans" cxnId="{114D8D99-758C-4D31-A5E5-BB719F42AD26}">
      <dgm:prSet/>
      <dgm:spPr/>
      <dgm:t>
        <a:bodyPr/>
        <a:lstStyle/>
        <a:p>
          <a:endParaRPr lang="es-PE"/>
        </a:p>
      </dgm:t>
    </dgm:pt>
    <dgm:pt modelId="{97316446-7B80-4823-B70F-7DE8872E69A5}" type="sibTrans" cxnId="{114D8D99-758C-4D31-A5E5-BB719F42AD26}">
      <dgm:prSet/>
      <dgm:spPr>
        <a:solidFill>
          <a:schemeClr val="accent6">
            <a:lumMod val="75000"/>
          </a:schemeClr>
        </a:solidFill>
        <a:ln>
          <a:solidFill>
            <a:schemeClr val="accent6">
              <a:lumMod val="75000"/>
            </a:schemeClr>
          </a:solidFill>
        </a:ln>
      </dgm:spPr>
      <dgm:t>
        <a:bodyPr/>
        <a:lstStyle/>
        <a:p>
          <a:endParaRPr lang="es-PE"/>
        </a:p>
      </dgm:t>
    </dgm:pt>
    <dgm:pt modelId="{F4D71475-F164-495F-BCA3-F08A23B9C5E4}">
      <dgm:prSet phldrT="[Texto]" custT="1">
        <dgm:style>
          <a:lnRef idx="1">
            <a:schemeClr val="accent5"/>
          </a:lnRef>
          <a:fillRef idx="2">
            <a:schemeClr val="accent5"/>
          </a:fillRef>
          <a:effectRef idx="1">
            <a:schemeClr val="accent5"/>
          </a:effectRef>
          <a:fontRef idx="minor">
            <a:schemeClr val="dk1"/>
          </a:fontRef>
        </dgm:style>
      </dgm:prSet>
      <dgm:spPr>
        <a:ln/>
      </dgm:spPr>
      <dgm:t>
        <a:bodyPr/>
        <a:lstStyle/>
        <a:p>
          <a:r>
            <a:rPr lang="es-PE" sz="1800" dirty="0" smtClean="0">
              <a:solidFill>
                <a:schemeClr val="accent1">
                  <a:lumMod val="50000"/>
                </a:schemeClr>
              </a:solidFill>
            </a:rPr>
            <a:t>Los Actos Administrativos</a:t>
          </a:r>
          <a:endParaRPr lang="es-PE" sz="1800" dirty="0">
            <a:solidFill>
              <a:schemeClr val="accent1">
                <a:lumMod val="50000"/>
              </a:schemeClr>
            </a:solidFill>
          </a:endParaRPr>
        </a:p>
      </dgm:t>
    </dgm:pt>
    <dgm:pt modelId="{9EDB7C5D-BB67-4135-804F-D8623F26C9D2}" type="parTrans" cxnId="{2A228434-0F67-4367-818C-1483BE91C949}">
      <dgm:prSet/>
      <dgm:spPr/>
      <dgm:t>
        <a:bodyPr/>
        <a:lstStyle/>
        <a:p>
          <a:endParaRPr lang="es-PE"/>
        </a:p>
      </dgm:t>
    </dgm:pt>
    <dgm:pt modelId="{5004D6C3-D081-4228-8401-40FA150171FD}" type="sibTrans" cxnId="{2A228434-0F67-4367-818C-1483BE91C949}">
      <dgm:prSet/>
      <dgm:spPr/>
      <dgm:t>
        <a:bodyPr/>
        <a:lstStyle/>
        <a:p>
          <a:endParaRPr lang="es-PE"/>
        </a:p>
      </dgm:t>
    </dgm:pt>
    <dgm:pt modelId="{7F2F79A1-746C-46A7-B0DA-AEB1B2B2D0DD}" type="pres">
      <dgm:prSet presAssocID="{C8C7B07D-AE4B-4440-9D96-A302BB195770}" presName="Name0" presStyleCnt="0">
        <dgm:presLayoutVars>
          <dgm:dir/>
          <dgm:resizeHandles/>
        </dgm:presLayoutVars>
      </dgm:prSet>
      <dgm:spPr/>
      <dgm:t>
        <a:bodyPr/>
        <a:lstStyle/>
        <a:p>
          <a:endParaRPr lang="es-PE"/>
        </a:p>
      </dgm:t>
    </dgm:pt>
    <dgm:pt modelId="{3E1EF3A8-8EB6-4305-A823-596DA8DAD524}" type="pres">
      <dgm:prSet presAssocID="{160E4EE3-2598-4148-A716-CC560154C864}" presName="compNode" presStyleCnt="0"/>
      <dgm:spPr/>
    </dgm:pt>
    <dgm:pt modelId="{0B657788-83F9-4229-B75B-BDE6746A0A38}" type="pres">
      <dgm:prSet presAssocID="{160E4EE3-2598-4148-A716-CC560154C864}" presName="dummyConnPt" presStyleCnt="0"/>
      <dgm:spPr/>
    </dgm:pt>
    <dgm:pt modelId="{021077AA-AA85-4E1E-BA41-5E48FC575A07}" type="pres">
      <dgm:prSet presAssocID="{160E4EE3-2598-4148-A716-CC560154C864}" presName="node" presStyleLbl="node1" presStyleIdx="0" presStyleCnt="9">
        <dgm:presLayoutVars>
          <dgm:bulletEnabled val="1"/>
        </dgm:presLayoutVars>
      </dgm:prSet>
      <dgm:spPr/>
      <dgm:t>
        <a:bodyPr/>
        <a:lstStyle/>
        <a:p>
          <a:endParaRPr lang="es-PE"/>
        </a:p>
      </dgm:t>
    </dgm:pt>
    <dgm:pt modelId="{F4FC8BAC-B8F0-4387-9EE4-CB42DD7684D4}" type="pres">
      <dgm:prSet presAssocID="{A08CAE86-4F19-4E98-9C69-A0F39029D356}" presName="sibTrans" presStyleLbl="bgSibTrans2D1" presStyleIdx="0" presStyleCnt="8"/>
      <dgm:spPr/>
      <dgm:t>
        <a:bodyPr/>
        <a:lstStyle/>
        <a:p>
          <a:endParaRPr lang="es-PE"/>
        </a:p>
      </dgm:t>
    </dgm:pt>
    <dgm:pt modelId="{F419EB50-0406-4912-AB0E-9F50D67ED804}" type="pres">
      <dgm:prSet presAssocID="{4D7A518A-C2F5-49A9-8D35-D9A5BB51F2B1}" presName="compNode" presStyleCnt="0"/>
      <dgm:spPr/>
    </dgm:pt>
    <dgm:pt modelId="{13EB0D44-8DF3-480B-BAD8-75CCF090AEB0}" type="pres">
      <dgm:prSet presAssocID="{4D7A518A-C2F5-49A9-8D35-D9A5BB51F2B1}" presName="dummyConnPt" presStyleCnt="0"/>
      <dgm:spPr/>
    </dgm:pt>
    <dgm:pt modelId="{F7E11B96-28DE-47C6-9378-6C1E47D999F5}" type="pres">
      <dgm:prSet presAssocID="{4D7A518A-C2F5-49A9-8D35-D9A5BB51F2B1}" presName="node" presStyleLbl="node1" presStyleIdx="1" presStyleCnt="9">
        <dgm:presLayoutVars>
          <dgm:bulletEnabled val="1"/>
        </dgm:presLayoutVars>
      </dgm:prSet>
      <dgm:spPr/>
      <dgm:t>
        <a:bodyPr/>
        <a:lstStyle/>
        <a:p>
          <a:endParaRPr lang="es-PE"/>
        </a:p>
      </dgm:t>
    </dgm:pt>
    <dgm:pt modelId="{4EB9E9FE-3C7D-424F-9D36-D8104F8B7EED}" type="pres">
      <dgm:prSet presAssocID="{6259F03C-6ED2-416B-A222-23928994E1E0}" presName="sibTrans" presStyleLbl="bgSibTrans2D1" presStyleIdx="1" presStyleCnt="8"/>
      <dgm:spPr/>
      <dgm:t>
        <a:bodyPr/>
        <a:lstStyle/>
        <a:p>
          <a:endParaRPr lang="es-PE"/>
        </a:p>
      </dgm:t>
    </dgm:pt>
    <dgm:pt modelId="{8796E156-38E8-4C96-AB46-D4125A9C5A8A}" type="pres">
      <dgm:prSet presAssocID="{FB7B2098-9136-4F14-B302-FE574C21B969}" presName="compNode" presStyleCnt="0"/>
      <dgm:spPr/>
    </dgm:pt>
    <dgm:pt modelId="{9AA6CFFE-BD95-47E3-A490-56BAE5BBC967}" type="pres">
      <dgm:prSet presAssocID="{FB7B2098-9136-4F14-B302-FE574C21B969}" presName="dummyConnPt" presStyleCnt="0"/>
      <dgm:spPr/>
    </dgm:pt>
    <dgm:pt modelId="{3EA0660A-EAAE-4686-B97C-86CEAB6C65C7}" type="pres">
      <dgm:prSet presAssocID="{FB7B2098-9136-4F14-B302-FE574C21B969}" presName="node" presStyleLbl="node1" presStyleIdx="2" presStyleCnt="9">
        <dgm:presLayoutVars>
          <dgm:bulletEnabled val="1"/>
        </dgm:presLayoutVars>
      </dgm:prSet>
      <dgm:spPr/>
      <dgm:t>
        <a:bodyPr/>
        <a:lstStyle/>
        <a:p>
          <a:endParaRPr lang="es-PE"/>
        </a:p>
      </dgm:t>
    </dgm:pt>
    <dgm:pt modelId="{280F3746-8850-4AAC-A9F5-6EBCA32B682D}" type="pres">
      <dgm:prSet presAssocID="{6BF56853-F6EF-4F19-AF72-CFE5FD045149}" presName="sibTrans" presStyleLbl="bgSibTrans2D1" presStyleIdx="2" presStyleCnt="8"/>
      <dgm:spPr/>
      <dgm:t>
        <a:bodyPr/>
        <a:lstStyle/>
        <a:p>
          <a:endParaRPr lang="es-PE"/>
        </a:p>
      </dgm:t>
    </dgm:pt>
    <dgm:pt modelId="{091180F9-8355-4CB6-9696-CA4231408FED}" type="pres">
      <dgm:prSet presAssocID="{C031D27E-35F4-4CD1-9B61-D70DB3A47574}" presName="compNode" presStyleCnt="0"/>
      <dgm:spPr/>
    </dgm:pt>
    <dgm:pt modelId="{5F9DF8A9-19D3-48C7-B3BB-6BFAF0F4DDCB}" type="pres">
      <dgm:prSet presAssocID="{C031D27E-35F4-4CD1-9B61-D70DB3A47574}" presName="dummyConnPt" presStyleCnt="0"/>
      <dgm:spPr/>
    </dgm:pt>
    <dgm:pt modelId="{947C23F5-AA2B-449A-8A33-64F698EA4A90}" type="pres">
      <dgm:prSet presAssocID="{C031D27E-35F4-4CD1-9B61-D70DB3A47574}" presName="node" presStyleLbl="node1" presStyleIdx="3" presStyleCnt="9">
        <dgm:presLayoutVars>
          <dgm:bulletEnabled val="1"/>
        </dgm:presLayoutVars>
      </dgm:prSet>
      <dgm:spPr/>
      <dgm:t>
        <a:bodyPr/>
        <a:lstStyle/>
        <a:p>
          <a:endParaRPr lang="es-PE"/>
        </a:p>
      </dgm:t>
    </dgm:pt>
    <dgm:pt modelId="{5821192B-A430-46A8-969D-C1019BA90C03}" type="pres">
      <dgm:prSet presAssocID="{5757E946-0A25-4E66-B0BC-BB72B851A23B}" presName="sibTrans" presStyleLbl="bgSibTrans2D1" presStyleIdx="3" presStyleCnt="8"/>
      <dgm:spPr/>
      <dgm:t>
        <a:bodyPr/>
        <a:lstStyle/>
        <a:p>
          <a:endParaRPr lang="es-PE"/>
        </a:p>
      </dgm:t>
    </dgm:pt>
    <dgm:pt modelId="{57FC54F9-4D00-4785-BC85-08AC94452083}" type="pres">
      <dgm:prSet presAssocID="{03B8F005-4F56-4C27-A251-F4BC389EBDBF}" presName="compNode" presStyleCnt="0"/>
      <dgm:spPr/>
    </dgm:pt>
    <dgm:pt modelId="{D7C9F05E-4933-4EC8-901C-765DA80C47D1}" type="pres">
      <dgm:prSet presAssocID="{03B8F005-4F56-4C27-A251-F4BC389EBDBF}" presName="dummyConnPt" presStyleCnt="0"/>
      <dgm:spPr/>
    </dgm:pt>
    <dgm:pt modelId="{BECF7102-3D4F-4544-9335-E1F9CC05D28B}" type="pres">
      <dgm:prSet presAssocID="{03B8F005-4F56-4C27-A251-F4BC389EBDBF}" presName="node" presStyleLbl="node1" presStyleIdx="4" presStyleCnt="9">
        <dgm:presLayoutVars>
          <dgm:bulletEnabled val="1"/>
        </dgm:presLayoutVars>
      </dgm:prSet>
      <dgm:spPr/>
      <dgm:t>
        <a:bodyPr/>
        <a:lstStyle/>
        <a:p>
          <a:endParaRPr lang="es-PE"/>
        </a:p>
      </dgm:t>
    </dgm:pt>
    <dgm:pt modelId="{2B654EE2-3CC2-44A2-8B45-42F020036645}" type="pres">
      <dgm:prSet presAssocID="{C41B1CF1-88BA-4FF4-9EAD-4394D07C5BC3}" presName="sibTrans" presStyleLbl="bgSibTrans2D1" presStyleIdx="4" presStyleCnt="8"/>
      <dgm:spPr/>
      <dgm:t>
        <a:bodyPr/>
        <a:lstStyle/>
        <a:p>
          <a:endParaRPr lang="es-PE"/>
        </a:p>
      </dgm:t>
    </dgm:pt>
    <dgm:pt modelId="{66170DEC-079A-4ED1-8A8F-737941E965C0}" type="pres">
      <dgm:prSet presAssocID="{0B593636-7464-471B-9137-365090FDD8AA}" presName="compNode" presStyleCnt="0"/>
      <dgm:spPr/>
    </dgm:pt>
    <dgm:pt modelId="{3A15119D-541C-45E8-9D4C-DEF360960AE2}" type="pres">
      <dgm:prSet presAssocID="{0B593636-7464-471B-9137-365090FDD8AA}" presName="dummyConnPt" presStyleCnt="0"/>
      <dgm:spPr/>
    </dgm:pt>
    <dgm:pt modelId="{D5CD0553-2162-4D4C-A2A1-3A88E019B8B1}" type="pres">
      <dgm:prSet presAssocID="{0B593636-7464-471B-9137-365090FDD8AA}" presName="node" presStyleLbl="node1" presStyleIdx="5" presStyleCnt="9">
        <dgm:presLayoutVars>
          <dgm:bulletEnabled val="1"/>
        </dgm:presLayoutVars>
      </dgm:prSet>
      <dgm:spPr/>
      <dgm:t>
        <a:bodyPr/>
        <a:lstStyle/>
        <a:p>
          <a:endParaRPr lang="es-PE"/>
        </a:p>
      </dgm:t>
    </dgm:pt>
    <dgm:pt modelId="{DF9C6D97-E14B-4C5F-A470-29E90B6D7C2C}" type="pres">
      <dgm:prSet presAssocID="{5EFFD2E4-2D6C-401D-8A3A-79355202E3A6}" presName="sibTrans" presStyleLbl="bgSibTrans2D1" presStyleIdx="5" presStyleCnt="8"/>
      <dgm:spPr/>
      <dgm:t>
        <a:bodyPr/>
        <a:lstStyle/>
        <a:p>
          <a:endParaRPr lang="es-PE"/>
        </a:p>
      </dgm:t>
    </dgm:pt>
    <dgm:pt modelId="{354F86F5-011A-4C66-A22B-A786CBB634DF}" type="pres">
      <dgm:prSet presAssocID="{4455EE8B-94D7-4F5E-A01A-9A045E206795}" presName="compNode" presStyleCnt="0"/>
      <dgm:spPr/>
    </dgm:pt>
    <dgm:pt modelId="{B84BA88D-F2EF-4128-8B0E-B4527474657A}" type="pres">
      <dgm:prSet presAssocID="{4455EE8B-94D7-4F5E-A01A-9A045E206795}" presName="dummyConnPt" presStyleCnt="0"/>
      <dgm:spPr/>
    </dgm:pt>
    <dgm:pt modelId="{6A6611CE-25F9-4E20-966A-D834A5624B1C}" type="pres">
      <dgm:prSet presAssocID="{4455EE8B-94D7-4F5E-A01A-9A045E206795}" presName="node" presStyleLbl="node1" presStyleIdx="6" presStyleCnt="9">
        <dgm:presLayoutVars>
          <dgm:bulletEnabled val="1"/>
        </dgm:presLayoutVars>
      </dgm:prSet>
      <dgm:spPr/>
      <dgm:t>
        <a:bodyPr/>
        <a:lstStyle/>
        <a:p>
          <a:endParaRPr lang="es-PE"/>
        </a:p>
      </dgm:t>
    </dgm:pt>
    <dgm:pt modelId="{3561EAFD-0547-4452-BE9E-3A3CF3AA240D}" type="pres">
      <dgm:prSet presAssocID="{29B32CE5-1B43-4F3A-8E25-5C73B0498CDB}" presName="sibTrans" presStyleLbl="bgSibTrans2D1" presStyleIdx="6" presStyleCnt="8"/>
      <dgm:spPr/>
      <dgm:t>
        <a:bodyPr/>
        <a:lstStyle/>
        <a:p>
          <a:endParaRPr lang="es-PE"/>
        </a:p>
      </dgm:t>
    </dgm:pt>
    <dgm:pt modelId="{D4DB140F-A919-4A57-89B2-A2ECBFCC5F7F}" type="pres">
      <dgm:prSet presAssocID="{0759E17C-CBBC-4EE0-8318-31CCD0CCB278}" presName="compNode" presStyleCnt="0"/>
      <dgm:spPr/>
    </dgm:pt>
    <dgm:pt modelId="{7E7D85D3-CE4E-439A-8539-B2349FE2D9C1}" type="pres">
      <dgm:prSet presAssocID="{0759E17C-CBBC-4EE0-8318-31CCD0CCB278}" presName="dummyConnPt" presStyleCnt="0"/>
      <dgm:spPr/>
    </dgm:pt>
    <dgm:pt modelId="{7B870614-67BC-47D2-9BAF-94E45D507EED}" type="pres">
      <dgm:prSet presAssocID="{0759E17C-CBBC-4EE0-8318-31CCD0CCB278}" presName="node" presStyleLbl="node1" presStyleIdx="7" presStyleCnt="9">
        <dgm:presLayoutVars>
          <dgm:bulletEnabled val="1"/>
        </dgm:presLayoutVars>
      </dgm:prSet>
      <dgm:spPr/>
      <dgm:t>
        <a:bodyPr/>
        <a:lstStyle/>
        <a:p>
          <a:endParaRPr lang="es-PE"/>
        </a:p>
      </dgm:t>
    </dgm:pt>
    <dgm:pt modelId="{5820FB17-1F1A-4B62-A009-9E36E552EBBF}" type="pres">
      <dgm:prSet presAssocID="{97316446-7B80-4823-B70F-7DE8872E69A5}" presName="sibTrans" presStyleLbl="bgSibTrans2D1" presStyleIdx="7" presStyleCnt="8"/>
      <dgm:spPr/>
      <dgm:t>
        <a:bodyPr/>
        <a:lstStyle/>
        <a:p>
          <a:endParaRPr lang="es-PE"/>
        </a:p>
      </dgm:t>
    </dgm:pt>
    <dgm:pt modelId="{F80B34D7-F792-4E9D-B1AA-F4351171B8EA}" type="pres">
      <dgm:prSet presAssocID="{F4D71475-F164-495F-BCA3-F08A23B9C5E4}" presName="compNode" presStyleCnt="0"/>
      <dgm:spPr/>
    </dgm:pt>
    <dgm:pt modelId="{5BF51FB0-5FFD-4302-BEEF-C90069AAF9F0}" type="pres">
      <dgm:prSet presAssocID="{F4D71475-F164-495F-BCA3-F08A23B9C5E4}" presName="dummyConnPt" presStyleCnt="0"/>
      <dgm:spPr/>
    </dgm:pt>
    <dgm:pt modelId="{4FB932C4-D4EC-4CDC-9928-63D977C35312}" type="pres">
      <dgm:prSet presAssocID="{F4D71475-F164-495F-BCA3-F08A23B9C5E4}" presName="node" presStyleLbl="node1" presStyleIdx="8" presStyleCnt="9">
        <dgm:presLayoutVars>
          <dgm:bulletEnabled val="1"/>
        </dgm:presLayoutVars>
      </dgm:prSet>
      <dgm:spPr/>
      <dgm:t>
        <a:bodyPr/>
        <a:lstStyle/>
        <a:p>
          <a:endParaRPr lang="es-PE"/>
        </a:p>
      </dgm:t>
    </dgm:pt>
  </dgm:ptLst>
  <dgm:cxnLst>
    <dgm:cxn modelId="{92D83241-4FDB-41AD-96E6-32456BDAEC7A}" srcId="{C8C7B07D-AE4B-4440-9D96-A302BB195770}" destId="{4D7A518A-C2F5-49A9-8D35-D9A5BB51F2B1}" srcOrd="1" destOrd="0" parTransId="{64C18A66-2404-49BF-82A5-6CF69B57C88B}" sibTransId="{6259F03C-6ED2-416B-A222-23928994E1E0}"/>
    <dgm:cxn modelId="{40806FDA-E0D3-46C1-AF42-11FB226704A5}" srcId="{C8C7B07D-AE4B-4440-9D96-A302BB195770}" destId="{4455EE8B-94D7-4F5E-A01A-9A045E206795}" srcOrd="6" destOrd="0" parTransId="{55DEF5DD-A282-474C-92BA-F1A13BE2CA76}" sibTransId="{29B32CE5-1B43-4F3A-8E25-5C73B0498CDB}"/>
    <dgm:cxn modelId="{4CE76498-867D-4C67-AF69-540FED3DFCFF}" type="presOf" srcId="{6259F03C-6ED2-416B-A222-23928994E1E0}" destId="{4EB9E9FE-3C7D-424F-9D36-D8104F8B7EED}" srcOrd="0" destOrd="0" presId="urn:microsoft.com/office/officeart/2005/8/layout/bProcess4"/>
    <dgm:cxn modelId="{B78DE5FB-9000-488A-A676-85B838B3D89A}" type="presOf" srcId="{A08CAE86-4F19-4E98-9C69-A0F39029D356}" destId="{F4FC8BAC-B8F0-4387-9EE4-CB42DD7684D4}" srcOrd="0" destOrd="0" presId="urn:microsoft.com/office/officeart/2005/8/layout/bProcess4"/>
    <dgm:cxn modelId="{C2B08EA8-CE36-4AD1-939F-C3DBF12945C4}" type="presOf" srcId="{4D7A518A-C2F5-49A9-8D35-D9A5BB51F2B1}" destId="{F7E11B96-28DE-47C6-9378-6C1E47D999F5}" srcOrd="0" destOrd="0" presId="urn:microsoft.com/office/officeart/2005/8/layout/bProcess4"/>
    <dgm:cxn modelId="{9EB6E889-081C-4004-AE7A-A3B94EE32111}" srcId="{C8C7B07D-AE4B-4440-9D96-A302BB195770}" destId="{160E4EE3-2598-4148-A716-CC560154C864}" srcOrd="0" destOrd="0" parTransId="{CB0D2017-BAA1-4902-8825-CD69E6E0E723}" sibTransId="{A08CAE86-4F19-4E98-9C69-A0F39029D356}"/>
    <dgm:cxn modelId="{0AC3CBA6-88E5-47EE-A4FD-5D2E87FA27CB}" type="presOf" srcId="{29B32CE5-1B43-4F3A-8E25-5C73B0498CDB}" destId="{3561EAFD-0547-4452-BE9E-3A3CF3AA240D}" srcOrd="0" destOrd="0" presId="urn:microsoft.com/office/officeart/2005/8/layout/bProcess4"/>
    <dgm:cxn modelId="{D5C8D631-FF32-4700-8C1D-6B5F2D9FCCAD}" srcId="{C8C7B07D-AE4B-4440-9D96-A302BB195770}" destId="{0B593636-7464-471B-9137-365090FDD8AA}" srcOrd="5" destOrd="0" parTransId="{26E60DBB-DB0E-4276-84C2-4242AE695A1B}" sibTransId="{5EFFD2E4-2D6C-401D-8A3A-79355202E3A6}"/>
    <dgm:cxn modelId="{2A228434-0F67-4367-818C-1483BE91C949}" srcId="{C8C7B07D-AE4B-4440-9D96-A302BB195770}" destId="{F4D71475-F164-495F-BCA3-F08A23B9C5E4}" srcOrd="8" destOrd="0" parTransId="{9EDB7C5D-BB67-4135-804F-D8623F26C9D2}" sibTransId="{5004D6C3-D081-4228-8401-40FA150171FD}"/>
    <dgm:cxn modelId="{81B915DB-9469-49CF-A4A6-D6EA0208C047}" type="presOf" srcId="{C031D27E-35F4-4CD1-9B61-D70DB3A47574}" destId="{947C23F5-AA2B-449A-8A33-64F698EA4A90}" srcOrd="0" destOrd="0" presId="urn:microsoft.com/office/officeart/2005/8/layout/bProcess4"/>
    <dgm:cxn modelId="{DD36B29D-005D-44A6-A593-01331B1E9627}" type="presOf" srcId="{97316446-7B80-4823-B70F-7DE8872E69A5}" destId="{5820FB17-1F1A-4B62-A009-9E36E552EBBF}" srcOrd="0" destOrd="0" presId="urn:microsoft.com/office/officeart/2005/8/layout/bProcess4"/>
    <dgm:cxn modelId="{BB1FC88C-4149-4BDE-B9ED-E476CFD2E0C1}" type="presOf" srcId="{5EFFD2E4-2D6C-401D-8A3A-79355202E3A6}" destId="{DF9C6D97-E14B-4C5F-A470-29E90B6D7C2C}" srcOrd="0" destOrd="0" presId="urn:microsoft.com/office/officeart/2005/8/layout/bProcess4"/>
    <dgm:cxn modelId="{E7A1B872-F290-4C4F-AC82-745C880FC69D}" type="presOf" srcId="{03B8F005-4F56-4C27-A251-F4BC389EBDBF}" destId="{BECF7102-3D4F-4544-9335-E1F9CC05D28B}" srcOrd="0" destOrd="0" presId="urn:microsoft.com/office/officeart/2005/8/layout/bProcess4"/>
    <dgm:cxn modelId="{0E521B3D-B38E-4D64-AB61-DC184CDFB1C2}" type="presOf" srcId="{C8C7B07D-AE4B-4440-9D96-A302BB195770}" destId="{7F2F79A1-746C-46A7-B0DA-AEB1B2B2D0DD}" srcOrd="0" destOrd="0" presId="urn:microsoft.com/office/officeart/2005/8/layout/bProcess4"/>
    <dgm:cxn modelId="{B696C901-B729-4C77-A16D-4C9BA87A40A2}" srcId="{C8C7B07D-AE4B-4440-9D96-A302BB195770}" destId="{C031D27E-35F4-4CD1-9B61-D70DB3A47574}" srcOrd="3" destOrd="0" parTransId="{1AE701E0-7224-4961-9C57-1820011D26CC}" sibTransId="{5757E946-0A25-4E66-B0BC-BB72B851A23B}"/>
    <dgm:cxn modelId="{E0337BD5-A399-4B0E-A93D-4C0DA8AB7B76}" type="presOf" srcId="{0759E17C-CBBC-4EE0-8318-31CCD0CCB278}" destId="{7B870614-67BC-47D2-9BAF-94E45D507EED}" srcOrd="0" destOrd="0" presId="urn:microsoft.com/office/officeart/2005/8/layout/bProcess4"/>
    <dgm:cxn modelId="{114D8D99-758C-4D31-A5E5-BB719F42AD26}" srcId="{C8C7B07D-AE4B-4440-9D96-A302BB195770}" destId="{0759E17C-CBBC-4EE0-8318-31CCD0CCB278}" srcOrd="7" destOrd="0" parTransId="{0827FA61-7F53-4038-97B9-864AE6EC8BA2}" sibTransId="{97316446-7B80-4823-B70F-7DE8872E69A5}"/>
    <dgm:cxn modelId="{C4EAC13D-92E7-4B95-8800-7D54C2967FFA}" srcId="{C8C7B07D-AE4B-4440-9D96-A302BB195770}" destId="{03B8F005-4F56-4C27-A251-F4BC389EBDBF}" srcOrd="4" destOrd="0" parTransId="{5FF5EE87-C327-440B-8471-D0DFC0583F6C}" sibTransId="{C41B1CF1-88BA-4FF4-9EAD-4394D07C5BC3}"/>
    <dgm:cxn modelId="{BD4C2956-4C00-4B6C-ADA8-CD5C9849CCD4}" type="presOf" srcId="{C41B1CF1-88BA-4FF4-9EAD-4394D07C5BC3}" destId="{2B654EE2-3CC2-44A2-8B45-42F020036645}" srcOrd="0" destOrd="0" presId="urn:microsoft.com/office/officeart/2005/8/layout/bProcess4"/>
    <dgm:cxn modelId="{D23FD71E-664F-4B3D-9CF9-75B77A64BECB}" type="presOf" srcId="{F4D71475-F164-495F-BCA3-F08A23B9C5E4}" destId="{4FB932C4-D4EC-4CDC-9928-63D977C35312}" srcOrd="0" destOrd="0" presId="urn:microsoft.com/office/officeart/2005/8/layout/bProcess4"/>
    <dgm:cxn modelId="{5129C8D2-FA46-4228-893E-A0521E83D88E}" type="presOf" srcId="{FB7B2098-9136-4F14-B302-FE574C21B969}" destId="{3EA0660A-EAAE-4686-B97C-86CEAB6C65C7}" srcOrd="0" destOrd="0" presId="urn:microsoft.com/office/officeart/2005/8/layout/bProcess4"/>
    <dgm:cxn modelId="{2DCA4D10-6AC3-4D97-9747-18FE538D42DA}" type="presOf" srcId="{5757E946-0A25-4E66-B0BC-BB72B851A23B}" destId="{5821192B-A430-46A8-969D-C1019BA90C03}" srcOrd="0" destOrd="0" presId="urn:microsoft.com/office/officeart/2005/8/layout/bProcess4"/>
    <dgm:cxn modelId="{84B66F45-FD9D-402A-B7AE-9514A3AA6ADF}" type="presOf" srcId="{6BF56853-F6EF-4F19-AF72-CFE5FD045149}" destId="{280F3746-8850-4AAC-A9F5-6EBCA32B682D}" srcOrd="0" destOrd="0" presId="urn:microsoft.com/office/officeart/2005/8/layout/bProcess4"/>
    <dgm:cxn modelId="{E17D30EB-6006-4487-84EB-6078161C0334}" type="presOf" srcId="{0B593636-7464-471B-9137-365090FDD8AA}" destId="{D5CD0553-2162-4D4C-A2A1-3A88E019B8B1}" srcOrd="0" destOrd="0" presId="urn:microsoft.com/office/officeart/2005/8/layout/bProcess4"/>
    <dgm:cxn modelId="{FAB77C0A-805E-45CD-8201-0DAED541CAE7}" type="presOf" srcId="{160E4EE3-2598-4148-A716-CC560154C864}" destId="{021077AA-AA85-4E1E-BA41-5E48FC575A07}" srcOrd="0" destOrd="0" presId="urn:microsoft.com/office/officeart/2005/8/layout/bProcess4"/>
    <dgm:cxn modelId="{256F04B7-4191-401E-9B80-FF30D86DC0DB}" srcId="{C8C7B07D-AE4B-4440-9D96-A302BB195770}" destId="{FB7B2098-9136-4F14-B302-FE574C21B969}" srcOrd="2" destOrd="0" parTransId="{64B502DC-DEA5-408C-A576-9187761EEF78}" sibTransId="{6BF56853-F6EF-4F19-AF72-CFE5FD045149}"/>
    <dgm:cxn modelId="{F6C6F67F-1ABA-4DF7-98B1-C902106BFEEB}" type="presOf" srcId="{4455EE8B-94D7-4F5E-A01A-9A045E206795}" destId="{6A6611CE-25F9-4E20-966A-D834A5624B1C}" srcOrd="0" destOrd="0" presId="urn:microsoft.com/office/officeart/2005/8/layout/bProcess4"/>
    <dgm:cxn modelId="{CABC4111-8D21-4EA4-8F1E-BBB4E14831F2}" type="presParOf" srcId="{7F2F79A1-746C-46A7-B0DA-AEB1B2B2D0DD}" destId="{3E1EF3A8-8EB6-4305-A823-596DA8DAD524}" srcOrd="0" destOrd="0" presId="urn:microsoft.com/office/officeart/2005/8/layout/bProcess4"/>
    <dgm:cxn modelId="{068D63EE-B064-49DB-9782-D7AC94AE14EC}" type="presParOf" srcId="{3E1EF3A8-8EB6-4305-A823-596DA8DAD524}" destId="{0B657788-83F9-4229-B75B-BDE6746A0A38}" srcOrd="0" destOrd="0" presId="urn:microsoft.com/office/officeart/2005/8/layout/bProcess4"/>
    <dgm:cxn modelId="{3FB86AB0-5EFC-4895-9789-81A59A96DCA9}" type="presParOf" srcId="{3E1EF3A8-8EB6-4305-A823-596DA8DAD524}" destId="{021077AA-AA85-4E1E-BA41-5E48FC575A07}" srcOrd="1" destOrd="0" presId="urn:microsoft.com/office/officeart/2005/8/layout/bProcess4"/>
    <dgm:cxn modelId="{81630E7F-EFC8-43F5-945E-97DA73670EC8}" type="presParOf" srcId="{7F2F79A1-746C-46A7-B0DA-AEB1B2B2D0DD}" destId="{F4FC8BAC-B8F0-4387-9EE4-CB42DD7684D4}" srcOrd="1" destOrd="0" presId="urn:microsoft.com/office/officeart/2005/8/layout/bProcess4"/>
    <dgm:cxn modelId="{B8E7258A-F46C-47DE-A6BF-9E57CDACC575}" type="presParOf" srcId="{7F2F79A1-746C-46A7-B0DA-AEB1B2B2D0DD}" destId="{F419EB50-0406-4912-AB0E-9F50D67ED804}" srcOrd="2" destOrd="0" presId="urn:microsoft.com/office/officeart/2005/8/layout/bProcess4"/>
    <dgm:cxn modelId="{EFEDBA49-F262-46BC-BAD6-A7B4B5ACD178}" type="presParOf" srcId="{F419EB50-0406-4912-AB0E-9F50D67ED804}" destId="{13EB0D44-8DF3-480B-BAD8-75CCF090AEB0}" srcOrd="0" destOrd="0" presId="urn:microsoft.com/office/officeart/2005/8/layout/bProcess4"/>
    <dgm:cxn modelId="{31857938-106E-4060-873B-153249FE7F42}" type="presParOf" srcId="{F419EB50-0406-4912-AB0E-9F50D67ED804}" destId="{F7E11B96-28DE-47C6-9378-6C1E47D999F5}" srcOrd="1" destOrd="0" presId="urn:microsoft.com/office/officeart/2005/8/layout/bProcess4"/>
    <dgm:cxn modelId="{249BC7E0-207F-4662-B09A-1D981B7A46F3}" type="presParOf" srcId="{7F2F79A1-746C-46A7-B0DA-AEB1B2B2D0DD}" destId="{4EB9E9FE-3C7D-424F-9D36-D8104F8B7EED}" srcOrd="3" destOrd="0" presId="urn:microsoft.com/office/officeart/2005/8/layout/bProcess4"/>
    <dgm:cxn modelId="{14D81E4E-3F27-4B9C-A7ED-60471BBE9131}" type="presParOf" srcId="{7F2F79A1-746C-46A7-B0DA-AEB1B2B2D0DD}" destId="{8796E156-38E8-4C96-AB46-D4125A9C5A8A}" srcOrd="4" destOrd="0" presId="urn:microsoft.com/office/officeart/2005/8/layout/bProcess4"/>
    <dgm:cxn modelId="{F5F25179-6389-4EC9-886A-7BFC365ECAF3}" type="presParOf" srcId="{8796E156-38E8-4C96-AB46-D4125A9C5A8A}" destId="{9AA6CFFE-BD95-47E3-A490-56BAE5BBC967}" srcOrd="0" destOrd="0" presId="urn:microsoft.com/office/officeart/2005/8/layout/bProcess4"/>
    <dgm:cxn modelId="{E243E64F-672B-465D-AA7A-4595427A20B0}" type="presParOf" srcId="{8796E156-38E8-4C96-AB46-D4125A9C5A8A}" destId="{3EA0660A-EAAE-4686-B97C-86CEAB6C65C7}" srcOrd="1" destOrd="0" presId="urn:microsoft.com/office/officeart/2005/8/layout/bProcess4"/>
    <dgm:cxn modelId="{EA5043B0-E229-4AB4-A2A8-F278EF8F8A2B}" type="presParOf" srcId="{7F2F79A1-746C-46A7-B0DA-AEB1B2B2D0DD}" destId="{280F3746-8850-4AAC-A9F5-6EBCA32B682D}" srcOrd="5" destOrd="0" presId="urn:microsoft.com/office/officeart/2005/8/layout/bProcess4"/>
    <dgm:cxn modelId="{37314A27-7A10-4919-8BF0-CD1976BDE848}" type="presParOf" srcId="{7F2F79A1-746C-46A7-B0DA-AEB1B2B2D0DD}" destId="{091180F9-8355-4CB6-9696-CA4231408FED}" srcOrd="6" destOrd="0" presId="urn:microsoft.com/office/officeart/2005/8/layout/bProcess4"/>
    <dgm:cxn modelId="{070A94CB-CABF-4A5F-8602-A3D2F9D21E58}" type="presParOf" srcId="{091180F9-8355-4CB6-9696-CA4231408FED}" destId="{5F9DF8A9-19D3-48C7-B3BB-6BFAF0F4DDCB}" srcOrd="0" destOrd="0" presId="urn:microsoft.com/office/officeart/2005/8/layout/bProcess4"/>
    <dgm:cxn modelId="{1BD702A5-B986-4B90-8856-109703A9D0D2}" type="presParOf" srcId="{091180F9-8355-4CB6-9696-CA4231408FED}" destId="{947C23F5-AA2B-449A-8A33-64F698EA4A90}" srcOrd="1" destOrd="0" presId="urn:microsoft.com/office/officeart/2005/8/layout/bProcess4"/>
    <dgm:cxn modelId="{C9483D0B-293B-42BE-AE5A-7FC2A8053E0A}" type="presParOf" srcId="{7F2F79A1-746C-46A7-B0DA-AEB1B2B2D0DD}" destId="{5821192B-A430-46A8-969D-C1019BA90C03}" srcOrd="7" destOrd="0" presId="urn:microsoft.com/office/officeart/2005/8/layout/bProcess4"/>
    <dgm:cxn modelId="{1AA7F8F7-8C0F-4405-A3B6-52E8EFFAABC6}" type="presParOf" srcId="{7F2F79A1-746C-46A7-B0DA-AEB1B2B2D0DD}" destId="{57FC54F9-4D00-4785-BC85-08AC94452083}" srcOrd="8" destOrd="0" presId="urn:microsoft.com/office/officeart/2005/8/layout/bProcess4"/>
    <dgm:cxn modelId="{9D4C3E0F-CE13-43CE-B72A-298D55E7C472}" type="presParOf" srcId="{57FC54F9-4D00-4785-BC85-08AC94452083}" destId="{D7C9F05E-4933-4EC8-901C-765DA80C47D1}" srcOrd="0" destOrd="0" presId="urn:microsoft.com/office/officeart/2005/8/layout/bProcess4"/>
    <dgm:cxn modelId="{1414A204-0EAE-4B46-8ADA-288F7D61F282}" type="presParOf" srcId="{57FC54F9-4D00-4785-BC85-08AC94452083}" destId="{BECF7102-3D4F-4544-9335-E1F9CC05D28B}" srcOrd="1" destOrd="0" presId="urn:microsoft.com/office/officeart/2005/8/layout/bProcess4"/>
    <dgm:cxn modelId="{85E6C3F4-5EFD-453C-B8F9-C6F7DF4BE56E}" type="presParOf" srcId="{7F2F79A1-746C-46A7-B0DA-AEB1B2B2D0DD}" destId="{2B654EE2-3CC2-44A2-8B45-42F020036645}" srcOrd="9" destOrd="0" presId="urn:microsoft.com/office/officeart/2005/8/layout/bProcess4"/>
    <dgm:cxn modelId="{A5CF19E6-8712-4C9C-92CC-65A381449F4D}" type="presParOf" srcId="{7F2F79A1-746C-46A7-B0DA-AEB1B2B2D0DD}" destId="{66170DEC-079A-4ED1-8A8F-737941E965C0}" srcOrd="10" destOrd="0" presId="urn:microsoft.com/office/officeart/2005/8/layout/bProcess4"/>
    <dgm:cxn modelId="{5A2F4BAC-90D2-4288-85D2-E7323829E0FE}" type="presParOf" srcId="{66170DEC-079A-4ED1-8A8F-737941E965C0}" destId="{3A15119D-541C-45E8-9D4C-DEF360960AE2}" srcOrd="0" destOrd="0" presId="urn:microsoft.com/office/officeart/2005/8/layout/bProcess4"/>
    <dgm:cxn modelId="{8A97865C-C82D-473D-9FBC-D4C7EAAD61AB}" type="presParOf" srcId="{66170DEC-079A-4ED1-8A8F-737941E965C0}" destId="{D5CD0553-2162-4D4C-A2A1-3A88E019B8B1}" srcOrd="1" destOrd="0" presId="urn:microsoft.com/office/officeart/2005/8/layout/bProcess4"/>
    <dgm:cxn modelId="{145D9FB1-260F-4176-8629-4D70D05F8393}" type="presParOf" srcId="{7F2F79A1-746C-46A7-B0DA-AEB1B2B2D0DD}" destId="{DF9C6D97-E14B-4C5F-A470-29E90B6D7C2C}" srcOrd="11" destOrd="0" presId="urn:microsoft.com/office/officeart/2005/8/layout/bProcess4"/>
    <dgm:cxn modelId="{E11431D4-D179-42C0-A46E-707F173EF4F6}" type="presParOf" srcId="{7F2F79A1-746C-46A7-B0DA-AEB1B2B2D0DD}" destId="{354F86F5-011A-4C66-A22B-A786CBB634DF}" srcOrd="12" destOrd="0" presId="urn:microsoft.com/office/officeart/2005/8/layout/bProcess4"/>
    <dgm:cxn modelId="{7BA5BE96-D0BB-4391-9954-CAD4D45AF92A}" type="presParOf" srcId="{354F86F5-011A-4C66-A22B-A786CBB634DF}" destId="{B84BA88D-F2EF-4128-8B0E-B4527474657A}" srcOrd="0" destOrd="0" presId="urn:microsoft.com/office/officeart/2005/8/layout/bProcess4"/>
    <dgm:cxn modelId="{2438425F-843D-48EF-B6A6-2C977FC4822B}" type="presParOf" srcId="{354F86F5-011A-4C66-A22B-A786CBB634DF}" destId="{6A6611CE-25F9-4E20-966A-D834A5624B1C}" srcOrd="1" destOrd="0" presId="urn:microsoft.com/office/officeart/2005/8/layout/bProcess4"/>
    <dgm:cxn modelId="{EC5BA278-7BD9-4D46-9D48-CCD5DFC5503F}" type="presParOf" srcId="{7F2F79A1-746C-46A7-B0DA-AEB1B2B2D0DD}" destId="{3561EAFD-0547-4452-BE9E-3A3CF3AA240D}" srcOrd="13" destOrd="0" presId="urn:microsoft.com/office/officeart/2005/8/layout/bProcess4"/>
    <dgm:cxn modelId="{1808AD4D-0272-4D9D-9072-D27F91C5B13B}" type="presParOf" srcId="{7F2F79A1-746C-46A7-B0DA-AEB1B2B2D0DD}" destId="{D4DB140F-A919-4A57-89B2-A2ECBFCC5F7F}" srcOrd="14" destOrd="0" presId="urn:microsoft.com/office/officeart/2005/8/layout/bProcess4"/>
    <dgm:cxn modelId="{8894F447-6374-46A4-B72B-6019FA6DC02A}" type="presParOf" srcId="{D4DB140F-A919-4A57-89B2-A2ECBFCC5F7F}" destId="{7E7D85D3-CE4E-439A-8539-B2349FE2D9C1}" srcOrd="0" destOrd="0" presId="urn:microsoft.com/office/officeart/2005/8/layout/bProcess4"/>
    <dgm:cxn modelId="{7F22D365-6687-4398-AEF3-93EC67022EF6}" type="presParOf" srcId="{D4DB140F-A919-4A57-89B2-A2ECBFCC5F7F}" destId="{7B870614-67BC-47D2-9BAF-94E45D507EED}" srcOrd="1" destOrd="0" presId="urn:microsoft.com/office/officeart/2005/8/layout/bProcess4"/>
    <dgm:cxn modelId="{5ABCE739-2940-4BDF-B95B-6DE411889CD2}" type="presParOf" srcId="{7F2F79A1-746C-46A7-B0DA-AEB1B2B2D0DD}" destId="{5820FB17-1F1A-4B62-A009-9E36E552EBBF}" srcOrd="15" destOrd="0" presId="urn:microsoft.com/office/officeart/2005/8/layout/bProcess4"/>
    <dgm:cxn modelId="{3593C9BC-57D7-4B61-9A9D-07CAA07C5938}" type="presParOf" srcId="{7F2F79A1-746C-46A7-B0DA-AEB1B2B2D0DD}" destId="{F80B34D7-F792-4E9D-B1AA-F4351171B8EA}" srcOrd="16" destOrd="0" presId="urn:microsoft.com/office/officeart/2005/8/layout/bProcess4"/>
    <dgm:cxn modelId="{18861B69-7E45-47AD-BA38-58952B358DB0}" type="presParOf" srcId="{F80B34D7-F792-4E9D-B1AA-F4351171B8EA}" destId="{5BF51FB0-5FFD-4302-BEEF-C90069AAF9F0}" srcOrd="0" destOrd="0" presId="urn:microsoft.com/office/officeart/2005/8/layout/bProcess4"/>
    <dgm:cxn modelId="{FDAF90CC-4684-461A-8A85-9AC7EE28FF47}" type="presParOf" srcId="{F80B34D7-F792-4E9D-B1AA-F4351171B8EA}" destId="{4FB932C4-D4EC-4CDC-9928-63D977C35312}" srcOrd="1" destOrd="0" presId="urn:microsoft.com/office/officeart/2005/8/layout/bProcess4"/>
  </dgm:cxnLst>
  <dgm:bg/>
  <dgm:whole/>
</dgm:dataModel>
</file>

<file path=ppt/diagrams/data3.xml><?xml version="1.0" encoding="utf-8"?>
<dgm:dataModel xmlns:dgm="http://schemas.openxmlformats.org/drawingml/2006/diagram" xmlns:a="http://schemas.openxmlformats.org/drawingml/2006/main">
  <dgm:ptLst>
    <dgm:pt modelId="{CD7578E8-F52B-4845-A49E-4B33F3FA233F}"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s-PE"/>
        </a:p>
      </dgm:t>
    </dgm:pt>
    <dgm:pt modelId="{83A1566F-C442-4A82-A9BD-EFA67D472550}">
      <dgm:prSet phldrT="[Texto]" custT="1"/>
      <dgm:spPr>
        <a:noFill/>
        <a:ln w="28575">
          <a:solidFill>
            <a:schemeClr val="accent6">
              <a:lumMod val="75000"/>
            </a:schemeClr>
          </a:solidFill>
        </a:ln>
      </dgm:spPr>
      <dgm:t>
        <a:bodyPr/>
        <a:lstStyle/>
        <a:p>
          <a:r>
            <a:rPr lang="es-PE" sz="2000" b="1" dirty="0" smtClean="0">
              <a:solidFill>
                <a:schemeClr val="accent1">
                  <a:lumMod val="50000"/>
                </a:schemeClr>
              </a:solidFill>
            </a:rPr>
            <a:t>FUENTES JURISPRUDENCIALES</a:t>
          </a:r>
          <a:endParaRPr lang="es-PE" sz="2000" b="1" dirty="0">
            <a:solidFill>
              <a:schemeClr val="accent1">
                <a:lumMod val="50000"/>
              </a:schemeClr>
            </a:solidFill>
          </a:endParaRPr>
        </a:p>
      </dgm:t>
    </dgm:pt>
    <dgm:pt modelId="{054F77D2-286E-4079-9231-45E89DBB2DCA}" type="parTrans" cxnId="{0D91A54E-B323-49A2-9461-A5151F10C96A}">
      <dgm:prSet/>
      <dgm:spPr/>
      <dgm:t>
        <a:bodyPr/>
        <a:lstStyle/>
        <a:p>
          <a:endParaRPr lang="es-PE"/>
        </a:p>
      </dgm:t>
    </dgm:pt>
    <dgm:pt modelId="{5829FE85-FFBD-4B16-B71D-EE9F79E76F34}" type="sibTrans" cxnId="{0D91A54E-B323-49A2-9461-A5151F10C96A}">
      <dgm:prSet/>
      <dgm:spPr/>
      <dgm:t>
        <a:bodyPr/>
        <a:lstStyle/>
        <a:p>
          <a:endParaRPr lang="es-PE"/>
        </a:p>
      </dgm:t>
    </dgm:pt>
    <dgm:pt modelId="{5E9ACA88-3D2F-485B-81F7-5F64AB564C86}">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El precedente vinculante</a:t>
          </a:r>
          <a:endParaRPr lang="es-PE" sz="1800" dirty="0">
            <a:solidFill>
              <a:schemeClr val="accent1">
                <a:lumMod val="50000"/>
              </a:schemeClr>
            </a:solidFill>
          </a:endParaRPr>
        </a:p>
      </dgm:t>
    </dgm:pt>
    <dgm:pt modelId="{53893839-550B-45B0-874B-87E9B4C7118F}" type="parTrans" cxnId="{A5E277EF-E322-437B-8BDF-528CDAE1003E}">
      <dgm:prSet/>
      <dgm:spPr/>
      <dgm:t>
        <a:bodyPr/>
        <a:lstStyle/>
        <a:p>
          <a:endParaRPr lang="es-PE"/>
        </a:p>
      </dgm:t>
    </dgm:pt>
    <dgm:pt modelId="{E83DB750-89AD-4CD7-9AB9-F30A69A681AB}" type="sibTrans" cxnId="{A5E277EF-E322-437B-8BDF-528CDAE1003E}">
      <dgm:prSet/>
      <dgm:spPr/>
      <dgm:t>
        <a:bodyPr/>
        <a:lstStyle/>
        <a:p>
          <a:endParaRPr lang="es-PE"/>
        </a:p>
      </dgm:t>
    </dgm:pt>
    <dgm:pt modelId="{FBC101FC-DCE2-4466-9188-58380AF8EE81}">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El precedente constitucional</a:t>
          </a:r>
          <a:endParaRPr lang="es-PE" sz="1800" dirty="0">
            <a:solidFill>
              <a:schemeClr val="accent1">
                <a:lumMod val="50000"/>
              </a:schemeClr>
            </a:solidFill>
          </a:endParaRPr>
        </a:p>
      </dgm:t>
    </dgm:pt>
    <dgm:pt modelId="{D2F2524C-7A30-4601-B9B9-F182C9260AFD}" type="parTrans" cxnId="{CB8FB8AD-25CD-42B9-8FCA-CDF44B9B5EA3}">
      <dgm:prSet/>
      <dgm:spPr/>
      <dgm:t>
        <a:bodyPr/>
        <a:lstStyle/>
        <a:p>
          <a:endParaRPr lang="es-PE"/>
        </a:p>
      </dgm:t>
    </dgm:pt>
    <dgm:pt modelId="{6E509EAA-02BF-42E8-99B0-4CEFA0397B55}" type="sibTrans" cxnId="{CB8FB8AD-25CD-42B9-8FCA-CDF44B9B5EA3}">
      <dgm:prSet/>
      <dgm:spPr/>
      <dgm:t>
        <a:bodyPr/>
        <a:lstStyle/>
        <a:p>
          <a:endParaRPr lang="es-PE"/>
        </a:p>
      </dgm:t>
    </dgm:pt>
    <dgm:pt modelId="{57916E08-351F-4EB2-879C-580E0BE63C31}">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Los precedentes administrativos del Tribunal del Servicio Civil</a:t>
          </a:r>
          <a:endParaRPr lang="es-PE" sz="1800" dirty="0">
            <a:solidFill>
              <a:schemeClr val="accent1">
                <a:lumMod val="50000"/>
              </a:schemeClr>
            </a:solidFill>
          </a:endParaRPr>
        </a:p>
      </dgm:t>
    </dgm:pt>
    <dgm:pt modelId="{966CADF5-36D3-4A21-80CC-2E37AA20C428}" type="parTrans" cxnId="{E7A96010-22EB-4337-A236-3A60625057C9}">
      <dgm:prSet/>
      <dgm:spPr/>
      <dgm:t>
        <a:bodyPr/>
        <a:lstStyle/>
        <a:p>
          <a:endParaRPr lang="es-PE"/>
        </a:p>
      </dgm:t>
    </dgm:pt>
    <dgm:pt modelId="{942A803A-0FE1-4CAA-95FA-00F0062B0CF3}" type="sibTrans" cxnId="{E7A96010-22EB-4337-A236-3A60625057C9}">
      <dgm:prSet/>
      <dgm:spPr/>
      <dgm:t>
        <a:bodyPr/>
        <a:lstStyle/>
        <a:p>
          <a:endParaRPr lang="es-PE"/>
        </a:p>
      </dgm:t>
    </dgm:pt>
    <dgm:pt modelId="{2EDB8165-DECC-42AA-8AEF-A374FD7A0ABD}">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Las resoluciones vinculantes del Tribunal del Servicio Civil </a:t>
          </a:r>
          <a:endParaRPr lang="es-PE" sz="1800" dirty="0">
            <a:solidFill>
              <a:schemeClr val="accent1">
                <a:lumMod val="50000"/>
              </a:schemeClr>
            </a:solidFill>
          </a:endParaRPr>
        </a:p>
      </dgm:t>
    </dgm:pt>
    <dgm:pt modelId="{D622E3D6-0413-4433-B669-14ACF206D6A4}" type="parTrans" cxnId="{63BD0A6A-378F-436C-8D7A-1CA4B1F38C38}">
      <dgm:prSet/>
      <dgm:spPr/>
      <dgm:t>
        <a:bodyPr/>
        <a:lstStyle/>
        <a:p>
          <a:endParaRPr lang="es-PE"/>
        </a:p>
      </dgm:t>
    </dgm:pt>
    <dgm:pt modelId="{DCD439B7-D9E3-4366-81A8-E6D594BDD8FD}" type="sibTrans" cxnId="{63BD0A6A-378F-436C-8D7A-1CA4B1F38C38}">
      <dgm:prSet/>
      <dgm:spPr/>
      <dgm:t>
        <a:bodyPr/>
        <a:lstStyle/>
        <a:p>
          <a:endParaRPr lang="es-PE"/>
        </a:p>
      </dgm:t>
    </dgm:pt>
    <dgm:pt modelId="{14BB3893-AA05-42CE-91EF-0BB8B479D0C8}" type="pres">
      <dgm:prSet presAssocID="{CD7578E8-F52B-4845-A49E-4B33F3FA233F}" presName="Name0" presStyleCnt="0">
        <dgm:presLayoutVars>
          <dgm:chPref val="1"/>
          <dgm:dir/>
          <dgm:animOne val="branch"/>
          <dgm:animLvl val="lvl"/>
          <dgm:resizeHandles/>
        </dgm:presLayoutVars>
      </dgm:prSet>
      <dgm:spPr/>
      <dgm:t>
        <a:bodyPr/>
        <a:lstStyle/>
        <a:p>
          <a:endParaRPr lang="es-PE"/>
        </a:p>
      </dgm:t>
    </dgm:pt>
    <dgm:pt modelId="{4851D9B4-0419-4D5C-9379-E329ECDEA7AC}" type="pres">
      <dgm:prSet presAssocID="{83A1566F-C442-4A82-A9BD-EFA67D472550}" presName="vertOne" presStyleCnt="0"/>
      <dgm:spPr/>
    </dgm:pt>
    <dgm:pt modelId="{6FB87AB5-CBF1-4F5C-BF5D-1055E11F9688}" type="pres">
      <dgm:prSet presAssocID="{83A1566F-C442-4A82-A9BD-EFA67D472550}" presName="txOne" presStyleLbl="node0" presStyleIdx="0" presStyleCnt="1" custScaleY="58914">
        <dgm:presLayoutVars>
          <dgm:chPref val="3"/>
        </dgm:presLayoutVars>
      </dgm:prSet>
      <dgm:spPr/>
      <dgm:t>
        <a:bodyPr/>
        <a:lstStyle/>
        <a:p>
          <a:endParaRPr lang="es-PE"/>
        </a:p>
      </dgm:t>
    </dgm:pt>
    <dgm:pt modelId="{88F72BFA-C86B-4B04-8314-9D2ABE11FD97}" type="pres">
      <dgm:prSet presAssocID="{83A1566F-C442-4A82-A9BD-EFA67D472550}" presName="parTransOne" presStyleCnt="0"/>
      <dgm:spPr/>
    </dgm:pt>
    <dgm:pt modelId="{12B9ADF7-E9D1-41CB-9503-3B2C97A65704}" type="pres">
      <dgm:prSet presAssocID="{83A1566F-C442-4A82-A9BD-EFA67D472550}" presName="horzOne" presStyleCnt="0"/>
      <dgm:spPr/>
    </dgm:pt>
    <dgm:pt modelId="{43A138B6-F6BF-4A57-A302-41D26AFDAB7A}" type="pres">
      <dgm:prSet presAssocID="{5E9ACA88-3D2F-485B-81F7-5F64AB564C86}" presName="vertTwo" presStyleCnt="0"/>
      <dgm:spPr/>
    </dgm:pt>
    <dgm:pt modelId="{A0209FA3-AD4D-4627-9538-527780B6F407}" type="pres">
      <dgm:prSet presAssocID="{5E9ACA88-3D2F-485B-81F7-5F64AB564C86}" presName="txTwo" presStyleLbl="node2" presStyleIdx="0" presStyleCnt="4">
        <dgm:presLayoutVars>
          <dgm:chPref val="3"/>
        </dgm:presLayoutVars>
      </dgm:prSet>
      <dgm:spPr/>
      <dgm:t>
        <a:bodyPr/>
        <a:lstStyle/>
        <a:p>
          <a:endParaRPr lang="es-PE"/>
        </a:p>
      </dgm:t>
    </dgm:pt>
    <dgm:pt modelId="{4313AF22-5069-4F38-8662-3B009C2A48C7}" type="pres">
      <dgm:prSet presAssocID="{5E9ACA88-3D2F-485B-81F7-5F64AB564C86}" presName="horzTwo" presStyleCnt="0"/>
      <dgm:spPr/>
    </dgm:pt>
    <dgm:pt modelId="{4D284C08-CADA-47DA-901B-DA4D0CB930C9}" type="pres">
      <dgm:prSet presAssocID="{E83DB750-89AD-4CD7-9AB9-F30A69A681AB}" presName="sibSpaceTwo" presStyleCnt="0"/>
      <dgm:spPr/>
    </dgm:pt>
    <dgm:pt modelId="{2D27B21D-1F34-4945-8937-66F2B35DB8C5}" type="pres">
      <dgm:prSet presAssocID="{FBC101FC-DCE2-4466-9188-58380AF8EE81}" presName="vertTwo" presStyleCnt="0"/>
      <dgm:spPr/>
    </dgm:pt>
    <dgm:pt modelId="{9B0CAFA1-9C22-4D9B-A3B6-0FE32C4D757A}" type="pres">
      <dgm:prSet presAssocID="{FBC101FC-DCE2-4466-9188-58380AF8EE81}" presName="txTwo" presStyleLbl="node2" presStyleIdx="1" presStyleCnt="4">
        <dgm:presLayoutVars>
          <dgm:chPref val="3"/>
        </dgm:presLayoutVars>
      </dgm:prSet>
      <dgm:spPr/>
      <dgm:t>
        <a:bodyPr/>
        <a:lstStyle/>
        <a:p>
          <a:endParaRPr lang="es-PE"/>
        </a:p>
      </dgm:t>
    </dgm:pt>
    <dgm:pt modelId="{C3CE283A-E8DF-454F-B17C-B7CEA72514BE}" type="pres">
      <dgm:prSet presAssocID="{FBC101FC-DCE2-4466-9188-58380AF8EE81}" presName="horzTwo" presStyleCnt="0"/>
      <dgm:spPr/>
    </dgm:pt>
    <dgm:pt modelId="{75736841-FFF0-423A-8BD7-60E9874BB311}" type="pres">
      <dgm:prSet presAssocID="{6E509EAA-02BF-42E8-99B0-4CEFA0397B55}" presName="sibSpaceTwo" presStyleCnt="0"/>
      <dgm:spPr/>
    </dgm:pt>
    <dgm:pt modelId="{851DD7DE-0733-4196-931A-928ADC206929}" type="pres">
      <dgm:prSet presAssocID="{57916E08-351F-4EB2-879C-580E0BE63C31}" presName="vertTwo" presStyleCnt="0"/>
      <dgm:spPr/>
    </dgm:pt>
    <dgm:pt modelId="{825D09FB-3DE4-4B82-9C53-BCB6EE0756DD}" type="pres">
      <dgm:prSet presAssocID="{57916E08-351F-4EB2-879C-580E0BE63C31}" presName="txTwo" presStyleLbl="node2" presStyleIdx="2" presStyleCnt="4">
        <dgm:presLayoutVars>
          <dgm:chPref val="3"/>
        </dgm:presLayoutVars>
      </dgm:prSet>
      <dgm:spPr/>
      <dgm:t>
        <a:bodyPr/>
        <a:lstStyle/>
        <a:p>
          <a:endParaRPr lang="es-PE"/>
        </a:p>
      </dgm:t>
    </dgm:pt>
    <dgm:pt modelId="{6AE280F0-61E3-4D25-9205-AD652C16205A}" type="pres">
      <dgm:prSet presAssocID="{57916E08-351F-4EB2-879C-580E0BE63C31}" presName="horzTwo" presStyleCnt="0"/>
      <dgm:spPr/>
    </dgm:pt>
    <dgm:pt modelId="{55BEDC97-E3BD-4EA2-AE91-D18BE983CC47}" type="pres">
      <dgm:prSet presAssocID="{942A803A-0FE1-4CAA-95FA-00F0062B0CF3}" presName="sibSpaceTwo" presStyleCnt="0"/>
      <dgm:spPr/>
    </dgm:pt>
    <dgm:pt modelId="{FC2752F0-0630-4C99-A7BF-57A93C05D2D3}" type="pres">
      <dgm:prSet presAssocID="{2EDB8165-DECC-42AA-8AEF-A374FD7A0ABD}" presName="vertTwo" presStyleCnt="0"/>
      <dgm:spPr/>
    </dgm:pt>
    <dgm:pt modelId="{821F165C-BBFA-490C-A9DC-0A3CBDC9B326}" type="pres">
      <dgm:prSet presAssocID="{2EDB8165-DECC-42AA-8AEF-A374FD7A0ABD}" presName="txTwo" presStyleLbl="node2" presStyleIdx="3" presStyleCnt="4">
        <dgm:presLayoutVars>
          <dgm:chPref val="3"/>
        </dgm:presLayoutVars>
      </dgm:prSet>
      <dgm:spPr/>
      <dgm:t>
        <a:bodyPr/>
        <a:lstStyle/>
        <a:p>
          <a:endParaRPr lang="es-PE"/>
        </a:p>
      </dgm:t>
    </dgm:pt>
    <dgm:pt modelId="{4D09839C-0029-41FB-9906-059C521E68A7}" type="pres">
      <dgm:prSet presAssocID="{2EDB8165-DECC-42AA-8AEF-A374FD7A0ABD}" presName="horzTwo" presStyleCnt="0"/>
      <dgm:spPr/>
    </dgm:pt>
  </dgm:ptLst>
  <dgm:cxnLst>
    <dgm:cxn modelId="{CB8FB8AD-25CD-42B9-8FCA-CDF44B9B5EA3}" srcId="{83A1566F-C442-4A82-A9BD-EFA67D472550}" destId="{FBC101FC-DCE2-4466-9188-58380AF8EE81}" srcOrd="1" destOrd="0" parTransId="{D2F2524C-7A30-4601-B9B9-F182C9260AFD}" sibTransId="{6E509EAA-02BF-42E8-99B0-4CEFA0397B55}"/>
    <dgm:cxn modelId="{E7A96010-22EB-4337-A236-3A60625057C9}" srcId="{83A1566F-C442-4A82-A9BD-EFA67D472550}" destId="{57916E08-351F-4EB2-879C-580E0BE63C31}" srcOrd="2" destOrd="0" parTransId="{966CADF5-36D3-4A21-80CC-2E37AA20C428}" sibTransId="{942A803A-0FE1-4CAA-95FA-00F0062B0CF3}"/>
    <dgm:cxn modelId="{EF87DCA3-EFCA-4626-801A-3AF4F52F8084}" type="presOf" srcId="{CD7578E8-F52B-4845-A49E-4B33F3FA233F}" destId="{14BB3893-AA05-42CE-91EF-0BB8B479D0C8}" srcOrd="0" destOrd="0" presId="urn:microsoft.com/office/officeart/2005/8/layout/hierarchy4"/>
    <dgm:cxn modelId="{5DD65815-5E3F-4D2A-A048-D805ADB9D41B}" type="presOf" srcId="{2EDB8165-DECC-42AA-8AEF-A374FD7A0ABD}" destId="{821F165C-BBFA-490C-A9DC-0A3CBDC9B326}" srcOrd="0" destOrd="0" presId="urn:microsoft.com/office/officeart/2005/8/layout/hierarchy4"/>
    <dgm:cxn modelId="{4A50FA39-F56E-4790-BB1D-E2E8FD62EE9B}" type="presOf" srcId="{5E9ACA88-3D2F-485B-81F7-5F64AB564C86}" destId="{A0209FA3-AD4D-4627-9538-527780B6F407}" srcOrd="0" destOrd="0" presId="urn:microsoft.com/office/officeart/2005/8/layout/hierarchy4"/>
    <dgm:cxn modelId="{A5E277EF-E322-437B-8BDF-528CDAE1003E}" srcId="{83A1566F-C442-4A82-A9BD-EFA67D472550}" destId="{5E9ACA88-3D2F-485B-81F7-5F64AB564C86}" srcOrd="0" destOrd="0" parTransId="{53893839-550B-45B0-874B-87E9B4C7118F}" sibTransId="{E83DB750-89AD-4CD7-9AB9-F30A69A681AB}"/>
    <dgm:cxn modelId="{C88F0F7C-0269-4D57-A250-83EE9DCC2CF0}" type="presOf" srcId="{83A1566F-C442-4A82-A9BD-EFA67D472550}" destId="{6FB87AB5-CBF1-4F5C-BF5D-1055E11F9688}" srcOrd="0" destOrd="0" presId="urn:microsoft.com/office/officeart/2005/8/layout/hierarchy4"/>
    <dgm:cxn modelId="{D3A8A1AF-E42D-4839-A7FC-8D146294C25D}" type="presOf" srcId="{57916E08-351F-4EB2-879C-580E0BE63C31}" destId="{825D09FB-3DE4-4B82-9C53-BCB6EE0756DD}" srcOrd="0" destOrd="0" presId="urn:microsoft.com/office/officeart/2005/8/layout/hierarchy4"/>
    <dgm:cxn modelId="{63BD0A6A-378F-436C-8D7A-1CA4B1F38C38}" srcId="{83A1566F-C442-4A82-A9BD-EFA67D472550}" destId="{2EDB8165-DECC-42AA-8AEF-A374FD7A0ABD}" srcOrd="3" destOrd="0" parTransId="{D622E3D6-0413-4433-B669-14ACF206D6A4}" sibTransId="{DCD439B7-D9E3-4366-81A8-E6D594BDD8FD}"/>
    <dgm:cxn modelId="{31691326-C11E-4AC0-81BB-CA4AD7BF661D}" type="presOf" srcId="{FBC101FC-DCE2-4466-9188-58380AF8EE81}" destId="{9B0CAFA1-9C22-4D9B-A3B6-0FE32C4D757A}" srcOrd="0" destOrd="0" presId="urn:microsoft.com/office/officeart/2005/8/layout/hierarchy4"/>
    <dgm:cxn modelId="{0D91A54E-B323-49A2-9461-A5151F10C96A}" srcId="{CD7578E8-F52B-4845-A49E-4B33F3FA233F}" destId="{83A1566F-C442-4A82-A9BD-EFA67D472550}" srcOrd="0" destOrd="0" parTransId="{054F77D2-286E-4079-9231-45E89DBB2DCA}" sibTransId="{5829FE85-FFBD-4B16-B71D-EE9F79E76F34}"/>
    <dgm:cxn modelId="{6CD277AB-4C13-4371-9C57-6596757BCA04}" type="presParOf" srcId="{14BB3893-AA05-42CE-91EF-0BB8B479D0C8}" destId="{4851D9B4-0419-4D5C-9379-E329ECDEA7AC}" srcOrd="0" destOrd="0" presId="urn:microsoft.com/office/officeart/2005/8/layout/hierarchy4"/>
    <dgm:cxn modelId="{4C96DB88-2086-4CD4-A50D-CD511C02DE01}" type="presParOf" srcId="{4851D9B4-0419-4D5C-9379-E329ECDEA7AC}" destId="{6FB87AB5-CBF1-4F5C-BF5D-1055E11F9688}" srcOrd="0" destOrd="0" presId="urn:microsoft.com/office/officeart/2005/8/layout/hierarchy4"/>
    <dgm:cxn modelId="{56DB6E57-D95F-4B7A-97A8-C98822964B2E}" type="presParOf" srcId="{4851D9B4-0419-4D5C-9379-E329ECDEA7AC}" destId="{88F72BFA-C86B-4B04-8314-9D2ABE11FD97}" srcOrd="1" destOrd="0" presId="urn:microsoft.com/office/officeart/2005/8/layout/hierarchy4"/>
    <dgm:cxn modelId="{DB76058D-81A6-45DE-A526-7DC8E74AA5F7}" type="presParOf" srcId="{4851D9B4-0419-4D5C-9379-E329ECDEA7AC}" destId="{12B9ADF7-E9D1-41CB-9503-3B2C97A65704}" srcOrd="2" destOrd="0" presId="urn:microsoft.com/office/officeart/2005/8/layout/hierarchy4"/>
    <dgm:cxn modelId="{C18B107A-7804-47AA-9C5F-A9428EE4D8AC}" type="presParOf" srcId="{12B9ADF7-E9D1-41CB-9503-3B2C97A65704}" destId="{43A138B6-F6BF-4A57-A302-41D26AFDAB7A}" srcOrd="0" destOrd="0" presId="urn:microsoft.com/office/officeart/2005/8/layout/hierarchy4"/>
    <dgm:cxn modelId="{88FEB49A-8E71-4A88-AFBD-6CF44A05AC40}" type="presParOf" srcId="{43A138B6-F6BF-4A57-A302-41D26AFDAB7A}" destId="{A0209FA3-AD4D-4627-9538-527780B6F407}" srcOrd="0" destOrd="0" presId="urn:microsoft.com/office/officeart/2005/8/layout/hierarchy4"/>
    <dgm:cxn modelId="{2F8F9828-36BB-4233-983C-1F349E49BED7}" type="presParOf" srcId="{43A138B6-F6BF-4A57-A302-41D26AFDAB7A}" destId="{4313AF22-5069-4F38-8662-3B009C2A48C7}" srcOrd="1" destOrd="0" presId="urn:microsoft.com/office/officeart/2005/8/layout/hierarchy4"/>
    <dgm:cxn modelId="{592E5B73-B988-47AF-90B6-2A03175DD01C}" type="presParOf" srcId="{12B9ADF7-E9D1-41CB-9503-3B2C97A65704}" destId="{4D284C08-CADA-47DA-901B-DA4D0CB930C9}" srcOrd="1" destOrd="0" presId="urn:microsoft.com/office/officeart/2005/8/layout/hierarchy4"/>
    <dgm:cxn modelId="{0FD95176-E5DD-41AB-B131-B84E351F5C27}" type="presParOf" srcId="{12B9ADF7-E9D1-41CB-9503-3B2C97A65704}" destId="{2D27B21D-1F34-4945-8937-66F2B35DB8C5}" srcOrd="2" destOrd="0" presId="urn:microsoft.com/office/officeart/2005/8/layout/hierarchy4"/>
    <dgm:cxn modelId="{85BBE124-A1A4-426E-9054-81D78E960CE8}" type="presParOf" srcId="{2D27B21D-1F34-4945-8937-66F2B35DB8C5}" destId="{9B0CAFA1-9C22-4D9B-A3B6-0FE32C4D757A}" srcOrd="0" destOrd="0" presId="urn:microsoft.com/office/officeart/2005/8/layout/hierarchy4"/>
    <dgm:cxn modelId="{914CC643-D72B-498B-8C4D-EBDC1852E689}" type="presParOf" srcId="{2D27B21D-1F34-4945-8937-66F2B35DB8C5}" destId="{C3CE283A-E8DF-454F-B17C-B7CEA72514BE}" srcOrd="1" destOrd="0" presId="urn:microsoft.com/office/officeart/2005/8/layout/hierarchy4"/>
    <dgm:cxn modelId="{287CCCB0-CE43-4C93-8ADD-BEC06106EE6D}" type="presParOf" srcId="{12B9ADF7-E9D1-41CB-9503-3B2C97A65704}" destId="{75736841-FFF0-423A-8BD7-60E9874BB311}" srcOrd="3" destOrd="0" presId="urn:microsoft.com/office/officeart/2005/8/layout/hierarchy4"/>
    <dgm:cxn modelId="{B32C8C6A-0F55-4114-98E0-D807D507CF4B}" type="presParOf" srcId="{12B9ADF7-E9D1-41CB-9503-3B2C97A65704}" destId="{851DD7DE-0733-4196-931A-928ADC206929}" srcOrd="4" destOrd="0" presId="urn:microsoft.com/office/officeart/2005/8/layout/hierarchy4"/>
    <dgm:cxn modelId="{FA1B8FE5-30EA-40CC-9040-FE055BE58E42}" type="presParOf" srcId="{851DD7DE-0733-4196-931A-928ADC206929}" destId="{825D09FB-3DE4-4B82-9C53-BCB6EE0756DD}" srcOrd="0" destOrd="0" presId="urn:microsoft.com/office/officeart/2005/8/layout/hierarchy4"/>
    <dgm:cxn modelId="{1024A97A-1A65-4A56-AA44-CF51A0DB2A7E}" type="presParOf" srcId="{851DD7DE-0733-4196-931A-928ADC206929}" destId="{6AE280F0-61E3-4D25-9205-AD652C16205A}" srcOrd="1" destOrd="0" presId="urn:microsoft.com/office/officeart/2005/8/layout/hierarchy4"/>
    <dgm:cxn modelId="{9322E95B-261C-47B8-B559-696352A4203C}" type="presParOf" srcId="{12B9ADF7-E9D1-41CB-9503-3B2C97A65704}" destId="{55BEDC97-E3BD-4EA2-AE91-D18BE983CC47}" srcOrd="5" destOrd="0" presId="urn:microsoft.com/office/officeart/2005/8/layout/hierarchy4"/>
    <dgm:cxn modelId="{0AADF828-BB41-46C0-AD2C-47750512D0E9}" type="presParOf" srcId="{12B9ADF7-E9D1-41CB-9503-3B2C97A65704}" destId="{FC2752F0-0630-4C99-A7BF-57A93C05D2D3}" srcOrd="6" destOrd="0" presId="urn:microsoft.com/office/officeart/2005/8/layout/hierarchy4"/>
    <dgm:cxn modelId="{A0891BD8-7027-4713-9676-36FF83DB6609}" type="presParOf" srcId="{FC2752F0-0630-4C99-A7BF-57A93C05D2D3}" destId="{821F165C-BBFA-490C-A9DC-0A3CBDC9B326}" srcOrd="0" destOrd="0" presId="urn:microsoft.com/office/officeart/2005/8/layout/hierarchy4"/>
    <dgm:cxn modelId="{07C24186-D2C4-4C01-92A2-2E19848E2875}" type="presParOf" srcId="{FC2752F0-0630-4C99-A7BF-57A93C05D2D3}" destId="{4D09839C-0029-41FB-9906-059C521E68A7}" srcOrd="1" destOrd="0" presId="urn:microsoft.com/office/officeart/2005/8/layout/hierarchy4"/>
  </dgm:cxnLst>
  <dgm:bg/>
  <dgm:whole/>
</dgm:dataModel>
</file>

<file path=ppt/diagrams/data4.xml><?xml version="1.0" encoding="utf-8"?>
<dgm:dataModel xmlns:dgm="http://schemas.openxmlformats.org/drawingml/2006/diagram" xmlns:a="http://schemas.openxmlformats.org/drawingml/2006/main">
  <dgm:ptLst>
    <dgm:pt modelId="{9A05AD68-194A-4945-948E-DC092DBD429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s-PE"/>
        </a:p>
      </dgm:t>
    </dgm:pt>
    <dgm:pt modelId="{15EE332C-4EEE-4343-B2F8-52BE8B67A2BB}">
      <dgm:prSet phldrT="[Texto]" custT="1"/>
      <dgm:spPr>
        <a:noFill/>
        <a:ln w="28575">
          <a:solidFill>
            <a:schemeClr val="accent6">
              <a:lumMod val="75000"/>
            </a:schemeClr>
          </a:solidFill>
        </a:ln>
      </dgm:spPr>
      <dgm:t>
        <a:bodyPr/>
        <a:lstStyle/>
        <a:p>
          <a:r>
            <a:rPr lang="es-PE" sz="2000" b="1" dirty="0" smtClean="0">
              <a:solidFill>
                <a:schemeClr val="accent1">
                  <a:lumMod val="50000"/>
                </a:schemeClr>
              </a:solidFill>
            </a:rPr>
            <a:t>FUENTES PARTICULARES</a:t>
          </a:r>
          <a:endParaRPr lang="es-PE" sz="2000" b="1" dirty="0">
            <a:solidFill>
              <a:schemeClr val="accent1">
                <a:lumMod val="50000"/>
              </a:schemeClr>
            </a:solidFill>
          </a:endParaRPr>
        </a:p>
      </dgm:t>
    </dgm:pt>
    <dgm:pt modelId="{619E2174-A378-46E5-BFDB-CF6E8E8D1BA9}" type="parTrans" cxnId="{D09E2F5A-D8F0-4C84-B889-C9B4DE2C1CCE}">
      <dgm:prSet/>
      <dgm:spPr/>
      <dgm:t>
        <a:bodyPr/>
        <a:lstStyle/>
        <a:p>
          <a:endParaRPr lang="es-PE"/>
        </a:p>
      </dgm:t>
    </dgm:pt>
    <dgm:pt modelId="{F92A5DF1-15AF-4979-8388-46850DDBB89D}" type="sibTrans" cxnId="{D09E2F5A-D8F0-4C84-B889-C9B4DE2C1CCE}">
      <dgm:prSet/>
      <dgm:spPr/>
      <dgm:t>
        <a:bodyPr/>
        <a:lstStyle/>
        <a:p>
          <a:endParaRPr lang="es-PE"/>
        </a:p>
      </dgm:t>
    </dgm:pt>
    <dgm:pt modelId="{8CF4602B-02B8-4F02-B53F-9779CD75CF13}">
      <dgm:prSet phldrT="[Texto]" custT="1"/>
      <dgm:spPr>
        <a:noFill/>
        <a:ln w="28575">
          <a:solidFill>
            <a:schemeClr val="accent6">
              <a:lumMod val="75000"/>
            </a:schemeClr>
          </a:solidFill>
        </a:ln>
      </dgm:spPr>
      <dgm:t>
        <a:bodyPr/>
        <a:lstStyle/>
        <a:p>
          <a:r>
            <a:rPr lang="es-PE" sz="1800" b="0" dirty="0" smtClean="0">
              <a:solidFill>
                <a:schemeClr val="accent1">
                  <a:lumMod val="50000"/>
                </a:schemeClr>
              </a:solidFill>
            </a:rPr>
            <a:t>A) Los convenios colectivos del servicio civil</a:t>
          </a:r>
          <a:endParaRPr lang="es-PE" sz="1800" b="0" dirty="0">
            <a:solidFill>
              <a:schemeClr val="accent1">
                <a:lumMod val="50000"/>
              </a:schemeClr>
            </a:solidFill>
          </a:endParaRPr>
        </a:p>
      </dgm:t>
    </dgm:pt>
    <dgm:pt modelId="{40FD2A1A-F650-41E1-B00E-214C4DB74DC7}" type="parTrans" cxnId="{64055F02-4243-4B36-85EE-A2BAA7EF8DD7}">
      <dgm:prSet/>
      <dgm:spPr>
        <a:ln w="28575">
          <a:solidFill>
            <a:schemeClr val="accent6">
              <a:lumMod val="75000"/>
            </a:schemeClr>
          </a:solidFill>
        </a:ln>
      </dgm:spPr>
      <dgm:t>
        <a:bodyPr/>
        <a:lstStyle/>
        <a:p>
          <a:endParaRPr lang="es-PE"/>
        </a:p>
      </dgm:t>
    </dgm:pt>
    <dgm:pt modelId="{0532FC07-8D7A-4C67-86FE-9E9E873D20BD}" type="sibTrans" cxnId="{64055F02-4243-4B36-85EE-A2BAA7EF8DD7}">
      <dgm:prSet/>
      <dgm:spPr/>
      <dgm:t>
        <a:bodyPr/>
        <a:lstStyle/>
        <a:p>
          <a:endParaRPr lang="es-PE"/>
        </a:p>
      </dgm:t>
    </dgm:pt>
    <dgm:pt modelId="{188C19A8-A3B4-4BC0-B548-BAB8938797FE}">
      <dgm:prSet phldrT="[Texto]" custT="1"/>
      <dgm:spPr>
        <a:noFill/>
        <a:ln w="28575">
          <a:solidFill>
            <a:schemeClr val="accent6">
              <a:lumMod val="75000"/>
            </a:schemeClr>
          </a:solidFill>
        </a:ln>
      </dgm:spPr>
      <dgm:t>
        <a:bodyPr/>
        <a:lstStyle/>
        <a:p>
          <a:r>
            <a:rPr lang="es-PE" sz="1800" dirty="0" smtClean="0">
              <a:solidFill>
                <a:schemeClr val="accent1">
                  <a:lumMod val="50000"/>
                </a:schemeClr>
              </a:solidFill>
            </a:rPr>
            <a:t>B) El laudo arbitral</a:t>
          </a:r>
          <a:endParaRPr lang="es-PE" sz="1800" dirty="0">
            <a:solidFill>
              <a:schemeClr val="accent1">
                <a:lumMod val="50000"/>
              </a:schemeClr>
            </a:solidFill>
          </a:endParaRPr>
        </a:p>
      </dgm:t>
    </dgm:pt>
    <dgm:pt modelId="{461B2946-762E-4C1C-9E48-C19631BEEE72}" type="parTrans" cxnId="{9EBA1661-9D21-43C4-990F-47A97862D3F4}">
      <dgm:prSet/>
      <dgm:spPr>
        <a:ln w="28575">
          <a:solidFill>
            <a:schemeClr val="accent6">
              <a:lumMod val="75000"/>
            </a:schemeClr>
          </a:solidFill>
        </a:ln>
      </dgm:spPr>
      <dgm:t>
        <a:bodyPr/>
        <a:lstStyle/>
        <a:p>
          <a:endParaRPr lang="es-PE"/>
        </a:p>
      </dgm:t>
    </dgm:pt>
    <dgm:pt modelId="{B1E83AA2-E32A-4A14-97D1-E7568126759E}" type="sibTrans" cxnId="{9EBA1661-9D21-43C4-990F-47A97862D3F4}">
      <dgm:prSet/>
      <dgm:spPr/>
      <dgm:t>
        <a:bodyPr/>
        <a:lstStyle/>
        <a:p>
          <a:endParaRPr lang="es-PE"/>
        </a:p>
      </dgm:t>
    </dgm:pt>
    <dgm:pt modelId="{45454A75-FA8E-460D-B898-1EB8D893358C}" type="pres">
      <dgm:prSet presAssocID="{9A05AD68-194A-4945-948E-DC092DBD4299}" presName="hierChild1" presStyleCnt="0">
        <dgm:presLayoutVars>
          <dgm:orgChart val="1"/>
          <dgm:chPref val="1"/>
          <dgm:dir/>
          <dgm:animOne val="branch"/>
          <dgm:animLvl val="lvl"/>
          <dgm:resizeHandles/>
        </dgm:presLayoutVars>
      </dgm:prSet>
      <dgm:spPr/>
      <dgm:t>
        <a:bodyPr/>
        <a:lstStyle/>
        <a:p>
          <a:endParaRPr lang="es-PE"/>
        </a:p>
      </dgm:t>
    </dgm:pt>
    <dgm:pt modelId="{F28A14A7-F459-41BF-A82D-18F1912F0EE8}" type="pres">
      <dgm:prSet presAssocID="{15EE332C-4EEE-4343-B2F8-52BE8B67A2BB}" presName="hierRoot1" presStyleCnt="0">
        <dgm:presLayoutVars>
          <dgm:hierBranch val="init"/>
        </dgm:presLayoutVars>
      </dgm:prSet>
      <dgm:spPr/>
    </dgm:pt>
    <dgm:pt modelId="{482D4065-47D7-4DD7-AD77-60E19C0CECBB}" type="pres">
      <dgm:prSet presAssocID="{15EE332C-4EEE-4343-B2F8-52BE8B67A2BB}" presName="rootComposite1" presStyleCnt="0"/>
      <dgm:spPr/>
    </dgm:pt>
    <dgm:pt modelId="{F0B5E2E1-5E14-4A94-9D89-1D2EE3428EB8}" type="pres">
      <dgm:prSet presAssocID="{15EE332C-4EEE-4343-B2F8-52BE8B67A2BB}" presName="rootText1" presStyleLbl="node0" presStyleIdx="0" presStyleCnt="1" custScaleX="105182" custScaleY="65831" custLinFactNeighborX="-958" custLinFactNeighborY="-42240">
        <dgm:presLayoutVars>
          <dgm:chPref val="3"/>
        </dgm:presLayoutVars>
      </dgm:prSet>
      <dgm:spPr/>
      <dgm:t>
        <a:bodyPr/>
        <a:lstStyle/>
        <a:p>
          <a:endParaRPr lang="es-PE"/>
        </a:p>
      </dgm:t>
    </dgm:pt>
    <dgm:pt modelId="{206B19A2-381C-4FC4-ACBB-320B898703D3}" type="pres">
      <dgm:prSet presAssocID="{15EE332C-4EEE-4343-B2F8-52BE8B67A2BB}" presName="rootConnector1" presStyleLbl="node1" presStyleIdx="0" presStyleCnt="0"/>
      <dgm:spPr/>
      <dgm:t>
        <a:bodyPr/>
        <a:lstStyle/>
        <a:p>
          <a:endParaRPr lang="es-PE"/>
        </a:p>
      </dgm:t>
    </dgm:pt>
    <dgm:pt modelId="{0B942195-2D77-4643-979D-B8121E72BCAD}" type="pres">
      <dgm:prSet presAssocID="{15EE332C-4EEE-4343-B2F8-52BE8B67A2BB}" presName="hierChild2" presStyleCnt="0"/>
      <dgm:spPr/>
    </dgm:pt>
    <dgm:pt modelId="{5D626CE6-446D-4C2F-B615-853FC4C96EA2}" type="pres">
      <dgm:prSet presAssocID="{40FD2A1A-F650-41E1-B00E-214C4DB74DC7}" presName="Name37" presStyleLbl="parChTrans1D2" presStyleIdx="0" presStyleCnt="2"/>
      <dgm:spPr/>
      <dgm:t>
        <a:bodyPr/>
        <a:lstStyle/>
        <a:p>
          <a:endParaRPr lang="es-PE"/>
        </a:p>
      </dgm:t>
    </dgm:pt>
    <dgm:pt modelId="{8ED06B65-BC22-48DA-B3CB-317128B3537C}" type="pres">
      <dgm:prSet presAssocID="{8CF4602B-02B8-4F02-B53F-9779CD75CF13}" presName="hierRoot2" presStyleCnt="0">
        <dgm:presLayoutVars>
          <dgm:hierBranch val="init"/>
        </dgm:presLayoutVars>
      </dgm:prSet>
      <dgm:spPr/>
    </dgm:pt>
    <dgm:pt modelId="{5748BEC1-8022-4035-8F6C-6CB682787BBF}" type="pres">
      <dgm:prSet presAssocID="{8CF4602B-02B8-4F02-B53F-9779CD75CF13}" presName="rootComposite" presStyleCnt="0"/>
      <dgm:spPr/>
    </dgm:pt>
    <dgm:pt modelId="{347D38C3-41AE-4E32-B133-F6A68D5B0990}" type="pres">
      <dgm:prSet presAssocID="{8CF4602B-02B8-4F02-B53F-9779CD75CF13}" presName="rootText" presStyleLbl="node2" presStyleIdx="0" presStyleCnt="2" custScaleY="73547">
        <dgm:presLayoutVars>
          <dgm:chPref val="3"/>
        </dgm:presLayoutVars>
      </dgm:prSet>
      <dgm:spPr/>
      <dgm:t>
        <a:bodyPr/>
        <a:lstStyle/>
        <a:p>
          <a:endParaRPr lang="es-PE"/>
        </a:p>
      </dgm:t>
    </dgm:pt>
    <dgm:pt modelId="{7BE77CEF-F0AF-43AE-8846-E1DD3987B73C}" type="pres">
      <dgm:prSet presAssocID="{8CF4602B-02B8-4F02-B53F-9779CD75CF13}" presName="rootConnector" presStyleLbl="node2" presStyleIdx="0" presStyleCnt="2"/>
      <dgm:spPr/>
      <dgm:t>
        <a:bodyPr/>
        <a:lstStyle/>
        <a:p>
          <a:endParaRPr lang="es-PE"/>
        </a:p>
      </dgm:t>
    </dgm:pt>
    <dgm:pt modelId="{EEF3A3D5-8D32-4BF5-AA35-0CBECEE372F8}" type="pres">
      <dgm:prSet presAssocID="{8CF4602B-02B8-4F02-B53F-9779CD75CF13}" presName="hierChild4" presStyleCnt="0"/>
      <dgm:spPr/>
    </dgm:pt>
    <dgm:pt modelId="{AF9F77AC-B50B-4BD4-B6FE-01D379BE9EE8}" type="pres">
      <dgm:prSet presAssocID="{8CF4602B-02B8-4F02-B53F-9779CD75CF13}" presName="hierChild5" presStyleCnt="0"/>
      <dgm:spPr/>
    </dgm:pt>
    <dgm:pt modelId="{9B4CE911-CCCA-46C7-B553-7B1E19169C1F}" type="pres">
      <dgm:prSet presAssocID="{461B2946-762E-4C1C-9E48-C19631BEEE72}" presName="Name37" presStyleLbl="parChTrans1D2" presStyleIdx="1" presStyleCnt="2"/>
      <dgm:spPr/>
      <dgm:t>
        <a:bodyPr/>
        <a:lstStyle/>
        <a:p>
          <a:endParaRPr lang="es-PE"/>
        </a:p>
      </dgm:t>
    </dgm:pt>
    <dgm:pt modelId="{6A343896-A6BD-4F22-AD3A-0D706B34D85B}" type="pres">
      <dgm:prSet presAssocID="{188C19A8-A3B4-4BC0-B548-BAB8938797FE}" presName="hierRoot2" presStyleCnt="0">
        <dgm:presLayoutVars>
          <dgm:hierBranch val="init"/>
        </dgm:presLayoutVars>
      </dgm:prSet>
      <dgm:spPr/>
    </dgm:pt>
    <dgm:pt modelId="{634A06AD-1943-4DA2-BDA1-6282E08F1B94}" type="pres">
      <dgm:prSet presAssocID="{188C19A8-A3B4-4BC0-B548-BAB8938797FE}" presName="rootComposite" presStyleCnt="0"/>
      <dgm:spPr/>
    </dgm:pt>
    <dgm:pt modelId="{DA157A20-14C4-4400-9D2B-E333D145F7DC}" type="pres">
      <dgm:prSet presAssocID="{188C19A8-A3B4-4BC0-B548-BAB8938797FE}" presName="rootText" presStyleLbl="node2" presStyleIdx="1" presStyleCnt="2" custScaleY="73547">
        <dgm:presLayoutVars>
          <dgm:chPref val="3"/>
        </dgm:presLayoutVars>
      </dgm:prSet>
      <dgm:spPr/>
      <dgm:t>
        <a:bodyPr/>
        <a:lstStyle/>
        <a:p>
          <a:endParaRPr lang="es-PE"/>
        </a:p>
      </dgm:t>
    </dgm:pt>
    <dgm:pt modelId="{733BC076-F24A-4E68-8AF1-8732D4B42169}" type="pres">
      <dgm:prSet presAssocID="{188C19A8-A3B4-4BC0-B548-BAB8938797FE}" presName="rootConnector" presStyleLbl="node2" presStyleIdx="1" presStyleCnt="2"/>
      <dgm:spPr/>
      <dgm:t>
        <a:bodyPr/>
        <a:lstStyle/>
        <a:p>
          <a:endParaRPr lang="es-PE"/>
        </a:p>
      </dgm:t>
    </dgm:pt>
    <dgm:pt modelId="{8612AC18-FF26-4AE0-A58A-B55E24D2844C}" type="pres">
      <dgm:prSet presAssocID="{188C19A8-A3B4-4BC0-B548-BAB8938797FE}" presName="hierChild4" presStyleCnt="0"/>
      <dgm:spPr/>
    </dgm:pt>
    <dgm:pt modelId="{15681F21-2978-4A07-A957-6B2CBA67D3A5}" type="pres">
      <dgm:prSet presAssocID="{188C19A8-A3B4-4BC0-B548-BAB8938797FE}" presName="hierChild5" presStyleCnt="0"/>
      <dgm:spPr/>
    </dgm:pt>
    <dgm:pt modelId="{C1369D19-953F-4C4B-B2B7-D8890ACD4691}" type="pres">
      <dgm:prSet presAssocID="{15EE332C-4EEE-4343-B2F8-52BE8B67A2BB}" presName="hierChild3" presStyleCnt="0"/>
      <dgm:spPr/>
    </dgm:pt>
  </dgm:ptLst>
  <dgm:cxnLst>
    <dgm:cxn modelId="{9EBA1661-9D21-43C4-990F-47A97862D3F4}" srcId="{15EE332C-4EEE-4343-B2F8-52BE8B67A2BB}" destId="{188C19A8-A3B4-4BC0-B548-BAB8938797FE}" srcOrd="1" destOrd="0" parTransId="{461B2946-762E-4C1C-9E48-C19631BEEE72}" sibTransId="{B1E83AA2-E32A-4A14-97D1-E7568126759E}"/>
    <dgm:cxn modelId="{DAE863CE-5D01-4F85-A544-1D8D45AEE4EC}" type="presOf" srcId="{15EE332C-4EEE-4343-B2F8-52BE8B67A2BB}" destId="{206B19A2-381C-4FC4-ACBB-320B898703D3}" srcOrd="1" destOrd="0" presId="urn:microsoft.com/office/officeart/2005/8/layout/orgChart1"/>
    <dgm:cxn modelId="{D09E2F5A-D8F0-4C84-B889-C9B4DE2C1CCE}" srcId="{9A05AD68-194A-4945-948E-DC092DBD4299}" destId="{15EE332C-4EEE-4343-B2F8-52BE8B67A2BB}" srcOrd="0" destOrd="0" parTransId="{619E2174-A378-46E5-BFDB-CF6E8E8D1BA9}" sibTransId="{F92A5DF1-15AF-4979-8388-46850DDBB89D}"/>
    <dgm:cxn modelId="{0FA26075-0EEA-4A62-B6B0-E2D1687BC948}" type="presOf" srcId="{188C19A8-A3B4-4BC0-B548-BAB8938797FE}" destId="{DA157A20-14C4-4400-9D2B-E333D145F7DC}" srcOrd="0" destOrd="0" presId="urn:microsoft.com/office/officeart/2005/8/layout/orgChart1"/>
    <dgm:cxn modelId="{9692CDE7-8F27-4D53-A163-AF1DDB32CB38}" type="presOf" srcId="{188C19A8-A3B4-4BC0-B548-BAB8938797FE}" destId="{733BC076-F24A-4E68-8AF1-8732D4B42169}" srcOrd="1" destOrd="0" presId="urn:microsoft.com/office/officeart/2005/8/layout/orgChart1"/>
    <dgm:cxn modelId="{E11799FD-D389-4A51-AB7E-C96FD12D6C62}" type="presOf" srcId="{461B2946-762E-4C1C-9E48-C19631BEEE72}" destId="{9B4CE911-CCCA-46C7-B553-7B1E19169C1F}" srcOrd="0" destOrd="0" presId="urn:microsoft.com/office/officeart/2005/8/layout/orgChart1"/>
    <dgm:cxn modelId="{64055F02-4243-4B36-85EE-A2BAA7EF8DD7}" srcId="{15EE332C-4EEE-4343-B2F8-52BE8B67A2BB}" destId="{8CF4602B-02B8-4F02-B53F-9779CD75CF13}" srcOrd="0" destOrd="0" parTransId="{40FD2A1A-F650-41E1-B00E-214C4DB74DC7}" sibTransId="{0532FC07-8D7A-4C67-86FE-9E9E873D20BD}"/>
    <dgm:cxn modelId="{A7C62D8B-622F-471B-91C8-F8C30ADA4C99}" type="presOf" srcId="{40FD2A1A-F650-41E1-B00E-214C4DB74DC7}" destId="{5D626CE6-446D-4C2F-B615-853FC4C96EA2}" srcOrd="0" destOrd="0" presId="urn:microsoft.com/office/officeart/2005/8/layout/orgChart1"/>
    <dgm:cxn modelId="{190A1F72-8DD0-442F-A4F1-0C442B2336AB}" type="presOf" srcId="{8CF4602B-02B8-4F02-B53F-9779CD75CF13}" destId="{7BE77CEF-F0AF-43AE-8846-E1DD3987B73C}" srcOrd="1" destOrd="0" presId="urn:microsoft.com/office/officeart/2005/8/layout/orgChart1"/>
    <dgm:cxn modelId="{8E8F97E1-BB98-4845-8D95-0D096182C540}" type="presOf" srcId="{8CF4602B-02B8-4F02-B53F-9779CD75CF13}" destId="{347D38C3-41AE-4E32-B133-F6A68D5B0990}" srcOrd="0" destOrd="0" presId="urn:microsoft.com/office/officeart/2005/8/layout/orgChart1"/>
    <dgm:cxn modelId="{C71041A8-D057-4613-B40A-CEB35F6CCBAC}" type="presOf" srcId="{9A05AD68-194A-4945-948E-DC092DBD4299}" destId="{45454A75-FA8E-460D-B898-1EB8D893358C}" srcOrd="0" destOrd="0" presId="urn:microsoft.com/office/officeart/2005/8/layout/orgChart1"/>
    <dgm:cxn modelId="{85FE404B-37B7-49AE-AB6E-94D85F9D09F0}" type="presOf" srcId="{15EE332C-4EEE-4343-B2F8-52BE8B67A2BB}" destId="{F0B5E2E1-5E14-4A94-9D89-1D2EE3428EB8}" srcOrd="0" destOrd="0" presId="urn:microsoft.com/office/officeart/2005/8/layout/orgChart1"/>
    <dgm:cxn modelId="{15D3564D-51A5-48F9-8D30-15CBF39FDBBE}" type="presParOf" srcId="{45454A75-FA8E-460D-B898-1EB8D893358C}" destId="{F28A14A7-F459-41BF-A82D-18F1912F0EE8}" srcOrd="0" destOrd="0" presId="urn:microsoft.com/office/officeart/2005/8/layout/orgChart1"/>
    <dgm:cxn modelId="{24D44850-BCDA-4705-A422-84AF68276167}" type="presParOf" srcId="{F28A14A7-F459-41BF-A82D-18F1912F0EE8}" destId="{482D4065-47D7-4DD7-AD77-60E19C0CECBB}" srcOrd="0" destOrd="0" presId="urn:microsoft.com/office/officeart/2005/8/layout/orgChart1"/>
    <dgm:cxn modelId="{76951DA0-83D8-4364-930A-657F1B59FFF4}" type="presParOf" srcId="{482D4065-47D7-4DD7-AD77-60E19C0CECBB}" destId="{F0B5E2E1-5E14-4A94-9D89-1D2EE3428EB8}" srcOrd="0" destOrd="0" presId="urn:microsoft.com/office/officeart/2005/8/layout/orgChart1"/>
    <dgm:cxn modelId="{F51FEFEE-CB68-4B04-9E80-2A8D33B40FEF}" type="presParOf" srcId="{482D4065-47D7-4DD7-AD77-60E19C0CECBB}" destId="{206B19A2-381C-4FC4-ACBB-320B898703D3}" srcOrd="1" destOrd="0" presId="urn:microsoft.com/office/officeart/2005/8/layout/orgChart1"/>
    <dgm:cxn modelId="{7D54FECF-DC01-4AA4-8806-F35908B03AA2}" type="presParOf" srcId="{F28A14A7-F459-41BF-A82D-18F1912F0EE8}" destId="{0B942195-2D77-4643-979D-B8121E72BCAD}" srcOrd="1" destOrd="0" presId="urn:microsoft.com/office/officeart/2005/8/layout/orgChart1"/>
    <dgm:cxn modelId="{088642EB-6FBA-4C93-8701-34C5AFFCE218}" type="presParOf" srcId="{0B942195-2D77-4643-979D-B8121E72BCAD}" destId="{5D626CE6-446D-4C2F-B615-853FC4C96EA2}" srcOrd="0" destOrd="0" presId="urn:microsoft.com/office/officeart/2005/8/layout/orgChart1"/>
    <dgm:cxn modelId="{0CCC3978-769B-47D2-A83B-B51BE83C54C8}" type="presParOf" srcId="{0B942195-2D77-4643-979D-B8121E72BCAD}" destId="{8ED06B65-BC22-48DA-B3CB-317128B3537C}" srcOrd="1" destOrd="0" presId="urn:microsoft.com/office/officeart/2005/8/layout/orgChart1"/>
    <dgm:cxn modelId="{A3BBEE47-88D1-4A3F-93F3-06E076E5D893}" type="presParOf" srcId="{8ED06B65-BC22-48DA-B3CB-317128B3537C}" destId="{5748BEC1-8022-4035-8F6C-6CB682787BBF}" srcOrd="0" destOrd="0" presId="urn:microsoft.com/office/officeart/2005/8/layout/orgChart1"/>
    <dgm:cxn modelId="{6BCC8CAC-5BED-4FF9-8F6D-73A85C05504A}" type="presParOf" srcId="{5748BEC1-8022-4035-8F6C-6CB682787BBF}" destId="{347D38C3-41AE-4E32-B133-F6A68D5B0990}" srcOrd="0" destOrd="0" presId="urn:microsoft.com/office/officeart/2005/8/layout/orgChart1"/>
    <dgm:cxn modelId="{F44D3EF2-070C-41EC-A24A-DF69803139B0}" type="presParOf" srcId="{5748BEC1-8022-4035-8F6C-6CB682787BBF}" destId="{7BE77CEF-F0AF-43AE-8846-E1DD3987B73C}" srcOrd="1" destOrd="0" presId="urn:microsoft.com/office/officeart/2005/8/layout/orgChart1"/>
    <dgm:cxn modelId="{919ADB6A-0976-4443-BEC2-F82CDB0EA011}" type="presParOf" srcId="{8ED06B65-BC22-48DA-B3CB-317128B3537C}" destId="{EEF3A3D5-8D32-4BF5-AA35-0CBECEE372F8}" srcOrd="1" destOrd="0" presId="urn:microsoft.com/office/officeart/2005/8/layout/orgChart1"/>
    <dgm:cxn modelId="{9164DB0A-F7D7-4492-A370-E478703FD8DA}" type="presParOf" srcId="{8ED06B65-BC22-48DA-B3CB-317128B3537C}" destId="{AF9F77AC-B50B-4BD4-B6FE-01D379BE9EE8}" srcOrd="2" destOrd="0" presId="urn:microsoft.com/office/officeart/2005/8/layout/orgChart1"/>
    <dgm:cxn modelId="{0B9096F4-4C6D-45E1-B36A-EB30443070C7}" type="presParOf" srcId="{0B942195-2D77-4643-979D-B8121E72BCAD}" destId="{9B4CE911-CCCA-46C7-B553-7B1E19169C1F}" srcOrd="2" destOrd="0" presId="urn:microsoft.com/office/officeart/2005/8/layout/orgChart1"/>
    <dgm:cxn modelId="{DA530008-DC94-44C5-A5CE-82705EABB133}" type="presParOf" srcId="{0B942195-2D77-4643-979D-B8121E72BCAD}" destId="{6A343896-A6BD-4F22-AD3A-0D706B34D85B}" srcOrd="3" destOrd="0" presId="urn:microsoft.com/office/officeart/2005/8/layout/orgChart1"/>
    <dgm:cxn modelId="{84B45F84-31A1-4F58-B0F1-FE3AA4025F1A}" type="presParOf" srcId="{6A343896-A6BD-4F22-AD3A-0D706B34D85B}" destId="{634A06AD-1943-4DA2-BDA1-6282E08F1B94}" srcOrd="0" destOrd="0" presId="urn:microsoft.com/office/officeart/2005/8/layout/orgChart1"/>
    <dgm:cxn modelId="{B859819F-CABD-4D78-9858-ED8D68DA9AD3}" type="presParOf" srcId="{634A06AD-1943-4DA2-BDA1-6282E08F1B94}" destId="{DA157A20-14C4-4400-9D2B-E333D145F7DC}" srcOrd="0" destOrd="0" presId="urn:microsoft.com/office/officeart/2005/8/layout/orgChart1"/>
    <dgm:cxn modelId="{EA9D52B8-5959-4ED9-B77F-14156179E79E}" type="presParOf" srcId="{634A06AD-1943-4DA2-BDA1-6282E08F1B94}" destId="{733BC076-F24A-4E68-8AF1-8732D4B42169}" srcOrd="1" destOrd="0" presId="urn:microsoft.com/office/officeart/2005/8/layout/orgChart1"/>
    <dgm:cxn modelId="{4FC17B64-E8C5-4BD0-AF60-DA16C46D1A6A}" type="presParOf" srcId="{6A343896-A6BD-4F22-AD3A-0D706B34D85B}" destId="{8612AC18-FF26-4AE0-A58A-B55E24D2844C}" srcOrd="1" destOrd="0" presId="urn:microsoft.com/office/officeart/2005/8/layout/orgChart1"/>
    <dgm:cxn modelId="{FBEF29A3-FA08-41DB-856F-22A54D32C134}" type="presParOf" srcId="{6A343896-A6BD-4F22-AD3A-0D706B34D85B}" destId="{15681F21-2978-4A07-A957-6B2CBA67D3A5}" srcOrd="2" destOrd="0" presId="urn:microsoft.com/office/officeart/2005/8/layout/orgChart1"/>
    <dgm:cxn modelId="{C233DD30-7A32-4E96-BE60-EF244D27E74C}" type="presParOf" srcId="{F28A14A7-F459-41BF-A82D-18F1912F0EE8}" destId="{C1369D19-953F-4C4B-B2B7-D8890ACD4691}"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2547" cy="496888"/>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883852" y="0"/>
            <a:ext cx="2972547" cy="496888"/>
          </a:xfrm>
          <a:prstGeom prst="rect">
            <a:avLst/>
          </a:prstGeom>
        </p:spPr>
        <p:txBody>
          <a:bodyPr vert="horz" lIns="91440" tIns="45720" rIns="91440" bIns="45720" rtlCol="0"/>
          <a:lstStyle>
            <a:lvl1pPr algn="r">
              <a:defRPr sz="1200"/>
            </a:lvl1pPr>
          </a:lstStyle>
          <a:p>
            <a:fld id="{04419D44-14B3-4CB4-AED6-30AF6FF60B8C}" type="datetimeFigureOut">
              <a:rPr lang="es-PE" smtClean="0"/>
              <a:pPr/>
              <a:t>07/04/2015</a:t>
            </a:fld>
            <a:endParaRPr lang="es-PE"/>
          </a:p>
        </p:txBody>
      </p:sp>
      <p:sp>
        <p:nvSpPr>
          <p:cNvPr id="4" name="3 Marcador de pie de página"/>
          <p:cNvSpPr>
            <a:spLocks noGrp="1"/>
          </p:cNvSpPr>
          <p:nvPr>
            <p:ph type="ftr" sz="quarter" idx="2"/>
          </p:nvPr>
        </p:nvSpPr>
        <p:spPr>
          <a:xfrm>
            <a:off x="0" y="9428164"/>
            <a:ext cx="2972547" cy="496887"/>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83852" y="9428164"/>
            <a:ext cx="2972547" cy="496887"/>
          </a:xfrm>
          <a:prstGeom prst="rect">
            <a:avLst/>
          </a:prstGeom>
        </p:spPr>
        <p:txBody>
          <a:bodyPr vert="horz" lIns="91440" tIns="45720" rIns="91440" bIns="45720" rtlCol="0" anchor="b"/>
          <a:lstStyle>
            <a:lvl1pPr algn="r">
              <a:defRPr sz="1200"/>
            </a:lvl1pPr>
          </a:lstStyle>
          <a:p>
            <a:fld id="{216A7B8E-6FCC-4C45-A6AC-E8471D24AC49}" type="slidenum">
              <a:rPr lang="es-PE" smtClean="0"/>
              <a:pPr/>
              <a:t>‹Nº›</a:t>
            </a:fld>
            <a:endParaRPr lang="es-P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586EA251-C2C7-47FB-983D-5302186491FB}" type="datetimeFigureOut">
              <a:rPr lang="es-PE" smtClean="0"/>
              <a:pPr/>
              <a:t>07/04/2015</a:t>
            </a:fld>
            <a:endParaRPr lang="es-PE"/>
          </a:p>
        </p:txBody>
      </p:sp>
      <p:sp>
        <p:nvSpPr>
          <p:cNvPr id="17" name="16 Marcador de pie de página"/>
          <p:cNvSpPr>
            <a:spLocks noGrp="1"/>
          </p:cNvSpPr>
          <p:nvPr>
            <p:ph type="ftr" sz="quarter" idx="11"/>
          </p:nvPr>
        </p:nvSpPr>
        <p:spPr>
          <a:xfrm>
            <a:off x="5410200" y="4205288"/>
            <a:ext cx="1295400" cy="457200"/>
          </a:xfrm>
        </p:spPr>
        <p:txBody>
          <a:bodyPr/>
          <a:lstStyle/>
          <a:p>
            <a:endParaRPr lang="es-PE"/>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754F70E-80B9-44E4-B674-E7EAE66B502C}"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586EA251-C2C7-47FB-983D-5302186491FB}" type="datetimeFigureOut">
              <a:rPr lang="es-PE" smtClean="0"/>
              <a:pPr/>
              <a:t>07/04/2015</a:t>
            </a:fld>
            <a:endParaRPr lang="es-PE"/>
          </a:p>
        </p:txBody>
      </p:sp>
      <p:sp>
        <p:nvSpPr>
          <p:cNvPr id="27" name="26 Marcador de número de diapositiva"/>
          <p:cNvSpPr>
            <a:spLocks noGrp="1"/>
          </p:cNvSpPr>
          <p:nvPr>
            <p:ph type="sldNum" sz="quarter" idx="11"/>
          </p:nvPr>
        </p:nvSpPr>
        <p:spPr/>
        <p:txBody>
          <a:bodyPr rtlCol="0"/>
          <a:lstStyle/>
          <a:p>
            <a:fld id="{3754F70E-80B9-44E4-B674-E7EAE66B502C}" type="slidenum">
              <a:rPr lang="es-PE" smtClean="0"/>
              <a:pPr/>
              <a:t>‹Nº›</a:t>
            </a:fld>
            <a:endParaRPr lang="es-PE"/>
          </a:p>
        </p:txBody>
      </p:sp>
      <p:sp>
        <p:nvSpPr>
          <p:cNvPr id="28" name="27 Marcador de pie de página"/>
          <p:cNvSpPr>
            <a:spLocks noGrp="1"/>
          </p:cNvSpPr>
          <p:nvPr>
            <p:ph type="ftr" sz="quarter" idx="12"/>
          </p:nvPr>
        </p:nvSpPr>
        <p:spPr/>
        <p:txBody>
          <a:bodyPr rtlCol="0"/>
          <a:lstStyle/>
          <a:p>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586EA251-C2C7-47FB-983D-5302186491FB}" type="datetimeFigureOut">
              <a:rPr lang="es-PE" smtClean="0"/>
              <a:pPr/>
              <a:t>07/04/2015</a:t>
            </a:fld>
            <a:endParaRPr lang="es-PE"/>
          </a:p>
        </p:txBody>
      </p:sp>
      <p:sp>
        <p:nvSpPr>
          <p:cNvPr id="4" name="3 Marcador de pie de página"/>
          <p:cNvSpPr>
            <a:spLocks noGrp="1"/>
          </p:cNvSpPr>
          <p:nvPr>
            <p:ph type="ftr" sz="quarter" idx="11"/>
          </p:nvPr>
        </p:nvSpPr>
        <p:spPr>
          <a:xfrm>
            <a:off x="5257800" y="612648"/>
            <a:ext cx="1325880" cy="457200"/>
          </a:xfrm>
        </p:spPr>
        <p:txBody>
          <a:bodyPr/>
          <a:lstStyle/>
          <a:p>
            <a:endParaRPr lang="es-PE"/>
          </a:p>
        </p:txBody>
      </p:sp>
      <p:sp>
        <p:nvSpPr>
          <p:cNvPr id="5" name="4 Marcador de número de diapositiva"/>
          <p:cNvSpPr>
            <a:spLocks noGrp="1"/>
          </p:cNvSpPr>
          <p:nvPr>
            <p:ph type="sldNum" sz="quarter" idx="12"/>
          </p:nvPr>
        </p:nvSpPr>
        <p:spPr>
          <a:xfrm>
            <a:off x="8174736" y="2272"/>
            <a:ext cx="762000" cy="365760"/>
          </a:xfrm>
        </p:spPr>
        <p:txBody>
          <a:bodyPr/>
          <a:lstStyle/>
          <a:p>
            <a:fld id="{3754F70E-80B9-44E4-B674-E7EAE66B502C}"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86EA251-C2C7-47FB-983D-5302186491FB}" type="datetimeFigureOut">
              <a:rPr lang="es-PE" smtClean="0"/>
              <a:pPr/>
              <a:t>07/04/2015</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3754F70E-80B9-44E4-B674-E7EAE66B502C}"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duotone>
              <a:schemeClr val="bg1">
                <a:shade val="48000"/>
              </a:schemeClr>
              <a:schemeClr val="bg1">
                <a:tint val="96000"/>
                <a:satMod val="150000"/>
              </a:schemeClr>
            </a:duotone>
            <a:lum/>
          </a:blip>
          <a:srcRect/>
          <a:tile tx="0" ty="0" sx="80000" sy="80000" flip="none" algn="tl"/>
        </a:blipFill>
        <a:effectLst/>
      </p:bgPr>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86EA251-C2C7-47FB-983D-5302186491FB}" type="datetimeFigureOut">
              <a:rPr lang="es-PE" smtClean="0"/>
              <a:pPr/>
              <a:t>07/04/2015</a:t>
            </a:fld>
            <a:endParaRPr lang="es-PE"/>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PE"/>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754F70E-80B9-44E4-B674-E7EAE66B502C}"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57158" y="571480"/>
            <a:ext cx="2428892" cy="585788"/>
          </a:xfrm>
        </p:spPr>
        <p:txBody>
          <a:bodyPr>
            <a:normAutofit/>
          </a:bodyPr>
          <a:lstStyle/>
          <a:p>
            <a:pPr eaLnBrk="1" fontAlgn="auto" hangingPunct="1">
              <a:spcAft>
                <a:spcPts val="0"/>
              </a:spcAft>
              <a:defRPr/>
            </a:pPr>
            <a:r>
              <a:rPr lang="es-PE" sz="2000" b="1" dirty="0" smtClean="0">
                <a:solidFill>
                  <a:schemeClr val="accent1">
                    <a:lumMod val="50000"/>
                  </a:schemeClr>
                </a:solidFill>
              </a:rPr>
              <a:t>PRIMERA UNIDAD </a:t>
            </a:r>
            <a:endParaRPr lang="es-ES" sz="2000" b="1" dirty="0" smtClean="0">
              <a:solidFill>
                <a:schemeClr val="accent1">
                  <a:lumMod val="50000"/>
                </a:schemeClr>
              </a:solidFill>
            </a:endParaRPr>
          </a:p>
        </p:txBody>
      </p:sp>
      <p:sp>
        <p:nvSpPr>
          <p:cNvPr id="3075" name="Rectangle 3"/>
          <p:cNvSpPr>
            <a:spLocks noGrp="1" noChangeArrowheads="1"/>
          </p:cNvSpPr>
          <p:nvPr>
            <p:ph type="subTitle" idx="1"/>
          </p:nvPr>
        </p:nvSpPr>
        <p:spPr>
          <a:xfrm>
            <a:off x="857224" y="1428736"/>
            <a:ext cx="4953000" cy="1752600"/>
          </a:xfrm>
        </p:spPr>
        <p:txBody>
          <a:bodyPr>
            <a:normAutofit lnSpcReduction="10000"/>
          </a:bodyPr>
          <a:lstStyle/>
          <a:p>
            <a:pPr marL="274320" indent="-274320" eaLnBrk="1" fontAlgn="auto" hangingPunct="1">
              <a:lnSpc>
                <a:spcPct val="90000"/>
              </a:lnSpc>
              <a:spcAft>
                <a:spcPts val="0"/>
              </a:spcAft>
              <a:buFont typeface="Wingdings" pitchFamily="2" charset="2"/>
              <a:buNone/>
              <a:defRPr/>
            </a:pPr>
            <a:r>
              <a:rPr lang="es-PE" sz="3200" dirty="0" smtClean="0"/>
              <a:t>	</a:t>
            </a:r>
          </a:p>
          <a:p>
            <a:pPr marL="274320" indent="-274320" algn="ctr" eaLnBrk="1" fontAlgn="auto" hangingPunct="1">
              <a:lnSpc>
                <a:spcPct val="90000"/>
              </a:lnSpc>
              <a:spcAft>
                <a:spcPts val="0"/>
              </a:spcAft>
              <a:buFont typeface="Wingdings" pitchFamily="2" charset="2"/>
              <a:buNone/>
              <a:defRPr/>
            </a:pPr>
            <a:r>
              <a:rPr lang="es-PE" sz="4400" b="1" dirty="0" smtClean="0">
                <a:solidFill>
                  <a:schemeClr val="accent1">
                    <a:lumMod val="50000"/>
                  </a:schemeClr>
                </a:solidFill>
                <a:latin typeface="+mj-lt"/>
              </a:rPr>
              <a:t>EL DERECHO DEL EMPLEO PÚBLICO</a:t>
            </a:r>
            <a:endParaRPr lang="es-ES" sz="4400" b="1" dirty="0" smtClean="0">
              <a:solidFill>
                <a:schemeClr val="accent1">
                  <a:lumMod val="50000"/>
                </a:schemeClr>
              </a:solidFill>
              <a:latin typeface="+mj-lt"/>
            </a:endParaRPr>
          </a:p>
        </p:txBody>
      </p:sp>
      <p:sp>
        <p:nvSpPr>
          <p:cNvPr id="3076" name="Rectangle 4"/>
          <p:cNvSpPr>
            <a:spLocks noChangeArrowheads="1"/>
          </p:cNvSpPr>
          <p:nvPr/>
        </p:nvSpPr>
        <p:spPr bwMode="auto">
          <a:xfrm>
            <a:off x="4500562" y="5357826"/>
            <a:ext cx="4176713" cy="1000141"/>
          </a:xfrm>
          <a:prstGeom prst="rect">
            <a:avLst/>
          </a:prstGeom>
          <a:noFill/>
          <a:ln w="9525">
            <a:noFill/>
            <a:miter lim="800000"/>
            <a:headEnd/>
            <a:tailEnd/>
          </a:ln>
        </p:spPr>
        <p:txBody>
          <a:bodyPr/>
          <a:lstStyle/>
          <a:p>
            <a:pPr marL="342900" indent="-342900" algn="ctr" eaLnBrk="1" hangingPunct="1">
              <a:lnSpc>
                <a:spcPts val="2400"/>
              </a:lnSpc>
              <a:spcBef>
                <a:spcPct val="20000"/>
              </a:spcBef>
              <a:buClr>
                <a:schemeClr val="folHlink"/>
              </a:buClr>
              <a:buSzPct val="90000"/>
              <a:buFont typeface="Wingdings" pitchFamily="2" charset="2"/>
              <a:buNone/>
              <a:defRPr/>
            </a:pPr>
            <a:r>
              <a:rPr lang="es-PE" sz="4000" b="0" i="1" dirty="0">
                <a:latin typeface="Algerian" pitchFamily="82" charset="0"/>
              </a:rPr>
              <a:t>	</a:t>
            </a:r>
            <a:r>
              <a:rPr lang="es-PE" sz="2000" b="1" dirty="0">
                <a:solidFill>
                  <a:schemeClr val="accent3">
                    <a:lumMod val="50000"/>
                  </a:schemeClr>
                </a:solidFill>
                <a:effectLst>
                  <a:outerShdw blurRad="38100" dist="38100" dir="2700000" algn="tl">
                    <a:srgbClr val="000000">
                      <a:alpha val="43137"/>
                    </a:srgbClr>
                  </a:outerShdw>
                </a:effectLst>
                <a:latin typeface="+mj-lt"/>
              </a:rPr>
              <a:t>JAVIER ARÉVALO VELA    </a:t>
            </a:r>
          </a:p>
          <a:p>
            <a:pPr marL="342900" indent="-342900" algn="ctr" eaLnBrk="1" hangingPunct="1">
              <a:lnSpc>
                <a:spcPts val="2400"/>
              </a:lnSpc>
              <a:spcBef>
                <a:spcPct val="20000"/>
              </a:spcBef>
              <a:buClr>
                <a:schemeClr val="folHlink"/>
              </a:buClr>
              <a:buSzPct val="90000"/>
              <a:buFont typeface="Wingdings" pitchFamily="2" charset="2"/>
              <a:buNone/>
              <a:defRPr/>
            </a:pPr>
            <a:r>
              <a:rPr lang="es-PE" sz="2000" b="1" dirty="0">
                <a:solidFill>
                  <a:schemeClr val="accent3">
                    <a:lumMod val="50000"/>
                  </a:schemeClr>
                </a:solidFill>
                <a:effectLst>
                  <a:outerShdw blurRad="38100" dist="38100" dir="2700000" algn="tl">
                    <a:srgbClr val="000000">
                      <a:alpha val="43137"/>
                    </a:srgbClr>
                  </a:outerShdw>
                </a:effectLst>
                <a:latin typeface="+mj-lt"/>
              </a:rPr>
              <a:t>         Magíster en Derecho</a:t>
            </a:r>
            <a:endParaRPr lang="es-ES" sz="2000" b="1" dirty="0">
              <a:solidFill>
                <a:schemeClr val="accent3">
                  <a:lumMod val="50000"/>
                </a:schemeClr>
              </a:solidFill>
              <a:effectLst>
                <a:outerShdw blurRad="38100" dist="38100" dir="2700000" algn="tl">
                  <a:srgbClr val="000000">
                    <a:alpha val="43137"/>
                  </a:srgbClr>
                </a:outerShdw>
              </a:effectLst>
              <a:latin typeface="+mj-lt"/>
            </a:endParaRPr>
          </a:p>
        </p:txBody>
      </p:sp>
      <p:pic>
        <p:nvPicPr>
          <p:cNvPr id="5125" name="Picture 5" descr="j0292020"/>
          <p:cNvPicPr>
            <a:picLocks noChangeAspect="1" noChangeArrowheads="1"/>
          </p:cNvPicPr>
          <p:nvPr/>
        </p:nvPicPr>
        <p:blipFill>
          <a:blip r:embed="rId2"/>
          <a:srcRect/>
          <a:stretch>
            <a:fillRect/>
          </a:stretch>
        </p:blipFill>
        <p:spPr bwMode="auto">
          <a:xfrm>
            <a:off x="6286500" y="428625"/>
            <a:ext cx="1868488" cy="1773238"/>
          </a:xfrm>
          <a:prstGeom prst="rect">
            <a:avLst/>
          </a:prstGeom>
          <a:noFill/>
          <a:ln w="9525">
            <a:noFill/>
            <a:miter lim="800000"/>
            <a:headEnd/>
            <a:tailEnd/>
          </a:ln>
        </p:spPr>
      </p:pic>
      <p:pic>
        <p:nvPicPr>
          <p:cNvPr id="5126" name="Picture 7" descr="empleadores"/>
          <p:cNvPicPr>
            <a:picLocks noChangeAspect="1" noChangeArrowheads="1"/>
          </p:cNvPicPr>
          <p:nvPr/>
        </p:nvPicPr>
        <p:blipFill>
          <a:blip r:embed="rId3"/>
          <a:srcRect/>
          <a:stretch>
            <a:fillRect/>
          </a:stretch>
        </p:blipFill>
        <p:spPr bwMode="auto">
          <a:xfrm>
            <a:off x="642938" y="4214813"/>
            <a:ext cx="3097212" cy="2089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42910" y="1142984"/>
            <a:ext cx="8001056" cy="1143008"/>
          </a:xfrm>
        </p:spPr>
        <p:txBody>
          <a:bodyPr>
            <a:noAutofit/>
          </a:bodyPr>
          <a:lstStyle/>
          <a:p>
            <a:pPr eaLnBrk="1" fontAlgn="auto" hangingPunct="1">
              <a:spcAft>
                <a:spcPts val="0"/>
              </a:spcAft>
              <a:defRPr/>
            </a:pPr>
            <a:r>
              <a:rPr lang="es-ES" sz="2800" b="1" i="1" dirty="0" smtClean="0">
                <a:solidFill>
                  <a:schemeClr val="accent1">
                    <a:lumMod val="50000"/>
                  </a:schemeClr>
                </a:solidFill>
              </a:rPr>
              <a:t>“Artículo 42.- Derechos de sindicación y huelga de los Servicios Públicos</a:t>
            </a:r>
            <a:r>
              <a:rPr lang="es-ES" sz="3600" i="1" u="sng" dirty="0" smtClean="0">
                <a:solidFill>
                  <a:schemeClr val="accent1">
                    <a:lumMod val="50000"/>
                  </a:schemeClr>
                </a:solidFill>
                <a:latin typeface="Bookman Old Style" pitchFamily="18" charset="0"/>
              </a:rPr>
              <a:t/>
            </a:r>
            <a:br>
              <a:rPr lang="es-ES" sz="3600" i="1" u="sng" dirty="0" smtClean="0">
                <a:solidFill>
                  <a:schemeClr val="accent1">
                    <a:lumMod val="50000"/>
                  </a:schemeClr>
                </a:solidFill>
                <a:latin typeface="Bookman Old Style" pitchFamily="18" charset="0"/>
              </a:rPr>
            </a:br>
            <a:endParaRPr lang="es-ES" sz="3600" i="1" u="sng" dirty="0" smtClean="0">
              <a:solidFill>
                <a:schemeClr val="accent1">
                  <a:lumMod val="50000"/>
                </a:schemeClr>
              </a:solidFill>
              <a:latin typeface="Bookman Old Style" pitchFamily="18" charset="0"/>
            </a:endParaRPr>
          </a:p>
        </p:txBody>
      </p:sp>
      <p:sp>
        <p:nvSpPr>
          <p:cNvPr id="13315" name="Rectangle 3"/>
          <p:cNvSpPr>
            <a:spLocks noGrp="1" noChangeArrowheads="1"/>
          </p:cNvSpPr>
          <p:nvPr>
            <p:ph idx="1"/>
          </p:nvPr>
        </p:nvSpPr>
        <p:spPr>
          <a:xfrm>
            <a:off x="357158" y="2285992"/>
            <a:ext cx="7986714" cy="3989388"/>
          </a:xfrm>
        </p:spPr>
        <p:txBody>
          <a:bodyPr>
            <a:normAutofit/>
          </a:bodyPr>
          <a:lstStyle/>
          <a:p>
            <a:pPr marL="274320" indent="-274320" algn="just" eaLnBrk="1" fontAlgn="auto" hangingPunct="1">
              <a:spcAft>
                <a:spcPts val="0"/>
              </a:spcAft>
              <a:buFont typeface="Wingdings" pitchFamily="2" charset="2"/>
              <a:buNone/>
              <a:defRPr/>
            </a:pPr>
            <a:r>
              <a:rPr lang="es-ES" dirty="0" smtClean="0"/>
              <a:t>	</a:t>
            </a:r>
            <a:r>
              <a:rPr lang="es-ES" sz="2200" i="1" dirty="0" smtClean="0">
                <a:solidFill>
                  <a:schemeClr val="accent3">
                    <a:lumMod val="50000"/>
                  </a:schemeClr>
                </a:solidFill>
                <a:latin typeface="+mj-lt"/>
              </a:rPr>
              <a:t>Se reconocen los derechos de sindicación y huelga de los servidores públicos. No están comprendidos los funcionarios del Estado con poder de decisión y los que desempeñan cargos de confianza o de dirección, así como los miembros de las Fuerzas Armadas y de la Policía Nacional.”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42910" y="1000108"/>
            <a:ext cx="8050213" cy="785810"/>
          </a:xfrm>
        </p:spPr>
        <p:txBody>
          <a:bodyPr>
            <a:noAutofit/>
          </a:bodyPr>
          <a:lstStyle/>
          <a:p>
            <a:pPr algn="ctr" eaLnBrk="1" fontAlgn="auto" hangingPunct="1">
              <a:spcAft>
                <a:spcPts val="0"/>
              </a:spcAft>
              <a:defRPr/>
            </a:pPr>
            <a:r>
              <a:rPr lang="es-PE" sz="2800" b="1" dirty="0" smtClean="0">
                <a:solidFill>
                  <a:schemeClr val="accent1">
                    <a:lumMod val="50000"/>
                  </a:schemeClr>
                </a:solidFill>
              </a:rPr>
              <a:t>B)</a:t>
            </a:r>
            <a:r>
              <a:rPr lang="es-PE" sz="2800" b="1" dirty="0" smtClean="0">
                <a:solidFill>
                  <a:schemeClr val="accent1">
                    <a:lumMod val="50000"/>
                  </a:schemeClr>
                </a:solidFill>
                <a:effectLst/>
              </a:rPr>
              <a:t> LA LEY</a:t>
            </a:r>
            <a:endParaRPr lang="es-ES" sz="2800" b="1" dirty="0" smtClean="0">
              <a:solidFill>
                <a:schemeClr val="accent1">
                  <a:lumMod val="50000"/>
                </a:schemeClr>
              </a:solidFill>
              <a:effectLst/>
            </a:endParaRPr>
          </a:p>
        </p:txBody>
      </p:sp>
      <p:sp>
        <p:nvSpPr>
          <p:cNvPr id="17411" name="Rectangle 3"/>
          <p:cNvSpPr>
            <a:spLocks noGrp="1" noChangeArrowheads="1"/>
          </p:cNvSpPr>
          <p:nvPr>
            <p:ph idx="1"/>
          </p:nvPr>
        </p:nvSpPr>
        <p:spPr>
          <a:xfrm>
            <a:off x="642910" y="1714488"/>
            <a:ext cx="7929618" cy="4530725"/>
          </a:xfrm>
        </p:spPr>
        <p:txBody>
          <a:bodyPr>
            <a:normAutofit/>
          </a:bodyPr>
          <a:lstStyle/>
          <a:p>
            <a:pPr marL="0" indent="0" algn="just" eaLnBrk="1" fontAlgn="auto" hangingPunct="1">
              <a:spcAft>
                <a:spcPts val="0"/>
              </a:spcAft>
              <a:buFont typeface="Wingdings" pitchFamily="2" charset="2"/>
              <a:buNone/>
              <a:defRPr/>
            </a:pPr>
            <a:endParaRPr lang="es-PE" sz="2400" b="1" dirty="0" smtClean="0">
              <a:latin typeface="Bookman Old Style" pitchFamily="18" charset="0"/>
            </a:endParaRPr>
          </a:p>
          <a:p>
            <a:pPr marL="0" indent="0" algn="just" eaLnBrk="1" fontAlgn="auto" hangingPunct="1">
              <a:spcAft>
                <a:spcPts val="0"/>
              </a:spcAft>
              <a:buFont typeface="Wingdings" pitchFamily="2" charset="2"/>
              <a:buNone/>
              <a:defRPr/>
            </a:pPr>
            <a:r>
              <a:rPr lang="es-PE" sz="2200" dirty="0" smtClean="0">
                <a:solidFill>
                  <a:schemeClr val="accent3">
                    <a:lumMod val="50000"/>
                  </a:schemeClr>
                </a:solidFill>
                <a:latin typeface="+mj-lt"/>
              </a:rPr>
              <a:t>Según el Tribunal Constitucional, las leyes “pueden definirse como las prescripciones normativas generales y escritas emanadas del Congreso de la República, conforme un procedimiento prefijado en la Constitución” (</a:t>
            </a:r>
            <a:r>
              <a:rPr lang="es-PE" sz="2200" dirty="0" err="1" smtClean="0">
                <a:solidFill>
                  <a:schemeClr val="accent3">
                    <a:lumMod val="50000"/>
                  </a:schemeClr>
                </a:solidFill>
                <a:latin typeface="+mj-lt"/>
              </a:rPr>
              <a:t>Exp</a:t>
            </a:r>
            <a:r>
              <a:rPr lang="es-PE" sz="2200" dirty="0" smtClean="0">
                <a:solidFill>
                  <a:schemeClr val="accent3">
                    <a:lumMod val="50000"/>
                  </a:schemeClr>
                </a:solidFill>
                <a:latin typeface="+mj-lt"/>
              </a:rPr>
              <a:t>. 047-2004-AI/TC, fundamento 16).</a:t>
            </a:r>
            <a:endParaRPr lang="es-ES" sz="2200" dirty="0" smtClean="0">
              <a:solidFill>
                <a:schemeClr val="accent3">
                  <a:lumMod val="50000"/>
                </a:schemeClr>
              </a:solidFill>
              <a:latin typeface="+mj-lt"/>
              <a:cs typeface="Times New Roman" pitchFamily="18" charset="0"/>
            </a:endParaRPr>
          </a:p>
          <a:p>
            <a:pPr marL="0" indent="0" algn="just" eaLnBrk="1" fontAlgn="auto" hangingPunct="1">
              <a:spcAft>
                <a:spcPts val="0"/>
              </a:spcAft>
              <a:buFont typeface="Wingdings" pitchFamily="2" charset="2"/>
              <a:buNone/>
              <a:defRPr/>
            </a:pPr>
            <a:endParaRPr lang="es-ES" sz="2200" dirty="0" smtClean="0">
              <a:solidFill>
                <a:schemeClr val="accent3">
                  <a:lumMod val="50000"/>
                </a:schemeClr>
              </a:solidFill>
              <a:latin typeface="+mj-lt"/>
              <a:cs typeface="Times New Roman" pitchFamily="18" charset="0"/>
            </a:endParaRPr>
          </a:p>
          <a:p>
            <a:pPr marL="0" indent="0" algn="just" eaLnBrk="1" fontAlgn="auto" hangingPunct="1">
              <a:spcAft>
                <a:spcPts val="0"/>
              </a:spcAft>
              <a:buFont typeface="Wingdings" pitchFamily="2" charset="2"/>
              <a:buNone/>
              <a:defRPr/>
            </a:pPr>
            <a:r>
              <a:rPr lang="es-ES" sz="2200" dirty="0" smtClean="0">
                <a:solidFill>
                  <a:schemeClr val="accent3">
                    <a:lumMod val="50000"/>
                  </a:schemeClr>
                </a:solidFill>
                <a:latin typeface="+mj-lt"/>
                <a:cs typeface="Times New Roman" pitchFamily="18" charset="0"/>
              </a:rPr>
              <a:t>La ley presenta como características principales: generalidad, obligatoriedad, irretroactividad y permanencia.</a:t>
            </a:r>
            <a:r>
              <a:rPr lang="es-ES" sz="2200" dirty="0" smtClean="0">
                <a:solidFill>
                  <a:schemeClr val="accent3">
                    <a:lumMod val="50000"/>
                  </a:schemeClr>
                </a:solidFill>
                <a:latin typeface="+mj-lt"/>
              </a:rPr>
              <a:t> </a:t>
            </a:r>
            <a:endParaRPr lang="es-PE" sz="2200" dirty="0" smtClean="0">
              <a:solidFill>
                <a:schemeClr val="accent3">
                  <a:lumMod val="50000"/>
                </a:schemeClr>
              </a:solidFill>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8229600" cy="1066800"/>
          </a:xfrm>
        </p:spPr>
        <p:txBody>
          <a:bodyPr>
            <a:normAutofit/>
          </a:bodyPr>
          <a:lstStyle/>
          <a:p>
            <a:r>
              <a:rPr lang="es-PE" sz="2800" b="1" dirty="0" smtClean="0">
                <a:solidFill>
                  <a:schemeClr val="accent1">
                    <a:lumMod val="50000"/>
                  </a:schemeClr>
                </a:solidFill>
              </a:rPr>
              <a:t>PRINCIPALES LEYES RELACIONADAS CON EL EMPLEO PÚBLICO </a:t>
            </a:r>
            <a:endParaRPr lang="es-PE" sz="2800" b="1" dirty="0">
              <a:solidFill>
                <a:schemeClr val="accent1">
                  <a:lumMod val="50000"/>
                </a:schemeClr>
              </a:solidFill>
            </a:endParaRPr>
          </a:p>
        </p:txBody>
      </p:sp>
      <p:sp>
        <p:nvSpPr>
          <p:cNvPr id="3" name="2 Marcador de contenido"/>
          <p:cNvSpPr>
            <a:spLocks noGrp="1"/>
          </p:cNvSpPr>
          <p:nvPr>
            <p:ph idx="1"/>
          </p:nvPr>
        </p:nvSpPr>
        <p:spPr>
          <a:xfrm>
            <a:off x="214282" y="1885928"/>
            <a:ext cx="8572560" cy="4972072"/>
          </a:xfrm>
        </p:spPr>
        <p:txBody>
          <a:bodyPr>
            <a:noAutofit/>
          </a:bodyPr>
          <a:lstStyle/>
          <a:p>
            <a:pPr lvl="0" algn="just">
              <a:buClr>
                <a:schemeClr val="bg2">
                  <a:lumMod val="10000"/>
                </a:schemeClr>
              </a:buClr>
              <a:buFont typeface="Wingdings" pitchFamily="2" charset="2"/>
              <a:buChar char="§"/>
            </a:pPr>
            <a:r>
              <a:rPr lang="es-PE" sz="2100" b="1" dirty="0" smtClean="0">
                <a:solidFill>
                  <a:schemeClr val="bg2">
                    <a:lumMod val="25000"/>
                  </a:schemeClr>
                </a:solidFill>
              </a:rPr>
              <a:t>Ley N° 26771</a:t>
            </a:r>
            <a:r>
              <a:rPr lang="es-PE" sz="2100" dirty="0" smtClean="0">
                <a:solidFill>
                  <a:schemeClr val="bg2">
                    <a:lumMod val="25000"/>
                  </a:schemeClr>
                </a:solidFill>
              </a:rPr>
              <a:t>, Ley que establece la prohibición de ejercer la facultad de nombramiento y contratación de personal en el sector público, en casos de parentesco, publicada en el Diario Oficial “El Peruano” el 15 de abril de 1997.</a:t>
            </a:r>
          </a:p>
          <a:p>
            <a:pPr algn="just">
              <a:buClr>
                <a:schemeClr val="bg2">
                  <a:lumMod val="10000"/>
                </a:schemeClr>
              </a:buClr>
              <a:buFont typeface="Wingdings" pitchFamily="2" charset="2"/>
              <a:buChar char="§"/>
            </a:pPr>
            <a:r>
              <a:rPr lang="es-PE" sz="2100" b="1" dirty="0" smtClean="0">
                <a:solidFill>
                  <a:schemeClr val="accent3">
                    <a:lumMod val="50000"/>
                  </a:schemeClr>
                </a:solidFill>
                <a:latin typeface="+mj-lt"/>
              </a:rPr>
              <a:t>Ley </a:t>
            </a:r>
            <a:r>
              <a:rPr lang="es-PE" sz="2100" b="1" dirty="0">
                <a:solidFill>
                  <a:schemeClr val="accent3">
                    <a:lumMod val="50000"/>
                  </a:schemeClr>
                </a:solidFill>
                <a:latin typeface="+mj-lt"/>
              </a:rPr>
              <a:t>N° 27556</a:t>
            </a:r>
            <a:r>
              <a:rPr lang="es-PE" sz="2100" dirty="0">
                <a:solidFill>
                  <a:schemeClr val="accent3">
                    <a:lumMod val="50000"/>
                  </a:schemeClr>
                </a:solidFill>
                <a:latin typeface="+mj-lt"/>
              </a:rPr>
              <a:t>, Ley que crea el Registro de Organizaciones Sindicales de Servidores Públicos, publicada en el Diario Oficial “El Peruano” el 23 de noviembre de 2001</a:t>
            </a:r>
            <a:r>
              <a:rPr lang="es-PE" sz="2100" dirty="0" smtClean="0">
                <a:solidFill>
                  <a:schemeClr val="accent3">
                    <a:lumMod val="50000"/>
                  </a:schemeClr>
                </a:solidFill>
                <a:latin typeface="+mj-lt"/>
              </a:rPr>
              <a:t>.</a:t>
            </a:r>
            <a:r>
              <a:rPr lang="es-PE" sz="2400" b="1" dirty="0" smtClean="0">
                <a:solidFill>
                  <a:schemeClr val="bg2">
                    <a:lumMod val="25000"/>
                  </a:schemeClr>
                </a:solidFill>
              </a:rPr>
              <a:t> </a:t>
            </a:r>
          </a:p>
          <a:p>
            <a:pPr algn="just">
              <a:buClr>
                <a:schemeClr val="bg2">
                  <a:lumMod val="10000"/>
                </a:schemeClr>
              </a:buClr>
              <a:buFont typeface="Wingdings" pitchFamily="2" charset="2"/>
              <a:buChar char="§"/>
            </a:pPr>
            <a:r>
              <a:rPr lang="es-PE" sz="2200" b="1" dirty="0" smtClean="0">
                <a:solidFill>
                  <a:schemeClr val="bg2">
                    <a:lumMod val="25000"/>
                  </a:schemeClr>
                </a:solidFill>
              </a:rPr>
              <a:t>Ley N° 27588</a:t>
            </a:r>
            <a:r>
              <a:rPr lang="es-PE" sz="2200" dirty="0" smtClean="0">
                <a:solidFill>
                  <a:schemeClr val="bg2">
                    <a:lumMod val="25000"/>
                  </a:schemeClr>
                </a:solidFill>
              </a:rPr>
              <a:t>, Ley que establece prohibiciones e incompatibilidades de funcionarios y servidores públicos, así como de las personas que presten servicios al Estado bajo cualquier modalidad contractual, publicada en el Diario Oficial “El Peruano” el 13 de diciembre de 2001.</a:t>
            </a:r>
          </a:p>
          <a:p>
            <a:pPr algn="just">
              <a:buClr>
                <a:schemeClr val="bg2">
                  <a:lumMod val="10000"/>
                </a:schemeClr>
              </a:buClr>
              <a:buFont typeface="Wingdings" pitchFamily="2" charset="2"/>
              <a:buChar char="§"/>
            </a:pPr>
            <a:r>
              <a:rPr lang="es-PE" sz="2200" b="1" dirty="0" smtClean="0">
                <a:solidFill>
                  <a:schemeClr val="bg2">
                    <a:lumMod val="25000"/>
                  </a:schemeClr>
                </a:solidFill>
              </a:rPr>
              <a:t>Ley N° 27594</a:t>
            </a:r>
            <a:r>
              <a:rPr lang="es-PE" sz="2200" dirty="0" smtClean="0">
                <a:solidFill>
                  <a:schemeClr val="bg2">
                    <a:lumMod val="25000"/>
                  </a:schemeClr>
                </a:solidFill>
              </a:rPr>
              <a:t>, Ley que regula la participación del Poder Ejecutivo en el nombramiento y designación de funcionarios públicos, publicada en el Diario Oficial “El Peruano” el 14 de diciembre de 2001.</a:t>
            </a:r>
          </a:p>
          <a:p>
            <a:pPr lvl="0" algn="just">
              <a:buClr>
                <a:schemeClr val="bg2">
                  <a:lumMod val="10000"/>
                </a:schemeClr>
              </a:buClr>
              <a:buFont typeface="Wingdings" pitchFamily="2" charset="2"/>
              <a:buChar char="§"/>
            </a:pPr>
            <a:endParaRPr lang="es-PE" sz="2100" dirty="0" smtClean="0">
              <a:solidFill>
                <a:schemeClr val="accent3">
                  <a:lumMod val="50000"/>
                </a:schemeClr>
              </a:solidFill>
              <a:latin typeface="+mj-lt"/>
            </a:endParaRPr>
          </a:p>
          <a:p>
            <a:pPr>
              <a:buNone/>
            </a:pPr>
            <a:endParaRPr lang="es-PE"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00034" y="1214422"/>
            <a:ext cx="8143932" cy="5143536"/>
          </a:xfrm>
        </p:spPr>
        <p:txBody>
          <a:bodyPr>
            <a:normAutofit/>
          </a:bodyPr>
          <a:lstStyle/>
          <a:p>
            <a:pPr lvl="0" algn="just">
              <a:buClr>
                <a:schemeClr val="bg2">
                  <a:lumMod val="10000"/>
                </a:schemeClr>
              </a:buClr>
              <a:buFont typeface="Wingdings" pitchFamily="2" charset="2"/>
              <a:buChar char="§"/>
            </a:pPr>
            <a:r>
              <a:rPr lang="es-PE" sz="2200" b="1" dirty="0" smtClean="0">
                <a:solidFill>
                  <a:schemeClr val="bg2">
                    <a:lumMod val="25000"/>
                  </a:schemeClr>
                </a:solidFill>
              </a:rPr>
              <a:t>Ley N° 27619</a:t>
            </a:r>
            <a:r>
              <a:rPr lang="es-PE" sz="2200" dirty="0" smtClean="0">
                <a:solidFill>
                  <a:schemeClr val="bg2">
                    <a:lumMod val="25000"/>
                  </a:schemeClr>
                </a:solidFill>
              </a:rPr>
              <a:t>, Ley que regula la Autorización de Viajes al Exterior de Servidores y Funcionarios Públicos, publicada en el Diario Oficial “El Peruano” el 05 de enero de 2002.</a:t>
            </a:r>
          </a:p>
          <a:p>
            <a:pPr lvl="0" algn="just">
              <a:buClr>
                <a:schemeClr val="bg2">
                  <a:lumMod val="10000"/>
                </a:schemeClr>
              </a:buClr>
              <a:buFont typeface="Wingdings" pitchFamily="2" charset="2"/>
              <a:buChar char="§"/>
            </a:pPr>
            <a:r>
              <a:rPr lang="es-PE" sz="2200" b="1" dirty="0" smtClean="0">
                <a:solidFill>
                  <a:schemeClr val="bg2">
                    <a:lumMod val="25000"/>
                  </a:schemeClr>
                </a:solidFill>
              </a:rPr>
              <a:t>Ley N° 27815</a:t>
            </a:r>
            <a:r>
              <a:rPr lang="es-PE" sz="2200" dirty="0" smtClean="0">
                <a:solidFill>
                  <a:schemeClr val="bg2">
                    <a:lumMod val="25000"/>
                  </a:schemeClr>
                </a:solidFill>
              </a:rPr>
              <a:t>, Ley del Código de Ética de la Función Pública, publicada en el Diario Oficial “El Peruano” el 19 de abril de 2005.</a:t>
            </a:r>
          </a:p>
          <a:p>
            <a:pPr lvl="0" algn="just">
              <a:buClr>
                <a:schemeClr val="bg2">
                  <a:lumMod val="10000"/>
                </a:schemeClr>
              </a:buClr>
              <a:buFont typeface="Wingdings" pitchFamily="2" charset="2"/>
              <a:buChar char="§"/>
            </a:pPr>
            <a:r>
              <a:rPr lang="es-PE" sz="2200" b="1" dirty="0" smtClean="0">
                <a:solidFill>
                  <a:schemeClr val="bg2">
                    <a:lumMod val="25000"/>
                  </a:schemeClr>
                </a:solidFill>
              </a:rPr>
              <a:t>Ley N° 27785</a:t>
            </a:r>
            <a:r>
              <a:rPr lang="es-PE" sz="2200" dirty="0" smtClean="0">
                <a:solidFill>
                  <a:schemeClr val="bg2">
                    <a:lumMod val="25000"/>
                  </a:schemeClr>
                </a:solidFill>
              </a:rPr>
              <a:t>, Ley Orgánica del Sistema Nacional de Control y de la Contraloría General de la República, publicada en el Diario Oficial “El Peruano” el 23 de julio de 2002.</a:t>
            </a:r>
            <a:r>
              <a:rPr lang="es-PE" sz="2200" b="1" dirty="0" smtClean="0">
                <a:solidFill>
                  <a:schemeClr val="bg2">
                    <a:lumMod val="25000"/>
                  </a:schemeClr>
                </a:solidFill>
              </a:rPr>
              <a:t> </a:t>
            </a:r>
          </a:p>
          <a:p>
            <a:pPr algn="just">
              <a:buClr>
                <a:schemeClr val="bg2">
                  <a:lumMod val="10000"/>
                </a:schemeClr>
              </a:buClr>
              <a:buFont typeface="Wingdings" pitchFamily="2" charset="2"/>
              <a:buChar char="§"/>
            </a:pPr>
            <a:r>
              <a:rPr lang="es-PE" sz="2200" b="1" dirty="0" smtClean="0">
                <a:solidFill>
                  <a:schemeClr val="bg2">
                    <a:lumMod val="25000"/>
                  </a:schemeClr>
                </a:solidFill>
              </a:rPr>
              <a:t>Ley N° 28212</a:t>
            </a:r>
            <a:r>
              <a:rPr lang="es-PE" sz="2200" dirty="0" smtClean="0">
                <a:solidFill>
                  <a:schemeClr val="bg2">
                    <a:lumMod val="25000"/>
                  </a:schemeClr>
                </a:solidFill>
              </a:rPr>
              <a:t>, Ley de Jerarquía y Remuneraciones de los Altos Funcionarios y Autoridades del Estado, publicada en el Diario Oficial “El Peruano” el 22 de marzo de 2007.</a:t>
            </a:r>
            <a:r>
              <a:rPr lang="es-PE" sz="2200" b="1" dirty="0" smtClean="0">
                <a:solidFill>
                  <a:schemeClr val="bg2">
                    <a:lumMod val="25000"/>
                  </a:schemeClr>
                </a:solidFill>
              </a:rPr>
              <a:t> </a:t>
            </a:r>
          </a:p>
          <a:p>
            <a:pPr algn="just">
              <a:buClr>
                <a:schemeClr val="bg2">
                  <a:lumMod val="10000"/>
                </a:schemeClr>
              </a:buClr>
              <a:buFont typeface="Wingdings" pitchFamily="2" charset="2"/>
              <a:buChar char="§"/>
            </a:pPr>
            <a:r>
              <a:rPr lang="es-PE" sz="2200" b="1" dirty="0" smtClean="0">
                <a:solidFill>
                  <a:schemeClr val="bg2">
                    <a:lumMod val="25000"/>
                  </a:schemeClr>
                </a:solidFill>
              </a:rPr>
              <a:t>Ley N° 29806</a:t>
            </a:r>
            <a:r>
              <a:rPr lang="es-PE" sz="2200" dirty="0" smtClean="0">
                <a:solidFill>
                  <a:schemeClr val="bg2">
                    <a:lumMod val="25000"/>
                  </a:schemeClr>
                </a:solidFill>
              </a:rPr>
              <a:t>,Ley que regula la contratación de personal altamente calificado en el Sector Público y otras disposiciones, publicada en el Diario Oficial “El Peruano” el 24 de noviembre de 2011. </a:t>
            </a:r>
          </a:p>
          <a:p>
            <a:pPr lvl="0" algn="just">
              <a:buClr>
                <a:schemeClr val="bg2">
                  <a:lumMod val="10000"/>
                </a:schemeClr>
              </a:buClr>
              <a:buFont typeface="Wingdings" pitchFamily="2" charset="2"/>
              <a:buChar char="§"/>
            </a:pPr>
            <a:endParaRPr lang="es-PE" sz="2200" dirty="0" smtClean="0">
              <a:solidFill>
                <a:schemeClr val="bg2">
                  <a:lumMod val="25000"/>
                </a:schemeClr>
              </a:solidFill>
            </a:endParaRPr>
          </a:p>
          <a:p>
            <a:pPr lvl="0" algn="just">
              <a:buClr>
                <a:schemeClr val="bg2">
                  <a:lumMod val="10000"/>
                </a:schemeClr>
              </a:buClr>
              <a:buFont typeface="Wingdings" pitchFamily="2" charset="2"/>
              <a:buChar char="§"/>
            </a:pPr>
            <a:endParaRPr lang="es-PE" sz="2600" dirty="0" smtClean="0">
              <a:solidFill>
                <a:schemeClr val="bg2">
                  <a:lumMod val="25000"/>
                </a:schemeClr>
              </a:solidFill>
            </a:endParaRPr>
          </a:p>
          <a:p>
            <a:pPr algn="just">
              <a:buClr>
                <a:schemeClr val="bg2">
                  <a:lumMod val="10000"/>
                </a:schemeClr>
              </a:buClr>
              <a:buFont typeface="Wingdings" pitchFamily="2" charset="2"/>
              <a:buChar char="§"/>
            </a:pPr>
            <a:endParaRPr lang="es-PE" sz="4600" dirty="0" smtClean="0">
              <a:solidFill>
                <a:schemeClr val="bg2">
                  <a:lumMod val="25000"/>
                </a:schemeClr>
              </a:solidFill>
            </a:endParaRPr>
          </a:p>
          <a:p>
            <a:pPr lvl="0" algn="just">
              <a:buClr>
                <a:schemeClr val="accent1">
                  <a:lumMod val="50000"/>
                </a:schemeClr>
              </a:buClr>
              <a:buFont typeface="Wingdings" pitchFamily="2" charset="2"/>
              <a:buChar char="§"/>
            </a:pPr>
            <a:endParaRPr lang="es-PE" sz="8800" b="1" dirty="0" smtClean="0">
              <a:solidFill>
                <a:schemeClr val="accent3">
                  <a:lumMod val="50000"/>
                </a:schemeClr>
              </a:solidFill>
            </a:endParaRPr>
          </a:p>
          <a:p>
            <a:pPr lvl="0" algn="just">
              <a:buClr>
                <a:schemeClr val="accent1">
                  <a:lumMod val="50000"/>
                </a:schemeClr>
              </a:buClr>
              <a:buFont typeface="Wingdings" pitchFamily="2" charset="2"/>
              <a:buChar char="§"/>
            </a:pPr>
            <a:endParaRPr lang="es-PE" sz="8800" dirty="0" smtClean="0">
              <a:solidFill>
                <a:schemeClr val="bg2">
                  <a:lumMod val="25000"/>
                </a:schemeClr>
              </a:solidFill>
            </a:endParaRPr>
          </a:p>
          <a:p>
            <a:endParaRPr lang="es-P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57158" y="1071546"/>
            <a:ext cx="8286808" cy="5143536"/>
          </a:xfrm>
        </p:spPr>
        <p:txBody>
          <a:bodyPr>
            <a:noAutofit/>
          </a:bodyPr>
          <a:lstStyle/>
          <a:p>
            <a:pPr algn="just">
              <a:buClr>
                <a:schemeClr val="accent1">
                  <a:lumMod val="50000"/>
                </a:schemeClr>
              </a:buClr>
              <a:buFont typeface="Wingdings" pitchFamily="2" charset="2"/>
              <a:buChar char="§"/>
            </a:pPr>
            <a:r>
              <a:rPr lang="es-PE" sz="2200" b="1" dirty="0" smtClean="0">
                <a:solidFill>
                  <a:schemeClr val="bg2">
                    <a:lumMod val="25000"/>
                  </a:schemeClr>
                </a:solidFill>
              </a:rPr>
              <a:t>Ley N° 29849</a:t>
            </a:r>
            <a:r>
              <a:rPr lang="es-PE" sz="2200" dirty="0" smtClean="0">
                <a:solidFill>
                  <a:schemeClr val="bg2">
                    <a:lumMod val="25000"/>
                  </a:schemeClr>
                </a:solidFill>
              </a:rPr>
              <a:t>, ley que establece la eliminación progresiva del régimen especial del decreto legislativo 1057 y otorga derechos laborales, publicada en el Diario Oficial “El Peruano” el 06 de abril de 2012. </a:t>
            </a:r>
          </a:p>
          <a:p>
            <a:pPr lvl="0" algn="just">
              <a:buClr>
                <a:schemeClr val="accent1">
                  <a:lumMod val="50000"/>
                </a:schemeClr>
              </a:buClr>
              <a:buFont typeface="Wingdings" pitchFamily="2" charset="2"/>
              <a:buChar char="§"/>
            </a:pPr>
            <a:r>
              <a:rPr lang="es-PE" sz="2200" b="1" dirty="0" smtClean="0">
                <a:solidFill>
                  <a:schemeClr val="bg2">
                    <a:lumMod val="25000"/>
                  </a:schemeClr>
                </a:solidFill>
              </a:rPr>
              <a:t>Ley N° 30057, </a:t>
            </a:r>
            <a:r>
              <a:rPr lang="es-PE" sz="2200" dirty="0" smtClean="0">
                <a:solidFill>
                  <a:schemeClr val="bg2">
                    <a:lumMod val="25000"/>
                  </a:schemeClr>
                </a:solidFill>
              </a:rPr>
              <a:t>Ley del Servicio Civil, publicada en el Diario Oficial “El Peruano” el 4 de julio del 2013 (en adelante LSC).</a:t>
            </a:r>
          </a:p>
          <a:p>
            <a:pPr algn="just">
              <a:buClr>
                <a:schemeClr val="accent1">
                  <a:lumMod val="50000"/>
                </a:schemeClr>
              </a:buClr>
              <a:buFont typeface="Wingdings" pitchFamily="2" charset="2"/>
              <a:buChar char="§"/>
            </a:pPr>
            <a:r>
              <a:rPr lang="es-PE" sz="2200" b="1" dirty="0" smtClean="0">
                <a:solidFill>
                  <a:schemeClr val="bg2">
                    <a:lumMod val="25000"/>
                  </a:schemeClr>
                </a:solidFill>
              </a:rPr>
              <a:t>Ley N° 30161</a:t>
            </a:r>
            <a:r>
              <a:rPr lang="es-PE" sz="2200" dirty="0" smtClean="0">
                <a:solidFill>
                  <a:schemeClr val="bg2">
                    <a:lumMod val="25000"/>
                  </a:schemeClr>
                </a:solidFill>
              </a:rPr>
              <a:t>, Ley que regula la presentación de declaración jurada de ingresos, bienes y rentas de los funcionarios y servidores públicos del Estado, publicada en el Diario Oficial “El Peruano” el 28 de enero de 2014 (Decreto Supremo N° 080-2001-PCM, Reglamento de la Ley N° 27482, seguirá vigente según la segunda disposición complementaria modificatoria de la Ley N° 30161).</a:t>
            </a:r>
          </a:p>
          <a:p>
            <a:pPr lvl="0" algn="just">
              <a:buClr>
                <a:schemeClr val="accent1">
                  <a:lumMod val="50000"/>
                </a:schemeClr>
              </a:buClr>
              <a:buFont typeface="Wingdings" pitchFamily="2" charset="2"/>
              <a:buChar char="§"/>
            </a:pPr>
            <a:endParaRPr lang="es-PE" sz="2200" dirty="0" smtClean="0">
              <a:solidFill>
                <a:schemeClr val="bg2">
                  <a:lumMod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42910" y="785794"/>
            <a:ext cx="7901014" cy="857256"/>
          </a:xfrm>
        </p:spPr>
        <p:txBody>
          <a:bodyPr>
            <a:normAutofit/>
          </a:bodyPr>
          <a:lstStyle/>
          <a:p>
            <a:pPr algn="ctr" eaLnBrk="1" fontAlgn="auto" hangingPunct="1">
              <a:spcAft>
                <a:spcPts val="0"/>
              </a:spcAft>
              <a:defRPr/>
            </a:pPr>
            <a:r>
              <a:rPr lang="es-PE" sz="2800" b="1" dirty="0" smtClean="0">
                <a:solidFill>
                  <a:schemeClr val="accent1">
                    <a:lumMod val="50000"/>
                  </a:schemeClr>
                </a:solidFill>
              </a:rPr>
              <a:t>C) </a:t>
            </a:r>
            <a:r>
              <a:rPr lang="es-PE" sz="2800" b="1" dirty="0" smtClean="0">
                <a:solidFill>
                  <a:schemeClr val="accent1">
                    <a:lumMod val="50000"/>
                  </a:schemeClr>
                </a:solidFill>
                <a:effectLst/>
              </a:rPr>
              <a:t>EL DECRETO LEGISLATIVO</a:t>
            </a:r>
            <a:endParaRPr lang="es-ES" sz="2800" b="1" dirty="0" smtClean="0">
              <a:solidFill>
                <a:schemeClr val="accent1">
                  <a:lumMod val="50000"/>
                </a:schemeClr>
              </a:solidFill>
              <a:effectLst/>
            </a:endParaRPr>
          </a:p>
        </p:txBody>
      </p:sp>
      <p:sp>
        <p:nvSpPr>
          <p:cNvPr id="18435" name="Rectangle 3"/>
          <p:cNvSpPr>
            <a:spLocks noGrp="1" noChangeArrowheads="1"/>
          </p:cNvSpPr>
          <p:nvPr>
            <p:ph idx="1"/>
          </p:nvPr>
        </p:nvSpPr>
        <p:spPr>
          <a:xfrm>
            <a:off x="571472" y="1857364"/>
            <a:ext cx="8001028" cy="4162425"/>
          </a:xfrm>
        </p:spPr>
        <p:txBody>
          <a:bodyPr>
            <a:noAutofit/>
          </a:bodyPr>
          <a:lstStyle/>
          <a:p>
            <a:pPr marL="0" indent="0" algn="just" eaLnBrk="1" fontAlgn="auto" hangingPunct="1">
              <a:lnSpc>
                <a:spcPct val="90000"/>
              </a:lnSpc>
              <a:spcAft>
                <a:spcPts val="0"/>
              </a:spcAft>
              <a:buFont typeface="Wingdings" pitchFamily="2" charset="2"/>
              <a:buNone/>
              <a:defRPr/>
            </a:pPr>
            <a:r>
              <a:rPr lang="es-PE" sz="2200" dirty="0" smtClean="0">
                <a:solidFill>
                  <a:schemeClr val="accent3">
                    <a:lumMod val="50000"/>
                  </a:schemeClr>
                </a:solidFill>
                <a:latin typeface="+mj-lt"/>
              </a:rPr>
              <a:t>Pese a que la función legislativa es competencia del Poder Legislativo, el artículo 104° de la Constitución Política del Estado permite que el Poder Ejecutivo, previa autorización del Congreso, asuma funciones legislativas y expida normas con categoría de ley, denominadas decretos legislativos.</a:t>
            </a:r>
          </a:p>
          <a:p>
            <a:pPr marL="0" indent="0" algn="just" eaLnBrk="1" fontAlgn="auto" hangingPunct="1">
              <a:lnSpc>
                <a:spcPct val="90000"/>
              </a:lnSpc>
              <a:spcAft>
                <a:spcPts val="0"/>
              </a:spcAft>
              <a:buFont typeface="Wingdings" pitchFamily="2" charset="2"/>
              <a:buNone/>
              <a:defRPr/>
            </a:pPr>
            <a:r>
              <a:rPr lang="es-PE" sz="2200" dirty="0" smtClean="0">
                <a:solidFill>
                  <a:schemeClr val="accent3">
                    <a:lumMod val="50000"/>
                  </a:schemeClr>
                </a:solidFill>
                <a:latin typeface="+mj-lt"/>
              </a:rPr>
              <a:t>Según el Tribunal Constitucional, “el decreto legislativo tiene al Poder Ejecutivo como órgano productor. Sin embargo, el Congreso de la República también tiene una intervención indirecta, toda vez que fija la materia y el plazo de la delegación” (</a:t>
            </a:r>
            <a:r>
              <a:rPr lang="es-PE" sz="2200" dirty="0" err="1" smtClean="0">
                <a:solidFill>
                  <a:schemeClr val="accent3">
                    <a:lumMod val="50000"/>
                  </a:schemeClr>
                </a:solidFill>
                <a:latin typeface="+mj-lt"/>
              </a:rPr>
              <a:t>Exp</a:t>
            </a:r>
            <a:r>
              <a:rPr lang="es-PE" sz="2200" dirty="0" smtClean="0">
                <a:solidFill>
                  <a:schemeClr val="accent3">
                    <a:lumMod val="50000"/>
                  </a:schemeClr>
                </a:solidFill>
                <a:latin typeface="+mj-lt"/>
              </a:rPr>
              <a:t>. 047-2004-AI/TC, fundamento 25).</a:t>
            </a:r>
          </a:p>
          <a:p>
            <a:pPr marL="0" indent="0" algn="just" eaLnBrk="1" fontAlgn="auto" hangingPunct="1">
              <a:lnSpc>
                <a:spcPct val="90000"/>
              </a:lnSpc>
              <a:spcAft>
                <a:spcPts val="0"/>
              </a:spcAft>
              <a:buFont typeface="Wingdings" pitchFamily="2" charset="2"/>
              <a:buNone/>
              <a:defRPr/>
            </a:pPr>
            <a:r>
              <a:rPr lang="es-PE" sz="2200" dirty="0" smtClean="0">
                <a:solidFill>
                  <a:schemeClr val="accent3">
                    <a:lumMod val="50000"/>
                  </a:schemeClr>
                </a:solidFill>
                <a:latin typeface="+mj-lt"/>
              </a:rPr>
              <a:t>Al igual que las leyes, el decreto legislativo tiene como limitantes su conformidad con la Constitución y con la ley que autoriza su expedición. </a:t>
            </a:r>
            <a:endParaRPr lang="es-ES" sz="2200" b="1" dirty="0" smtClean="0">
              <a:solidFill>
                <a:schemeClr val="accent3">
                  <a:lumMod val="50000"/>
                </a:schemeClr>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857232"/>
            <a:ext cx="8501122" cy="990600"/>
          </a:xfrm>
        </p:spPr>
        <p:txBody>
          <a:bodyPr>
            <a:noAutofit/>
          </a:bodyPr>
          <a:lstStyle/>
          <a:p>
            <a:r>
              <a:rPr lang="es-PE" sz="2800" b="1" dirty="0" smtClean="0">
                <a:solidFill>
                  <a:schemeClr val="accent1">
                    <a:lumMod val="50000"/>
                  </a:schemeClr>
                </a:solidFill>
              </a:rPr>
              <a:t>PRINCIPALES DECRETOS LEGISLATIVOS RELACIONADOS CON EL RÉGIMEN DEL EMPLEO PÚBLICO </a:t>
            </a:r>
            <a:endParaRPr lang="es-PE" sz="2800" b="1" dirty="0">
              <a:solidFill>
                <a:schemeClr val="accent1">
                  <a:lumMod val="50000"/>
                </a:schemeClr>
              </a:solidFill>
            </a:endParaRPr>
          </a:p>
        </p:txBody>
      </p:sp>
      <p:sp>
        <p:nvSpPr>
          <p:cNvPr id="3" name="2 Marcador de contenido"/>
          <p:cNvSpPr>
            <a:spLocks noGrp="1"/>
          </p:cNvSpPr>
          <p:nvPr>
            <p:ph idx="1"/>
          </p:nvPr>
        </p:nvSpPr>
        <p:spPr>
          <a:xfrm>
            <a:off x="214282" y="2143116"/>
            <a:ext cx="8515352" cy="4543444"/>
          </a:xfrm>
        </p:spPr>
        <p:txBody>
          <a:bodyPr>
            <a:normAutofit fontScale="25000" lnSpcReduction="20000"/>
          </a:bodyPr>
          <a:lstStyle/>
          <a:p>
            <a:pPr lvl="0" algn="just">
              <a:buClr>
                <a:schemeClr val="accent1">
                  <a:lumMod val="50000"/>
                </a:schemeClr>
              </a:buClr>
              <a:buFont typeface="Wingdings" pitchFamily="2" charset="2"/>
              <a:buChar char="§"/>
            </a:pPr>
            <a:r>
              <a:rPr lang="es-PE" sz="8800" b="1" dirty="0">
                <a:solidFill>
                  <a:schemeClr val="accent3">
                    <a:lumMod val="50000"/>
                  </a:schemeClr>
                </a:solidFill>
                <a:latin typeface="+mj-lt"/>
              </a:rPr>
              <a:t>Decreto Legislativo N° 276</a:t>
            </a:r>
            <a:r>
              <a:rPr lang="es-PE" sz="8800" dirty="0">
                <a:solidFill>
                  <a:schemeClr val="accent3">
                    <a:lumMod val="50000"/>
                  </a:schemeClr>
                </a:solidFill>
                <a:latin typeface="+mj-lt"/>
              </a:rPr>
              <a:t>, Ley de Base de la carrera Administrativa y Remuneraciones del Sector Público, promulgado el 06 de marzo de 1984 y publicado en el Diario Oficial “El Peruano” el 24 de marzo de 1984</a:t>
            </a:r>
            <a:r>
              <a:rPr lang="es-PE" sz="8800" dirty="0" smtClean="0">
                <a:solidFill>
                  <a:schemeClr val="accent3">
                    <a:lumMod val="50000"/>
                  </a:schemeClr>
                </a:solidFill>
                <a:latin typeface="+mj-lt"/>
              </a:rPr>
              <a:t>.</a:t>
            </a:r>
          </a:p>
          <a:p>
            <a:pPr lvl="0" algn="just">
              <a:buClr>
                <a:schemeClr val="accent1">
                  <a:lumMod val="50000"/>
                </a:schemeClr>
              </a:buClr>
              <a:buFont typeface="Wingdings" pitchFamily="2" charset="2"/>
              <a:buChar char="§"/>
            </a:pPr>
            <a:r>
              <a:rPr lang="es-PE" sz="8800" b="1" dirty="0" smtClean="0">
                <a:solidFill>
                  <a:schemeClr val="accent3">
                    <a:lumMod val="50000"/>
                  </a:schemeClr>
                </a:solidFill>
                <a:latin typeface="+mj-lt"/>
              </a:rPr>
              <a:t>Decreto Legislativo N° 847</a:t>
            </a:r>
            <a:r>
              <a:rPr lang="es-PE" sz="8800" dirty="0" smtClean="0">
                <a:solidFill>
                  <a:schemeClr val="accent3">
                    <a:lumMod val="50000"/>
                  </a:schemeClr>
                </a:solidFill>
                <a:latin typeface="+mj-lt"/>
              </a:rPr>
              <a:t>, </a:t>
            </a:r>
            <a:r>
              <a:rPr lang="es-PE" sz="8800" dirty="0" smtClean="0">
                <a:solidFill>
                  <a:schemeClr val="accent3">
                    <a:lumMod val="50000"/>
                  </a:schemeClr>
                </a:solidFill>
              </a:rPr>
              <a:t>que dispone que las escalas remunerativas y reajustes de remuneraciones, bonificaciones, beneficios y pensiones del sector público se aprueben en montos de dinero, publicado en el Diario Oficial “El Peruano” el 25 de setiembre de 1996.</a:t>
            </a:r>
            <a:endParaRPr lang="es-PE" sz="8800" dirty="0">
              <a:solidFill>
                <a:schemeClr val="accent3">
                  <a:lumMod val="50000"/>
                </a:schemeClr>
              </a:solidFill>
              <a:latin typeface="+mj-lt"/>
            </a:endParaRPr>
          </a:p>
          <a:p>
            <a:pPr lvl="0" algn="just">
              <a:buClr>
                <a:schemeClr val="accent1">
                  <a:lumMod val="50000"/>
                </a:schemeClr>
              </a:buClr>
              <a:buFont typeface="Wingdings" pitchFamily="2" charset="2"/>
              <a:buChar char="§"/>
            </a:pPr>
            <a:r>
              <a:rPr lang="es-PE" sz="8800" b="1" dirty="0">
                <a:solidFill>
                  <a:schemeClr val="accent3">
                    <a:lumMod val="50000"/>
                  </a:schemeClr>
                </a:solidFill>
                <a:latin typeface="+mj-lt"/>
              </a:rPr>
              <a:t>Decreto Legislativo N° 1023</a:t>
            </a:r>
            <a:r>
              <a:rPr lang="es-PE" sz="8800" dirty="0">
                <a:solidFill>
                  <a:schemeClr val="accent3">
                    <a:lumMod val="50000"/>
                  </a:schemeClr>
                </a:solidFill>
                <a:latin typeface="+mj-lt"/>
              </a:rPr>
              <a:t>, que crea la autoridad nacional del servicio civil, rectora del sistema administrativo de gestión de recursos humanos, publicado el 21 de junio de 2008 en el Diario Oficial “El Peruano</a:t>
            </a:r>
            <a:r>
              <a:rPr lang="es-PE" sz="8800" dirty="0" smtClean="0">
                <a:solidFill>
                  <a:schemeClr val="accent3">
                    <a:lumMod val="50000"/>
                  </a:schemeClr>
                </a:solidFill>
                <a:latin typeface="+mj-lt"/>
              </a:rPr>
              <a:t>”</a:t>
            </a:r>
            <a:endParaRPr lang="es-PE" sz="8800" dirty="0">
              <a:solidFill>
                <a:schemeClr val="accent3">
                  <a:lumMod val="50000"/>
                </a:schemeClr>
              </a:solidFill>
              <a:latin typeface="+mj-lt"/>
            </a:endParaRPr>
          </a:p>
          <a:p>
            <a:pPr lvl="0" algn="just">
              <a:buClr>
                <a:schemeClr val="accent1">
                  <a:lumMod val="50000"/>
                </a:schemeClr>
              </a:buClr>
              <a:buFont typeface="Wingdings" pitchFamily="2" charset="2"/>
              <a:buChar char="§"/>
            </a:pPr>
            <a:r>
              <a:rPr lang="es-PE" sz="8800" b="1" dirty="0">
                <a:solidFill>
                  <a:schemeClr val="accent3">
                    <a:lumMod val="50000"/>
                  </a:schemeClr>
                </a:solidFill>
                <a:latin typeface="+mj-lt"/>
              </a:rPr>
              <a:t>Decreto Legislativo N° 1024</a:t>
            </a:r>
            <a:r>
              <a:rPr lang="es-PE" sz="8800" dirty="0">
                <a:solidFill>
                  <a:schemeClr val="accent3">
                    <a:lumMod val="50000"/>
                  </a:schemeClr>
                </a:solidFill>
                <a:latin typeface="+mj-lt"/>
              </a:rPr>
              <a:t>, que crea y regula el cuerpo de gerentes públicos, publicado el 21 de junio de 2008 en el Diario Oficial “El Peruano</a:t>
            </a:r>
            <a:r>
              <a:rPr lang="es-PE" sz="8800" dirty="0" smtClean="0">
                <a:solidFill>
                  <a:schemeClr val="accent3">
                    <a:lumMod val="50000"/>
                  </a:schemeClr>
                </a:solidFill>
                <a:latin typeface="+mj-lt"/>
              </a:rPr>
              <a:t>”</a:t>
            </a:r>
            <a:endParaRPr lang="es-PE" sz="8800" dirty="0">
              <a:solidFill>
                <a:schemeClr val="accent3">
                  <a:lumMod val="50000"/>
                </a:schemeClr>
              </a:solidFill>
              <a:latin typeface="+mj-lt"/>
            </a:endParaRPr>
          </a:p>
          <a:p>
            <a:pPr lvl="0" algn="just">
              <a:buClr>
                <a:schemeClr val="accent1">
                  <a:lumMod val="50000"/>
                </a:schemeClr>
              </a:buClr>
              <a:buFont typeface="Wingdings" pitchFamily="2" charset="2"/>
              <a:buChar char="§"/>
            </a:pPr>
            <a:endParaRPr lang="es-PE" sz="8800" dirty="0" smtClean="0">
              <a:solidFill>
                <a:schemeClr val="accent3">
                  <a:lumMod val="50000"/>
                </a:schemeClr>
              </a:solidFill>
              <a:latin typeface="+mj-lt"/>
            </a:endParaRPr>
          </a:p>
          <a:p>
            <a:pPr lvl="0" algn="just"/>
            <a:endParaRPr lang="es-PE" sz="5000" dirty="0" smtClean="0">
              <a:latin typeface="+mj-lt"/>
            </a:endParaRPr>
          </a:p>
          <a:p>
            <a:pPr lvl="0" algn="just"/>
            <a:endParaRPr lang="es-PE" sz="5000" dirty="0" smtClean="0">
              <a:latin typeface="+mj-lt"/>
            </a:endParaRPr>
          </a:p>
          <a:p>
            <a:pPr lvl="0" algn="just"/>
            <a:endParaRPr lang="es-PE" sz="5000" dirty="0" smtClean="0">
              <a:latin typeface="+mj-lt"/>
            </a:endParaRPr>
          </a:p>
          <a:p>
            <a:pPr lvl="0" algn="just">
              <a:buNone/>
            </a:pPr>
            <a:endParaRPr lang="es-PE" sz="50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57158" y="1142984"/>
            <a:ext cx="8229600" cy="5286412"/>
          </a:xfrm>
        </p:spPr>
        <p:txBody>
          <a:bodyPr>
            <a:normAutofit/>
          </a:bodyPr>
          <a:lstStyle/>
          <a:p>
            <a:pPr lvl="0" algn="just">
              <a:buClr>
                <a:schemeClr val="accent1">
                  <a:lumMod val="50000"/>
                </a:schemeClr>
              </a:buClr>
              <a:buFont typeface="Wingdings" pitchFamily="2" charset="2"/>
              <a:buChar char="§"/>
            </a:pPr>
            <a:r>
              <a:rPr lang="es-PE" sz="2200" b="1" dirty="0" smtClean="0">
                <a:solidFill>
                  <a:schemeClr val="bg2">
                    <a:lumMod val="25000"/>
                  </a:schemeClr>
                </a:solidFill>
              </a:rPr>
              <a:t>Decreto Legislativo N° 1026</a:t>
            </a:r>
            <a:r>
              <a:rPr lang="es-PE" sz="2200" dirty="0" smtClean="0">
                <a:solidFill>
                  <a:schemeClr val="bg2">
                    <a:lumMod val="25000"/>
                  </a:schemeClr>
                </a:solidFill>
              </a:rPr>
              <a:t>, que establece un régimen facultativo para los gobiernos regionales y locales que deseen implementar procesos de modernización institucional general, publicado el 21 de junio de 2008 en el Diario Oficial “El Peruano”</a:t>
            </a:r>
          </a:p>
          <a:p>
            <a:pPr lvl="0" algn="just">
              <a:buClr>
                <a:schemeClr val="accent1">
                  <a:lumMod val="50000"/>
                </a:schemeClr>
              </a:buClr>
              <a:buFont typeface="Wingdings" pitchFamily="2" charset="2"/>
              <a:buChar char="§"/>
            </a:pPr>
            <a:r>
              <a:rPr lang="es-PE" sz="2200" b="1" dirty="0" smtClean="0">
                <a:solidFill>
                  <a:schemeClr val="bg2">
                    <a:lumMod val="25000"/>
                  </a:schemeClr>
                </a:solidFill>
              </a:rPr>
              <a:t>Decreto Legislativo N° 1057</a:t>
            </a:r>
            <a:r>
              <a:rPr lang="es-PE" sz="2200" dirty="0" smtClean="0">
                <a:solidFill>
                  <a:schemeClr val="bg2">
                    <a:lumMod val="25000"/>
                  </a:schemeClr>
                </a:solidFill>
              </a:rPr>
              <a:t>, que regula el régimen especial de contratación administrativa de servicios, publicado el 28 de junio de 2008 en el Diario Oficial “El Peruano”.</a:t>
            </a:r>
          </a:p>
          <a:p>
            <a:pPr algn="just">
              <a:buClr>
                <a:schemeClr val="accent1">
                  <a:lumMod val="50000"/>
                </a:schemeClr>
              </a:buClr>
              <a:buFont typeface="Wingdings" pitchFamily="2" charset="2"/>
              <a:buChar char="§"/>
            </a:pPr>
            <a:r>
              <a:rPr lang="es-PE" sz="2200" b="1" dirty="0" smtClean="0">
                <a:solidFill>
                  <a:schemeClr val="bg2">
                    <a:lumMod val="25000"/>
                  </a:schemeClr>
                </a:solidFill>
              </a:rPr>
              <a:t>Decreto Legislativo N° 1153</a:t>
            </a:r>
            <a:r>
              <a:rPr lang="es-PE" sz="2200" dirty="0" smtClean="0">
                <a:solidFill>
                  <a:schemeClr val="bg2">
                    <a:lumMod val="25000"/>
                  </a:schemeClr>
                </a:solidFill>
              </a:rPr>
              <a:t>, que regula la política integral de compensaciones y entregas económicas del personal de la salud al servicio del Estado, publicado en el Diario Oficial “El Peruano” el 12 de setiembre de 2013.</a:t>
            </a:r>
          </a:p>
          <a:p>
            <a:pPr lvl="0" algn="just">
              <a:buClr>
                <a:schemeClr val="accent1">
                  <a:lumMod val="50000"/>
                </a:schemeClr>
              </a:buClr>
              <a:buFont typeface="Wingdings" pitchFamily="2" charset="2"/>
              <a:buChar char="§"/>
            </a:pPr>
            <a:endParaRPr lang="es-PE" dirty="0" smtClean="0">
              <a:solidFill>
                <a:schemeClr val="accent3">
                  <a:lumMod val="50000"/>
                </a:schemeClr>
              </a:solidFill>
            </a:endParaRPr>
          </a:p>
          <a:p>
            <a:endParaRPr lang="es-P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785794"/>
            <a:ext cx="8229600" cy="1066800"/>
          </a:xfrm>
        </p:spPr>
        <p:txBody>
          <a:bodyPr>
            <a:normAutofit/>
          </a:bodyPr>
          <a:lstStyle/>
          <a:p>
            <a:pPr algn="ctr"/>
            <a:r>
              <a:rPr lang="es-PE" sz="2800" b="1" dirty="0" smtClean="0">
                <a:solidFill>
                  <a:schemeClr val="accent1">
                    <a:lumMod val="50000"/>
                  </a:schemeClr>
                </a:solidFill>
              </a:rPr>
              <a:t>D) EL DECRETO LEY</a:t>
            </a:r>
            <a:endParaRPr lang="es-PE" sz="2800" b="1" dirty="0">
              <a:solidFill>
                <a:schemeClr val="accent1">
                  <a:lumMod val="50000"/>
                </a:schemeClr>
              </a:solidFill>
            </a:endParaRPr>
          </a:p>
        </p:txBody>
      </p:sp>
      <p:sp>
        <p:nvSpPr>
          <p:cNvPr id="3" name="2 Marcador de contenido"/>
          <p:cNvSpPr>
            <a:spLocks noGrp="1"/>
          </p:cNvSpPr>
          <p:nvPr>
            <p:ph idx="1"/>
          </p:nvPr>
        </p:nvSpPr>
        <p:spPr>
          <a:xfrm>
            <a:off x="357158" y="1928802"/>
            <a:ext cx="8153400" cy="4495800"/>
          </a:xfrm>
        </p:spPr>
        <p:txBody>
          <a:bodyPr>
            <a:normAutofit/>
          </a:bodyPr>
          <a:lstStyle/>
          <a:p>
            <a:pPr algn="just">
              <a:buNone/>
            </a:pPr>
            <a:r>
              <a:rPr lang="es-PE" dirty="0" smtClean="0">
                <a:solidFill>
                  <a:schemeClr val="tx2">
                    <a:lumMod val="75000"/>
                  </a:schemeClr>
                </a:solidFill>
                <a:latin typeface="Arial Narrow" pitchFamily="34" charset="0"/>
              </a:rPr>
              <a:t>	</a:t>
            </a:r>
            <a:r>
              <a:rPr lang="es-PE" sz="2200" dirty="0" smtClean="0">
                <a:solidFill>
                  <a:schemeClr val="bg2">
                    <a:lumMod val="25000"/>
                  </a:schemeClr>
                </a:solidFill>
                <a:latin typeface="+mj-lt"/>
              </a:rPr>
              <a:t>Es una norma jurídica con fuerza de ley que dicta el Poder Ejecutivo durante periodos en que el orden constitucional es interrumpido y se suspende el funcionamiento del Poder Legislativo.</a:t>
            </a:r>
          </a:p>
          <a:p>
            <a:pPr algn="just">
              <a:buNone/>
            </a:pPr>
            <a:r>
              <a:rPr lang="es-ES" sz="2200" dirty="0" smtClean="0">
                <a:solidFill>
                  <a:schemeClr val="bg2">
                    <a:lumMod val="25000"/>
                  </a:schemeClr>
                </a:solidFill>
                <a:latin typeface="+mj-lt"/>
              </a:rPr>
              <a:t>	Entre </a:t>
            </a:r>
            <a:r>
              <a:rPr lang="es-ES" sz="2200" dirty="0">
                <a:solidFill>
                  <a:schemeClr val="bg2">
                    <a:lumMod val="25000"/>
                  </a:schemeClr>
                </a:solidFill>
                <a:latin typeface="+mj-lt"/>
              </a:rPr>
              <a:t>los principales Decretos Leyes relacionados al régimen del empleo público cabe mencionar</a:t>
            </a:r>
            <a:r>
              <a:rPr lang="es-ES" sz="2200" dirty="0" smtClean="0">
                <a:solidFill>
                  <a:schemeClr val="bg2">
                    <a:lumMod val="25000"/>
                  </a:schemeClr>
                </a:solidFill>
                <a:latin typeface="+mj-lt"/>
              </a:rPr>
              <a:t>:</a:t>
            </a:r>
          </a:p>
          <a:p>
            <a:pPr algn="just">
              <a:buNone/>
            </a:pPr>
            <a:endParaRPr lang="es-PE" sz="2200" dirty="0">
              <a:solidFill>
                <a:schemeClr val="bg2">
                  <a:lumMod val="25000"/>
                </a:schemeClr>
              </a:solidFill>
              <a:latin typeface="+mj-lt"/>
            </a:endParaRPr>
          </a:p>
          <a:p>
            <a:pPr lvl="0" algn="just">
              <a:buClr>
                <a:schemeClr val="accent1">
                  <a:lumMod val="50000"/>
                </a:schemeClr>
              </a:buClr>
              <a:buFont typeface="Wingdings" pitchFamily="2" charset="2"/>
              <a:buChar char="§"/>
            </a:pPr>
            <a:r>
              <a:rPr lang="es-PE" sz="2200" b="1" dirty="0">
                <a:solidFill>
                  <a:schemeClr val="bg2">
                    <a:lumMod val="25000"/>
                  </a:schemeClr>
                </a:solidFill>
                <a:latin typeface="+mj-lt"/>
              </a:rPr>
              <a:t>Decreto Ley N° 25650</a:t>
            </a:r>
            <a:r>
              <a:rPr lang="es-PE" sz="2200" dirty="0">
                <a:solidFill>
                  <a:schemeClr val="bg2">
                    <a:lumMod val="25000"/>
                  </a:schemeClr>
                </a:solidFill>
                <a:latin typeface="+mj-lt"/>
              </a:rPr>
              <a:t> que crea el Fondo de Apoyo General al Sector Público, publicado en el Diario Oficial “El Peruano” el 12 de agosto de 1992.</a:t>
            </a:r>
          </a:p>
          <a:p>
            <a:endParaRPr lang="es-PE" dirty="0" smtClean="0">
              <a:solidFill>
                <a:schemeClr val="tx2">
                  <a:lumMod val="75000"/>
                </a:schemeClr>
              </a:solidFill>
              <a:latin typeface="Arial Narrow" pitchFamily="34" charset="0"/>
            </a:endParaRPr>
          </a:p>
          <a:p>
            <a:endParaRPr lang="es-P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1066800"/>
          </a:xfrm>
        </p:spPr>
        <p:txBody>
          <a:bodyPr>
            <a:normAutofit/>
          </a:bodyPr>
          <a:lstStyle/>
          <a:p>
            <a:pPr algn="ctr"/>
            <a:r>
              <a:rPr lang="es-PE" sz="2800" b="1" dirty="0" smtClean="0">
                <a:solidFill>
                  <a:schemeClr val="accent1">
                    <a:lumMod val="50000"/>
                  </a:schemeClr>
                </a:solidFill>
              </a:rPr>
              <a:t>E) EL DECRETO DE URGENCIA </a:t>
            </a:r>
            <a:endParaRPr lang="es-PE" sz="2800" b="1" dirty="0">
              <a:solidFill>
                <a:schemeClr val="accent1">
                  <a:lumMod val="50000"/>
                </a:schemeClr>
              </a:solidFill>
            </a:endParaRPr>
          </a:p>
        </p:txBody>
      </p:sp>
      <p:sp>
        <p:nvSpPr>
          <p:cNvPr id="3" name="2 Marcador de contenido"/>
          <p:cNvSpPr>
            <a:spLocks noGrp="1"/>
          </p:cNvSpPr>
          <p:nvPr>
            <p:ph idx="1"/>
          </p:nvPr>
        </p:nvSpPr>
        <p:spPr>
          <a:xfrm>
            <a:off x="357158" y="2071678"/>
            <a:ext cx="8229600" cy="4325112"/>
          </a:xfrm>
        </p:spPr>
        <p:txBody>
          <a:bodyPr>
            <a:normAutofit/>
          </a:bodyPr>
          <a:lstStyle/>
          <a:p>
            <a:pPr marL="0" indent="0" algn="just">
              <a:lnSpc>
                <a:spcPct val="90000"/>
              </a:lnSpc>
              <a:buNone/>
              <a:defRPr/>
            </a:pPr>
            <a:r>
              <a:rPr lang="es-PE" sz="2200" dirty="0">
                <a:solidFill>
                  <a:schemeClr val="accent3">
                    <a:lumMod val="50000"/>
                  </a:schemeClr>
                </a:solidFill>
                <a:latin typeface="+mj-lt"/>
              </a:rPr>
              <a:t>Es una norma con rango y fuerza de ley que dicta el Presidente de la República, en materia económica y financiera, en uso de las facultades que le confiere el artículo 118°, inciso 19 de la Constitución. La expedición de esta clase de normas se encuentra condicionada a la existencia de situaciones extraordinarias e imprevisibles.</a:t>
            </a:r>
          </a:p>
          <a:p>
            <a:pPr marL="0" indent="0" algn="just">
              <a:lnSpc>
                <a:spcPct val="90000"/>
              </a:lnSpc>
              <a:buNone/>
              <a:defRPr/>
            </a:pPr>
            <a:endParaRPr lang="es-PE" sz="2200" dirty="0">
              <a:solidFill>
                <a:schemeClr val="accent3">
                  <a:lumMod val="50000"/>
                </a:schemeClr>
              </a:solidFill>
              <a:latin typeface="+mj-lt"/>
            </a:endParaRPr>
          </a:p>
          <a:p>
            <a:pPr marL="0" indent="0" algn="just">
              <a:lnSpc>
                <a:spcPct val="90000"/>
              </a:lnSpc>
              <a:buNone/>
              <a:defRPr/>
            </a:pPr>
            <a:r>
              <a:rPr lang="es-PE" sz="2200" dirty="0">
                <a:solidFill>
                  <a:schemeClr val="accent3">
                    <a:lumMod val="50000"/>
                  </a:schemeClr>
                </a:solidFill>
                <a:latin typeface="+mj-lt"/>
              </a:rPr>
              <a:t>Los Decretos de Urgencia son comúnmente </a:t>
            </a:r>
            <a:r>
              <a:rPr lang="es-ES" sz="2200" dirty="0">
                <a:solidFill>
                  <a:schemeClr val="accent3">
                    <a:lumMod val="50000"/>
                  </a:schemeClr>
                </a:solidFill>
                <a:latin typeface="+mj-lt"/>
                <a:cs typeface="Times New Roman" pitchFamily="18" charset="0"/>
              </a:rPr>
              <a:t>utilizados por el Poder Ejecutivo para otorgar o restringir derechos de carácter económico  a trabajadores públicos, tal como es el caso del otorgamiento de bonificaciones o de la disminución de ingresos a los funcionarios públicos, bajo el argumento de austeridad presupuestal.</a:t>
            </a:r>
            <a:r>
              <a:rPr lang="es-ES" sz="2200" b="1" dirty="0">
                <a:solidFill>
                  <a:schemeClr val="accent3">
                    <a:lumMod val="50000"/>
                  </a:schemeClr>
                </a:solidFill>
                <a:latin typeface="+mj-lt"/>
              </a:rPr>
              <a:t> </a:t>
            </a:r>
          </a:p>
          <a:p>
            <a:endParaRPr lang="es-PE" sz="2400" dirty="0">
              <a:solidFill>
                <a:schemeClr val="accent3">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28596" y="785794"/>
            <a:ext cx="8229600" cy="1066800"/>
          </a:xfrm>
        </p:spPr>
        <p:txBody>
          <a:bodyPr>
            <a:normAutofit/>
          </a:bodyPr>
          <a:lstStyle/>
          <a:p>
            <a:pPr algn="ctr" eaLnBrk="1" fontAlgn="auto" hangingPunct="1">
              <a:spcAft>
                <a:spcPts val="0"/>
              </a:spcAft>
              <a:defRPr/>
            </a:pPr>
            <a:r>
              <a:rPr lang="es-PE" sz="2800" b="1" dirty="0" smtClean="0">
                <a:solidFill>
                  <a:schemeClr val="accent1">
                    <a:lumMod val="50000"/>
                  </a:schemeClr>
                </a:solidFill>
                <a:effectLst/>
                <a:latin typeface="+mn-lt"/>
              </a:rPr>
              <a:t>1. CONCEPTO DE DERECHO DEL EMPLEO PÚBLICO</a:t>
            </a:r>
            <a:endParaRPr lang="es-ES" sz="2800" b="1" dirty="0" smtClean="0">
              <a:solidFill>
                <a:schemeClr val="accent1">
                  <a:lumMod val="50000"/>
                </a:schemeClr>
              </a:solidFill>
              <a:effectLst/>
              <a:latin typeface="+mn-lt"/>
            </a:endParaRPr>
          </a:p>
        </p:txBody>
      </p:sp>
      <p:sp>
        <p:nvSpPr>
          <p:cNvPr id="4099" name="Rectangle 3"/>
          <p:cNvSpPr>
            <a:spLocks noGrp="1" noChangeArrowheads="1"/>
          </p:cNvSpPr>
          <p:nvPr>
            <p:ph sz="half" idx="4294967295"/>
          </p:nvPr>
        </p:nvSpPr>
        <p:spPr>
          <a:xfrm>
            <a:off x="428596" y="2071678"/>
            <a:ext cx="4038600" cy="4525962"/>
          </a:xfrm>
        </p:spPr>
        <p:txBody>
          <a:bodyPr>
            <a:normAutofit fontScale="92500" lnSpcReduction="10000"/>
          </a:bodyPr>
          <a:lstStyle/>
          <a:p>
            <a:pPr marL="0" indent="0" algn="just" eaLnBrk="1" fontAlgn="auto" hangingPunct="1">
              <a:lnSpc>
                <a:spcPct val="90000"/>
              </a:lnSpc>
              <a:spcAft>
                <a:spcPts val="0"/>
              </a:spcAft>
              <a:buFont typeface="Wingdings" pitchFamily="2" charset="2"/>
              <a:buNone/>
              <a:defRPr/>
            </a:pPr>
            <a:r>
              <a:rPr lang="es-PE" sz="2400" dirty="0" smtClean="0">
                <a:solidFill>
                  <a:schemeClr val="accent3">
                    <a:lumMod val="50000"/>
                  </a:schemeClr>
                </a:solidFill>
              </a:rPr>
              <a:t>Es el conjunto de principios y normas legales que regulan las relaciones surgidas entre la Administración Pública, en tanto empleadora, y los individuos que le prestan servicios personales, subordinados y remunerados, es decir como trabajadores, con sujeción a ciertas restricciones que se establecen a partir de la presunción que existen determinadas políticas que por favorecer el interés público, deben ser impuestas unilateralmente por el empleador Estado, limitando los derechos laborales.</a:t>
            </a:r>
            <a:endParaRPr lang="es-ES" sz="2400" dirty="0" smtClean="0">
              <a:solidFill>
                <a:schemeClr val="accent3">
                  <a:lumMod val="50000"/>
                </a:schemeClr>
              </a:solidFill>
            </a:endParaRPr>
          </a:p>
        </p:txBody>
      </p:sp>
      <p:pic>
        <p:nvPicPr>
          <p:cNvPr id="6148" name="Picture 6" descr="leyes"/>
          <p:cNvPicPr>
            <a:picLocks noChangeAspect="1" noChangeArrowheads="1"/>
          </p:cNvPicPr>
          <p:nvPr/>
        </p:nvPicPr>
        <p:blipFill>
          <a:blip r:embed="rId2"/>
          <a:srcRect/>
          <a:stretch>
            <a:fillRect/>
          </a:stretch>
        </p:blipFill>
        <p:spPr bwMode="auto">
          <a:xfrm>
            <a:off x="5072066" y="2285992"/>
            <a:ext cx="3214710" cy="33575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85720" y="928670"/>
            <a:ext cx="8286808" cy="5572164"/>
          </a:xfrm>
        </p:spPr>
        <p:txBody>
          <a:bodyPr>
            <a:normAutofit fontScale="85000" lnSpcReduction="20000"/>
          </a:bodyPr>
          <a:lstStyle/>
          <a:p>
            <a:pPr lvl="0">
              <a:buNone/>
            </a:pPr>
            <a:r>
              <a:rPr lang="es-PE" sz="2400" dirty="0" smtClean="0">
                <a:solidFill>
                  <a:schemeClr val="bg2">
                    <a:lumMod val="25000"/>
                  </a:schemeClr>
                </a:solidFill>
              </a:rPr>
              <a:t>	</a:t>
            </a:r>
            <a:r>
              <a:rPr lang="es-PE" sz="2600" dirty="0" smtClean="0">
                <a:solidFill>
                  <a:schemeClr val="bg2">
                    <a:lumMod val="25000"/>
                  </a:schemeClr>
                </a:solidFill>
              </a:rPr>
              <a:t>Los principales decretos de urgencia relacionados con el régimen laboral público es el siguiente:</a:t>
            </a:r>
            <a:br>
              <a:rPr lang="es-PE" sz="2600" dirty="0" smtClean="0">
                <a:solidFill>
                  <a:schemeClr val="bg2">
                    <a:lumMod val="25000"/>
                  </a:schemeClr>
                </a:solidFill>
              </a:rPr>
            </a:br>
            <a:endParaRPr lang="es-PE" sz="2600" dirty="0" smtClean="0">
              <a:solidFill>
                <a:schemeClr val="bg2">
                  <a:lumMod val="25000"/>
                </a:schemeClr>
              </a:solidFill>
            </a:endParaRPr>
          </a:p>
          <a:p>
            <a:pPr lvl="0" algn="just">
              <a:buClr>
                <a:schemeClr val="accent1">
                  <a:lumMod val="50000"/>
                </a:schemeClr>
              </a:buClr>
              <a:buFont typeface="Wingdings" pitchFamily="2" charset="2"/>
              <a:buChar char="§"/>
            </a:pPr>
            <a:r>
              <a:rPr lang="es-PE" sz="2600" dirty="0" smtClean="0">
                <a:solidFill>
                  <a:schemeClr val="bg2">
                    <a:lumMod val="25000"/>
                  </a:schemeClr>
                </a:solidFill>
              </a:rPr>
              <a:t>Decreto de Urgencia N° 088-2001 que establece disposiciones aplicables a los Comités de Administración de los Fondos de Asistencia y Estímulo de las entidades públicas, publicado en el Diario Oficial “El Peruano” el 22 de julio de 2001.</a:t>
            </a:r>
          </a:p>
          <a:p>
            <a:pPr lvl="0" algn="just">
              <a:buClr>
                <a:schemeClr val="accent1">
                  <a:lumMod val="50000"/>
                </a:schemeClr>
              </a:buClr>
              <a:buFont typeface="Wingdings" pitchFamily="2" charset="2"/>
              <a:buChar char="§"/>
            </a:pPr>
            <a:r>
              <a:rPr lang="es-PE" sz="2600" dirty="0" smtClean="0">
                <a:solidFill>
                  <a:schemeClr val="bg2">
                    <a:lumMod val="25000"/>
                  </a:schemeClr>
                </a:solidFill>
              </a:rPr>
              <a:t>Decreto de Urgencia N° 038-2006, que modifica la Ley N° 28212- Ley que Regula los ingresos de los Altos Funcionarios, Autoridades del Estado y dicta otras normas, publicado el 30 de diciembre de 2006 en el Diario Oficial “El Peruano”</a:t>
            </a:r>
          </a:p>
          <a:p>
            <a:pPr lvl="0" algn="just">
              <a:buClr>
                <a:schemeClr val="accent1">
                  <a:lumMod val="50000"/>
                </a:schemeClr>
              </a:buClr>
              <a:buFont typeface="Wingdings" pitchFamily="2" charset="2"/>
              <a:buChar char="§"/>
            </a:pPr>
            <a:r>
              <a:rPr lang="es-PE" sz="2600" dirty="0" smtClean="0">
                <a:solidFill>
                  <a:schemeClr val="bg2">
                    <a:lumMod val="25000"/>
                  </a:schemeClr>
                </a:solidFill>
              </a:rPr>
              <a:t>Decreto de Urgencia Nº 041-2008 que dicta medidas urgentes en materia económica y financiera a favor de la Autoridad Nacional del Servicio Civil, publicado el 23 de setiembre de 2008.</a:t>
            </a:r>
          </a:p>
          <a:p>
            <a:pPr lvl="0" algn="just">
              <a:buClr>
                <a:schemeClr val="accent1">
                  <a:lumMod val="50000"/>
                </a:schemeClr>
              </a:buClr>
              <a:buFont typeface="Wingdings" pitchFamily="2" charset="2"/>
              <a:buChar char="§"/>
            </a:pPr>
            <a:r>
              <a:rPr lang="es-PE" sz="2600" dirty="0" smtClean="0">
                <a:solidFill>
                  <a:schemeClr val="bg2">
                    <a:lumMod val="25000"/>
                  </a:schemeClr>
                </a:solidFill>
              </a:rPr>
              <a:t>Decreto de Urgencia N° 053-2009,que aprueba Medidas Urgentes sobre la Administración del Fondo de Apoyo Gerencial al Sector Público y otras Disposiciones, publicado en el Diario Oficial “El Peruano” el 08 de mayo de 2009.</a:t>
            </a:r>
          </a:p>
          <a:p>
            <a:pPr algn="just">
              <a:buNone/>
            </a:pPr>
            <a:endParaRPr lang="es-PE" sz="31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8229600" cy="852502"/>
          </a:xfrm>
        </p:spPr>
        <p:txBody>
          <a:bodyPr>
            <a:normAutofit/>
          </a:bodyPr>
          <a:lstStyle/>
          <a:p>
            <a:pPr algn="ctr"/>
            <a:r>
              <a:rPr lang="es-PE" sz="2800" b="1" dirty="0" smtClean="0">
                <a:solidFill>
                  <a:schemeClr val="accent1">
                    <a:lumMod val="50000"/>
                  </a:schemeClr>
                </a:solidFill>
              </a:rPr>
              <a:t>F) RESOLUCIÓN LEGISLATIVA</a:t>
            </a:r>
            <a:endParaRPr lang="es-PE" sz="2800" b="1" dirty="0">
              <a:solidFill>
                <a:schemeClr val="accent1">
                  <a:lumMod val="50000"/>
                </a:schemeClr>
              </a:solidFill>
            </a:endParaRPr>
          </a:p>
        </p:txBody>
      </p:sp>
      <p:sp>
        <p:nvSpPr>
          <p:cNvPr id="3" name="2 Marcador de contenido"/>
          <p:cNvSpPr>
            <a:spLocks noGrp="1"/>
          </p:cNvSpPr>
          <p:nvPr>
            <p:ph idx="1"/>
          </p:nvPr>
        </p:nvSpPr>
        <p:spPr>
          <a:xfrm>
            <a:off x="500034" y="1928802"/>
            <a:ext cx="8015286" cy="4325112"/>
          </a:xfrm>
        </p:spPr>
        <p:txBody>
          <a:bodyPr>
            <a:normAutofit/>
          </a:bodyPr>
          <a:lstStyle/>
          <a:p>
            <a:pPr marL="0" indent="0" algn="just">
              <a:lnSpc>
                <a:spcPct val="90000"/>
              </a:lnSpc>
              <a:buNone/>
              <a:defRPr/>
            </a:pPr>
            <a:r>
              <a:rPr lang="es-PE" sz="2200" dirty="0">
                <a:solidFill>
                  <a:schemeClr val="accent3">
                    <a:lumMod val="50000"/>
                  </a:schemeClr>
                </a:solidFill>
                <a:latin typeface="+mj-lt"/>
              </a:rPr>
              <a:t>El Tribunal Constitucional las define como “…actos parlamentarios que generalmente regulan casos de manera particular y concreto. Representan la excepción a la característica de generalidad de la ley. Tienen rango de ley porque el inciso 1 del artículo 102° de la Constitución y el artículo 4° del Reglamento del Congreso le confieren una jerarquía homóloga a la ley” (</a:t>
            </a:r>
            <a:r>
              <a:rPr lang="es-PE" sz="2200" dirty="0" err="1">
                <a:solidFill>
                  <a:schemeClr val="accent3">
                    <a:lumMod val="50000"/>
                  </a:schemeClr>
                </a:solidFill>
                <a:latin typeface="+mj-lt"/>
              </a:rPr>
              <a:t>Exp</a:t>
            </a:r>
            <a:r>
              <a:rPr lang="es-PE" sz="2200" dirty="0">
                <a:solidFill>
                  <a:schemeClr val="accent3">
                    <a:lumMod val="50000"/>
                  </a:schemeClr>
                </a:solidFill>
                <a:latin typeface="+mj-lt"/>
              </a:rPr>
              <a:t>. 047-2004-AI/TC, fundamento 17).</a:t>
            </a:r>
          </a:p>
          <a:p>
            <a:pPr marL="0" indent="0" algn="just">
              <a:lnSpc>
                <a:spcPct val="90000"/>
              </a:lnSpc>
              <a:buNone/>
              <a:defRPr/>
            </a:pPr>
            <a:endParaRPr lang="es-PE" sz="2200" dirty="0">
              <a:solidFill>
                <a:schemeClr val="accent3">
                  <a:lumMod val="50000"/>
                </a:schemeClr>
              </a:solidFill>
              <a:latin typeface="+mj-lt"/>
            </a:endParaRPr>
          </a:p>
          <a:p>
            <a:pPr marL="0" indent="0" algn="just">
              <a:lnSpc>
                <a:spcPct val="90000"/>
              </a:lnSpc>
              <a:buNone/>
              <a:defRPr/>
            </a:pPr>
            <a:r>
              <a:rPr lang="es-PE" sz="2200" dirty="0">
                <a:solidFill>
                  <a:schemeClr val="accent3">
                    <a:lumMod val="50000"/>
                  </a:schemeClr>
                </a:solidFill>
                <a:latin typeface="+mj-lt"/>
              </a:rPr>
              <a:t>En materia de Derecho </a:t>
            </a:r>
            <a:r>
              <a:rPr lang="es-PE" sz="2200" dirty="0" smtClean="0">
                <a:solidFill>
                  <a:schemeClr val="accent3">
                    <a:lumMod val="50000"/>
                  </a:schemeClr>
                </a:solidFill>
                <a:latin typeface="+mj-lt"/>
              </a:rPr>
              <a:t>Laboral Público, </a:t>
            </a:r>
            <a:r>
              <a:rPr lang="es-PE" sz="2200" dirty="0">
                <a:solidFill>
                  <a:schemeClr val="accent3">
                    <a:lumMod val="50000"/>
                  </a:schemeClr>
                </a:solidFill>
                <a:latin typeface="+mj-lt"/>
              </a:rPr>
              <a:t>las resoluciones legislativas cobran especial importancia, pues a través de ellos se aprueban los tratados internacionales y los Convenios de la Organización Internacional del Trabajo suscritos por el Perú.</a:t>
            </a:r>
          </a:p>
          <a:p>
            <a:endParaRPr lang="es-PE"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928670"/>
            <a:ext cx="8229600" cy="781064"/>
          </a:xfrm>
        </p:spPr>
        <p:txBody>
          <a:bodyPr>
            <a:normAutofit/>
          </a:bodyPr>
          <a:lstStyle/>
          <a:p>
            <a:pPr algn="ctr"/>
            <a:r>
              <a:rPr lang="es-PE" sz="2800" b="1" dirty="0" smtClean="0">
                <a:solidFill>
                  <a:schemeClr val="accent1">
                    <a:lumMod val="50000"/>
                  </a:schemeClr>
                </a:solidFill>
              </a:rPr>
              <a:t>G) LOS REGLAMENTOS</a:t>
            </a:r>
            <a:endParaRPr lang="es-PE" sz="2800" b="1" dirty="0">
              <a:solidFill>
                <a:schemeClr val="accent1">
                  <a:lumMod val="50000"/>
                </a:schemeClr>
              </a:solidFill>
            </a:endParaRPr>
          </a:p>
        </p:txBody>
      </p:sp>
      <p:sp>
        <p:nvSpPr>
          <p:cNvPr id="3" name="2 Marcador de contenido"/>
          <p:cNvSpPr>
            <a:spLocks noGrp="1"/>
          </p:cNvSpPr>
          <p:nvPr>
            <p:ph idx="1"/>
          </p:nvPr>
        </p:nvSpPr>
        <p:spPr>
          <a:xfrm>
            <a:off x="357158" y="2000240"/>
            <a:ext cx="8429684" cy="4325112"/>
          </a:xfrm>
        </p:spPr>
        <p:txBody>
          <a:bodyPr>
            <a:normAutofit/>
          </a:bodyPr>
          <a:lstStyle/>
          <a:p>
            <a:pPr marL="0" indent="0">
              <a:lnSpc>
                <a:spcPct val="80000"/>
              </a:lnSpc>
              <a:buNone/>
              <a:defRPr/>
            </a:pPr>
            <a:r>
              <a:rPr lang="es-PE" sz="2200" dirty="0">
                <a:solidFill>
                  <a:schemeClr val="bg2">
                    <a:lumMod val="25000"/>
                  </a:schemeClr>
                </a:solidFill>
                <a:latin typeface="+mj-lt"/>
              </a:rPr>
              <a:t>Los reglamentos son actos administrativos de carácter general dictados por el Poder Ejecutivo.</a:t>
            </a:r>
          </a:p>
          <a:p>
            <a:pPr marL="0" indent="0" algn="just">
              <a:lnSpc>
                <a:spcPct val="80000"/>
              </a:lnSpc>
              <a:buNone/>
              <a:defRPr/>
            </a:pPr>
            <a:r>
              <a:rPr lang="es-PE" sz="2200" dirty="0">
                <a:solidFill>
                  <a:schemeClr val="bg2">
                    <a:lumMod val="25000"/>
                  </a:schemeClr>
                </a:solidFill>
                <a:latin typeface="+mj-lt"/>
              </a:rPr>
              <a:t>    </a:t>
            </a:r>
          </a:p>
          <a:p>
            <a:pPr marL="0" indent="0" algn="just">
              <a:lnSpc>
                <a:spcPct val="80000"/>
              </a:lnSpc>
              <a:buNone/>
              <a:defRPr/>
            </a:pPr>
            <a:r>
              <a:rPr lang="es-PE" sz="2200" dirty="0">
                <a:solidFill>
                  <a:schemeClr val="bg2">
                    <a:lumMod val="25000"/>
                  </a:schemeClr>
                </a:solidFill>
                <a:latin typeface="+mj-lt"/>
              </a:rPr>
              <a:t>En el Perú, los reglamentos ejecutivos son dictados por el Presidente de la República en uso de la facultad que le confiere el inciso 8° del artículo 118° de la Constitución. Sin embargo, al ejercer esta facultad reglamentaria, debe hacerlo sin trasgredir ni desnaturalizar la ley que es objeto de reglamentación.</a:t>
            </a:r>
          </a:p>
          <a:p>
            <a:pPr marL="0" indent="0" algn="just">
              <a:lnSpc>
                <a:spcPct val="80000"/>
              </a:lnSpc>
              <a:buNone/>
              <a:defRPr/>
            </a:pPr>
            <a:endParaRPr lang="es-PE" sz="2200" dirty="0">
              <a:solidFill>
                <a:schemeClr val="bg2">
                  <a:lumMod val="25000"/>
                </a:schemeClr>
              </a:solidFill>
              <a:latin typeface="+mj-lt"/>
            </a:endParaRPr>
          </a:p>
          <a:p>
            <a:pPr marL="0" indent="0" algn="just">
              <a:lnSpc>
                <a:spcPct val="80000"/>
              </a:lnSpc>
              <a:buNone/>
              <a:defRPr/>
            </a:pPr>
            <a:r>
              <a:rPr lang="es-PE" sz="2200" dirty="0">
                <a:solidFill>
                  <a:schemeClr val="bg2">
                    <a:lumMod val="25000"/>
                  </a:schemeClr>
                </a:solidFill>
                <a:latin typeface="+mj-lt"/>
              </a:rPr>
              <a:t>Los reglamentos autónomos también son dictados por el Poder Ejecutivo, y aunque no están directamente destinados a efectivizar la aplicación de una ley, están obligados a respetar toda norma jurídica de mayor jerarquía.  </a:t>
            </a:r>
          </a:p>
          <a:p>
            <a:pPr marL="0" indent="0" algn="just">
              <a:lnSpc>
                <a:spcPct val="80000"/>
              </a:lnSpc>
              <a:buNone/>
              <a:defRPr/>
            </a:pPr>
            <a:r>
              <a:rPr lang="es-PE" sz="2200" dirty="0">
                <a:solidFill>
                  <a:schemeClr val="bg2">
                    <a:lumMod val="25000"/>
                  </a:schemeClr>
                </a:solidFill>
                <a:latin typeface="+mj-lt"/>
              </a:rPr>
              <a:t> </a:t>
            </a:r>
            <a:endParaRPr lang="es-ES" sz="2200" dirty="0">
              <a:solidFill>
                <a:schemeClr val="bg2">
                  <a:lumMod val="25000"/>
                </a:schemeClr>
              </a:solidFill>
              <a:latin typeface="+mj-lt"/>
            </a:endParaRPr>
          </a:p>
          <a:p>
            <a:endParaRPr lang="es-P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857232"/>
            <a:ext cx="8229600" cy="642942"/>
          </a:xfrm>
        </p:spPr>
        <p:txBody>
          <a:bodyPr>
            <a:normAutofit/>
          </a:bodyPr>
          <a:lstStyle/>
          <a:p>
            <a:pPr algn="ctr"/>
            <a:r>
              <a:rPr lang="es-PE" sz="2600" b="1" dirty="0" smtClean="0">
                <a:solidFill>
                  <a:schemeClr val="accent1">
                    <a:lumMod val="50000"/>
                  </a:schemeClr>
                </a:solidFill>
              </a:rPr>
              <a:t>ALGUNOS REGLAMENTOS</a:t>
            </a:r>
            <a:endParaRPr lang="es-PE" sz="2600" b="1" dirty="0">
              <a:solidFill>
                <a:schemeClr val="accent1">
                  <a:lumMod val="50000"/>
                </a:schemeClr>
              </a:solidFill>
            </a:endParaRPr>
          </a:p>
        </p:txBody>
      </p:sp>
      <p:sp>
        <p:nvSpPr>
          <p:cNvPr id="3" name="2 Marcador de contenido"/>
          <p:cNvSpPr>
            <a:spLocks noGrp="1"/>
          </p:cNvSpPr>
          <p:nvPr>
            <p:ph idx="1"/>
          </p:nvPr>
        </p:nvSpPr>
        <p:spPr>
          <a:xfrm>
            <a:off x="214282" y="1785926"/>
            <a:ext cx="8429684" cy="4857784"/>
          </a:xfrm>
        </p:spPr>
        <p:txBody>
          <a:bodyPr>
            <a:noAutofit/>
          </a:bodyPr>
          <a:lstStyle/>
          <a:p>
            <a:pPr lvl="0" algn="just">
              <a:buClr>
                <a:schemeClr val="accent1">
                  <a:lumMod val="50000"/>
                </a:schemeClr>
              </a:buClr>
              <a:buFont typeface="Wingdings" pitchFamily="2" charset="2"/>
              <a:buChar char="§"/>
            </a:pPr>
            <a:r>
              <a:rPr lang="es-PE" sz="2200" b="1" dirty="0" smtClean="0">
                <a:solidFill>
                  <a:schemeClr val="bg2">
                    <a:lumMod val="25000"/>
                  </a:schemeClr>
                </a:solidFill>
              </a:rPr>
              <a:t>Decreto Supremo N° 017-85-JUS</a:t>
            </a:r>
            <a:r>
              <a:rPr lang="es-PE" sz="2200" dirty="0" smtClean="0">
                <a:solidFill>
                  <a:schemeClr val="bg2">
                    <a:lumMod val="25000"/>
                  </a:schemeClr>
                </a:solidFill>
              </a:rPr>
              <a:t>, que prohíbe patrocinar acciones judiciales en contra del Estado a todos los abogados que tengan calidad de servidor público o que ejerzan cargo público de confianza, publicado en el Diario Oficial “El Peruano” el 29 de julio de 1985.</a:t>
            </a:r>
          </a:p>
          <a:p>
            <a:pPr lvl="0" algn="just">
              <a:buClr>
                <a:schemeClr val="accent1">
                  <a:lumMod val="50000"/>
                </a:schemeClr>
              </a:buClr>
              <a:buFont typeface="Wingdings" pitchFamily="2" charset="2"/>
              <a:buChar char="§"/>
            </a:pPr>
            <a:r>
              <a:rPr lang="es-PE" sz="2200" b="1" dirty="0" smtClean="0">
                <a:solidFill>
                  <a:schemeClr val="bg2">
                    <a:lumMod val="25000"/>
                  </a:schemeClr>
                </a:solidFill>
              </a:rPr>
              <a:t>Decreto Supremo N° 320-86-EF</a:t>
            </a:r>
            <a:r>
              <a:rPr lang="es-PE" sz="2200" dirty="0" smtClean="0">
                <a:solidFill>
                  <a:schemeClr val="bg2">
                    <a:lumMod val="25000"/>
                  </a:schemeClr>
                </a:solidFill>
              </a:rPr>
              <a:t>, que actualiza el régimen de dietas de directores de empresas que pertenecen a la actividad empresarial del Estado, publicado en el Diario Oficial “El Peruano” el 24 de setiembre de 1986.</a:t>
            </a:r>
            <a:r>
              <a:rPr lang="es-PE" sz="2200" b="1" dirty="0" smtClean="0">
                <a:solidFill>
                  <a:schemeClr val="bg2">
                    <a:lumMod val="25000"/>
                  </a:schemeClr>
                </a:solidFill>
              </a:rPr>
              <a:t> </a:t>
            </a:r>
          </a:p>
          <a:p>
            <a:pPr lvl="0" algn="just">
              <a:buClr>
                <a:schemeClr val="accent1">
                  <a:lumMod val="50000"/>
                </a:schemeClr>
              </a:buClr>
              <a:buFont typeface="Wingdings" pitchFamily="2" charset="2"/>
              <a:buChar char="§"/>
            </a:pPr>
            <a:r>
              <a:rPr lang="es-PE" sz="2200" b="1" dirty="0" smtClean="0">
                <a:solidFill>
                  <a:schemeClr val="bg2">
                    <a:lumMod val="25000"/>
                  </a:schemeClr>
                </a:solidFill>
              </a:rPr>
              <a:t>Decreto Supremo Nº 021-2000-PCM</a:t>
            </a:r>
            <a:r>
              <a:rPr lang="es-PE" sz="2200" dirty="0" smtClean="0">
                <a:solidFill>
                  <a:schemeClr val="bg2">
                    <a:lumMod val="25000"/>
                  </a:schemeClr>
                </a:solidFill>
              </a:rPr>
              <a:t>, que aprueba el Reglamento de la Ley que establece prohibición de ejercer la facultad de nombramiento y contratación de personal en el Sector Público, en casos de parentesco, publicado en el Diario Oficial “El Peruano” el 30 de julio de 2000.</a:t>
            </a:r>
          </a:p>
          <a:p>
            <a:pPr lvl="0" algn="just">
              <a:buClr>
                <a:schemeClr val="accent1">
                  <a:lumMod val="50000"/>
                </a:schemeClr>
              </a:buClr>
              <a:buFont typeface="Wingdings" pitchFamily="2" charset="2"/>
              <a:buChar char="§"/>
            </a:pPr>
            <a:endParaRPr lang="es-PE" sz="2200" dirty="0" smtClean="0">
              <a:solidFill>
                <a:schemeClr val="bg2">
                  <a:lumMod val="25000"/>
                </a:schemeClr>
              </a:solidFill>
            </a:endParaRPr>
          </a:p>
          <a:p>
            <a:endParaRPr lang="es-PE" sz="2400" dirty="0" smtClean="0"/>
          </a:p>
          <a:p>
            <a:pPr algn="just">
              <a:buClr>
                <a:schemeClr val="accent1">
                  <a:lumMod val="50000"/>
                </a:schemeClr>
              </a:buClr>
              <a:buFont typeface="Wingdings" pitchFamily="2" charset="2"/>
              <a:buChar char="§"/>
            </a:pPr>
            <a:endParaRPr lang="es-PE" sz="2400" dirty="0" smtClean="0">
              <a:solidFill>
                <a:schemeClr val="accent3">
                  <a:lumMod val="50000"/>
                </a:schemeClr>
              </a:solidFill>
            </a:endParaRPr>
          </a:p>
          <a:p>
            <a:endParaRPr lang="es-PE"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85720" y="857232"/>
            <a:ext cx="8358246" cy="5572164"/>
          </a:xfrm>
        </p:spPr>
        <p:txBody>
          <a:bodyPr>
            <a:normAutofit fontScale="92500"/>
          </a:bodyPr>
          <a:lstStyle/>
          <a:p>
            <a:pPr algn="just">
              <a:buClr>
                <a:schemeClr val="accent1">
                  <a:lumMod val="50000"/>
                </a:schemeClr>
              </a:buClr>
              <a:buFont typeface="Wingdings" pitchFamily="2" charset="2"/>
              <a:buChar char="§"/>
            </a:pPr>
            <a:r>
              <a:rPr lang="es-PE" sz="2400" b="1" dirty="0" smtClean="0">
                <a:solidFill>
                  <a:schemeClr val="bg2">
                    <a:lumMod val="25000"/>
                  </a:schemeClr>
                </a:solidFill>
              </a:rPr>
              <a:t>Decreto Supremo N° 018-2002-PCM</a:t>
            </a:r>
            <a:r>
              <a:rPr lang="es-PE" sz="2400" dirty="0" smtClean="0">
                <a:solidFill>
                  <a:schemeClr val="bg2">
                    <a:lumMod val="25000"/>
                  </a:schemeClr>
                </a:solidFill>
              </a:rPr>
              <a:t>. que establece disposiciones para la defensa judicial de funcionarios y servidores de entidades, instituciones y organismos del Poder Ejecutivo en procesos que se inicien en su contra, publicado en el Diario Oficial “El Peruano” el 8 de marzo de 2002.</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Nº 019-2002-PCM</a:t>
            </a:r>
            <a:r>
              <a:rPr lang="es-PE" sz="2400" dirty="0" smtClean="0">
                <a:solidFill>
                  <a:schemeClr val="bg2">
                    <a:lumMod val="25000"/>
                  </a:schemeClr>
                </a:solidFill>
              </a:rPr>
              <a:t>, que reglamenta la Ley que estableció prohibiciones e incompatibilidades de funcionarios y servidores públicos, así como de personas que presten servicios al Estado bajo cualquier modalidad contractual, publicado en el Diario Oficial “El Peruano” el 8 de marzo de 2002.</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047-2002-PCM</a:t>
            </a:r>
            <a:r>
              <a:rPr lang="es-PE" sz="2400" dirty="0" smtClean="0">
                <a:solidFill>
                  <a:schemeClr val="bg2">
                    <a:lumMod val="25000"/>
                  </a:schemeClr>
                </a:solidFill>
              </a:rPr>
              <a:t>, que aprueba normas reglamentarias sobre autorización de viajes al exterior de servidores y funcionarios públicos, publicada en el Diario Oficial “El Peruano” el 6 de junio de 2002.</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003-2004-TR</a:t>
            </a:r>
            <a:r>
              <a:rPr lang="es-PE" sz="2400" dirty="0" smtClean="0">
                <a:solidFill>
                  <a:schemeClr val="bg2">
                    <a:lumMod val="25000"/>
                  </a:schemeClr>
                </a:solidFill>
              </a:rPr>
              <a:t>, que establece el Registro de Organizaciones Sindicales de Servidores Públicos, publicado en el Diario Oficial “El Peruano” el 24 de marzo de 2004.</a:t>
            </a:r>
          </a:p>
          <a:p>
            <a:pPr lvl="0">
              <a:buClr>
                <a:schemeClr val="accent1">
                  <a:lumMod val="50000"/>
                </a:schemeClr>
              </a:buClr>
              <a:buFont typeface="Wingdings" pitchFamily="2" charset="2"/>
              <a:buChar char="§"/>
            </a:pPr>
            <a:endParaRPr lang="es-PE" dirty="0" smtClean="0"/>
          </a:p>
          <a:p>
            <a:pPr lvl="0"/>
            <a:endParaRPr lang="es-PE" dirty="0" smtClean="0"/>
          </a:p>
          <a:p>
            <a:endParaRPr lang="es-P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14282" y="1071546"/>
            <a:ext cx="8358246" cy="5430854"/>
          </a:xfrm>
        </p:spPr>
        <p:txBody>
          <a:bodyPr>
            <a:normAutofit fontScale="92500" lnSpcReduction="20000"/>
          </a:bodyPr>
          <a:lstStyle/>
          <a:p>
            <a:pPr algn="just">
              <a:buClr>
                <a:schemeClr val="accent1">
                  <a:lumMod val="50000"/>
                </a:schemeClr>
              </a:buClr>
              <a:buFont typeface="Wingdings" pitchFamily="2" charset="2"/>
              <a:buChar char="§"/>
            </a:pPr>
            <a:r>
              <a:rPr lang="es-PE" sz="2400" b="1" dirty="0" smtClean="0">
                <a:solidFill>
                  <a:schemeClr val="bg2">
                    <a:lumMod val="25000"/>
                  </a:schemeClr>
                </a:solidFill>
              </a:rPr>
              <a:t>Decreto Supremo Nº 069-2004-PCM</a:t>
            </a:r>
            <a:r>
              <a:rPr lang="es-PE" sz="2400" dirty="0" smtClean="0">
                <a:solidFill>
                  <a:schemeClr val="bg2">
                    <a:lumMod val="25000"/>
                  </a:schemeClr>
                </a:solidFill>
              </a:rPr>
              <a:t>, que aprueba disposiciones para la constitución de comisiones especiales de procesos administrativos disciplinarios, publicado en el Diario Oficial “El Peruano” el 2 de octubre de 2004. </a:t>
            </a:r>
          </a:p>
          <a:p>
            <a:pPr algn="just">
              <a:buClr>
                <a:schemeClr val="accent1">
                  <a:lumMod val="50000"/>
                </a:schemeClr>
              </a:buClr>
              <a:buFont typeface="Wingdings" pitchFamily="2" charset="2"/>
              <a:buChar char="§"/>
            </a:pPr>
            <a:r>
              <a:rPr lang="es-PE" sz="2400" b="1" dirty="0" smtClean="0">
                <a:solidFill>
                  <a:schemeClr val="bg2">
                    <a:lumMod val="25000"/>
                  </a:schemeClr>
                </a:solidFill>
              </a:rPr>
              <a:t>Decreto Supremo N° 033-2005-PCM</a:t>
            </a:r>
            <a:r>
              <a:rPr lang="es-PE" sz="2400" dirty="0" smtClean="0">
                <a:solidFill>
                  <a:schemeClr val="bg2">
                    <a:lumMod val="25000"/>
                  </a:schemeClr>
                </a:solidFill>
              </a:rPr>
              <a:t>,</a:t>
            </a:r>
            <a:r>
              <a:rPr lang="es-PE" sz="2400" b="1" dirty="0" smtClean="0">
                <a:solidFill>
                  <a:schemeClr val="bg2">
                    <a:lumMod val="25000"/>
                  </a:schemeClr>
                </a:solidFill>
              </a:rPr>
              <a:t> </a:t>
            </a:r>
            <a:r>
              <a:rPr lang="es-PE" sz="2400" dirty="0" smtClean="0">
                <a:solidFill>
                  <a:schemeClr val="bg2">
                    <a:lumMod val="25000"/>
                  </a:schemeClr>
                </a:solidFill>
              </a:rPr>
              <a:t>que aprueba el Reglamento de la Ley N° 27815- Ley del Código de Ética de la Función Pública, publicado en el Diario Oficial “El Peruano” el 19 de abril de 2005.</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Nº 025-2007-PCM</a:t>
            </a:r>
            <a:r>
              <a:rPr lang="es-PE" sz="2400" dirty="0" smtClean="0">
                <a:solidFill>
                  <a:schemeClr val="bg2">
                    <a:lumMod val="25000"/>
                  </a:schemeClr>
                </a:solidFill>
              </a:rPr>
              <a:t>, que dicta medidas sobre los ingresos por todo concepto de los Alcaldes, publicado en el Diario Oficial “El Peruano” el 22 de marzo de 2007.</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Nº 028-2007-PCM</a:t>
            </a:r>
            <a:r>
              <a:rPr lang="es-PE" sz="2400" dirty="0" smtClean="0">
                <a:solidFill>
                  <a:schemeClr val="bg2">
                    <a:lumMod val="25000"/>
                  </a:schemeClr>
                </a:solidFill>
              </a:rPr>
              <a:t>, que dicta disposiciones a fin de promover la puntualidad como práctica habitual en todas las entidades de la Administración Pública, publicado en el Diario Oficial “El Peruano” el 25 de marzo de 2007.</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075-2008-PCM</a:t>
            </a:r>
            <a:r>
              <a:rPr lang="es-PE" sz="2400" dirty="0" smtClean="0">
                <a:solidFill>
                  <a:schemeClr val="bg2">
                    <a:lumMod val="25000"/>
                  </a:schemeClr>
                </a:solidFill>
              </a:rPr>
              <a:t>, que aprueba el Reglamento del Decreto Legislativo  Nº 1057, que regula el régimen especial de contratación administrativa de servicios, publicado en el Diario Oficial “El Peruano” el 25 de noviembre de 2008.</a:t>
            </a:r>
          </a:p>
          <a:p>
            <a:pPr algn="just"/>
            <a:endParaRPr lang="es-PE" dirty="0">
              <a:solidFill>
                <a:schemeClr val="bg2">
                  <a:lumMod val="2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85720" y="1071546"/>
            <a:ext cx="8229600" cy="5214974"/>
          </a:xfrm>
        </p:spPr>
        <p:txBody>
          <a:bodyPr>
            <a:normAutofit fontScale="77500" lnSpcReduction="20000"/>
          </a:bodyPr>
          <a:lstStyle/>
          <a:p>
            <a:pPr lvl="0" algn="just">
              <a:buClr>
                <a:schemeClr val="accent1">
                  <a:lumMod val="50000"/>
                </a:schemeClr>
              </a:buClr>
              <a:buFont typeface="Wingdings" pitchFamily="2" charset="2"/>
              <a:buChar char="§"/>
            </a:pPr>
            <a:r>
              <a:rPr lang="es-PE" b="1" dirty="0" smtClean="0">
                <a:solidFill>
                  <a:schemeClr val="bg2">
                    <a:lumMod val="25000"/>
                  </a:schemeClr>
                </a:solidFill>
              </a:rPr>
              <a:t>Decreto Supremo N° 030-2009-PCM</a:t>
            </a:r>
            <a:r>
              <a:rPr lang="es-PE" dirty="0" smtClean="0">
                <a:solidFill>
                  <a:schemeClr val="bg2">
                    <a:lumMod val="25000"/>
                  </a:schemeClr>
                </a:solidFill>
              </a:rPr>
              <a:t>, que aprueba Reglamento del Régimen Laboral de los Gerentes Públicos creado por el Decreto Legislativo N° 1024, publicado en el Diario Oficial “El Peruano” el 17 de mayo de 2009.</a:t>
            </a:r>
          </a:p>
          <a:p>
            <a:pPr lvl="0" algn="just">
              <a:buClr>
                <a:schemeClr val="accent1">
                  <a:lumMod val="50000"/>
                </a:schemeClr>
              </a:buClr>
              <a:buFont typeface="Wingdings" pitchFamily="2" charset="2"/>
              <a:buChar char="§"/>
            </a:pPr>
            <a:r>
              <a:rPr lang="es-PE" b="1" dirty="0" smtClean="0">
                <a:solidFill>
                  <a:schemeClr val="bg2">
                    <a:lumMod val="25000"/>
                  </a:schemeClr>
                </a:solidFill>
              </a:rPr>
              <a:t>Decreto Supremo N° 108-2009-EF </a:t>
            </a:r>
            <a:r>
              <a:rPr lang="es-PE" dirty="0" smtClean="0">
                <a:solidFill>
                  <a:schemeClr val="bg2">
                    <a:lumMod val="25000"/>
                  </a:schemeClr>
                </a:solidFill>
              </a:rPr>
              <a:t>que aprueba la Política Remunerativa de los Gerentes Públicos, publicado en el Diario Oficial “El Peruano” el 17 de mayo de 2009.</a:t>
            </a:r>
          </a:p>
          <a:p>
            <a:pPr lvl="0" algn="just">
              <a:buClr>
                <a:schemeClr val="accent1">
                  <a:lumMod val="50000"/>
                </a:schemeClr>
              </a:buClr>
              <a:buFont typeface="Wingdings" pitchFamily="2" charset="2"/>
              <a:buChar char="§"/>
            </a:pPr>
            <a:r>
              <a:rPr lang="es-PE" b="1" dirty="0" smtClean="0">
                <a:solidFill>
                  <a:schemeClr val="bg2">
                    <a:lumMod val="25000"/>
                  </a:schemeClr>
                </a:solidFill>
              </a:rPr>
              <a:t>Decreto Supremo N° 008-2010-PCM</a:t>
            </a:r>
            <a:r>
              <a:rPr lang="es-PE" dirty="0" smtClean="0">
                <a:solidFill>
                  <a:schemeClr val="bg2">
                    <a:lumMod val="25000"/>
                  </a:schemeClr>
                </a:solidFill>
              </a:rPr>
              <a:t>, que aprueba el Reglamento del Tribunal del Servicio Civil, publicado en el Diario Oficial “El Peruano” el 14 de enero de 2010 </a:t>
            </a:r>
          </a:p>
          <a:p>
            <a:pPr algn="just">
              <a:buClr>
                <a:schemeClr val="accent1">
                  <a:lumMod val="50000"/>
                </a:schemeClr>
              </a:buClr>
              <a:buFont typeface="Wingdings" pitchFamily="2" charset="2"/>
              <a:buChar char="§"/>
            </a:pPr>
            <a:r>
              <a:rPr lang="es-PE" b="1" dirty="0" smtClean="0">
                <a:solidFill>
                  <a:schemeClr val="bg2">
                    <a:lumMod val="25000"/>
                  </a:schemeClr>
                </a:solidFill>
              </a:rPr>
              <a:t>Decreto Supremo N° 009-2010-PCM</a:t>
            </a:r>
            <a:r>
              <a:rPr lang="es-PE" dirty="0" smtClean="0">
                <a:solidFill>
                  <a:schemeClr val="bg2">
                    <a:lumMod val="25000"/>
                  </a:schemeClr>
                </a:solidFill>
              </a:rPr>
              <a:t>, que aprueba el Reglamento del Decreto Legislativo  N° 1025 sobre Normas de Capacitación y Rendimiento para el Sector Público, publicado en el Diario Oficial “El Peruano” el 17 de enero de 2010 </a:t>
            </a:r>
          </a:p>
          <a:p>
            <a:pPr algn="just">
              <a:buClr>
                <a:schemeClr val="accent1">
                  <a:lumMod val="50000"/>
                </a:schemeClr>
              </a:buClr>
              <a:buFont typeface="Wingdings" pitchFamily="2" charset="2"/>
              <a:buChar char="§"/>
            </a:pPr>
            <a:r>
              <a:rPr lang="es-PE" b="1" dirty="0" smtClean="0">
                <a:solidFill>
                  <a:schemeClr val="bg2">
                    <a:lumMod val="25000"/>
                  </a:schemeClr>
                </a:solidFill>
              </a:rPr>
              <a:t>Decreto Supremo N° 016-2012-EF</a:t>
            </a:r>
            <a:r>
              <a:rPr lang="es-PE" dirty="0" smtClean="0">
                <a:solidFill>
                  <a:schemeClr val="bg2">
                    <a:lumMod val="25000"/>
                  </a:schemeClr>
                </a:solidFill>
              </a:rPr>
              <a:t>, Reglamento de las Ley N° 29806, Ley que Regula la Contratación de Personal Altamente Calificado en el Sector Público y otras disposiciones, publicado en el Diario Oficial “El Peruano” el 24 de enero de 2012. </a:t>
            </a:r>
          </a:p>
          <a:p>
            <a:pPr lvl="0" algn="just">
              <a:buClr>
                <a:schemeClr val="accent1">
                  <a:lumMod val="50000"/>
                </a:schemeClr>
              </a:buClr>
              <a:buFont typeface="Wingdings" pitchFamily="2" charset="2"/>
              <a:buChar char="§"/>
            </a:pPr>
            <a:endParaRPr lang="es-PE" dirty="0" smtClean="0">
              <a:solidFill>
                <a:schemeClr val="bg2">
                  <a:lumMod val="25000"/>
                </a:schemeClr>
              </a:solidFill>
            </a:endParaRPr>
          </a:p>
          <a:p>
            <a:endParaRPr lang="es-P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14282" y="928646"/>
            <a:ext cx="8443914" cy="5929354"/>
          </a:xfrm>
        </p:spPr>
        <p:txBody>
          <a:bodyPr>
            <a:normAutofit fontScale="92500" lnSpcReduction="10000"/>
          </a:bodyPr>
          <a:lstStyle/>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007-2013-EF</a:t>
            </a:r>
            <a:r>
              <a:rPr lang="es-PE" sz="2400" dirty="0" smtClean="0">
                <a:solidFill>
                  <a:schemeClr val="bg2">
                    <a:lumMod val="25000"/>
                  </a:schemeClr>
                </a:solidFill>
              </a:rPr>
              <a:t>, que regula el otorgamiento de viáticos para viajes en comisión de servicios en el territorio nacional, publicado en el Diario Oficial “El Peruano” el 23 de enero de 2013. </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056-2013-PCM</a:t>
            </a:r>
            <a:r>
              <a:rPr lang="es-PE" sz="2400" dirty="0" smtClean="0">
                <a:solidFill>
                  <a:schemeClr val="bg2">
                    <a:lumMod val="25000"/>
                  </a:schemeClr>
                </a:solidFill>
              </a:rPr>
              <a:t>, que modifica los artículos 5 y 6 del Decreto Supremo N° 047-2002-PCM, que aprueba normas reglamentarias sobre autorización de viajes al exterior de servidores y funcionarios públicos, publicado en el Diario Oficial “El Peruano” el 19 de mayo de 2013.</a:t>
            </a:r>
          </a:p>
          <a:p>
            <a:pPr algn="just">
              <a:buClr>
                <a:schemeClr val="accent1">
                  <a:lumMod val="50000"/>
                </a:schemeClr>
              </a:buClr>
              <a:buFont typeface="Wingdings" pitchFamily="2" charset="2"/>
              <a:buChar char="§"/>
            </a:pPr>
            <a:r>
              <a:rPr lang="es-PE" sz="2400" b="1" dirty="0" smtClean="0">
                <a:solidFill>
                  <a:schemeClr val="bg2">
                    <a:lumMod val="25000"/>
                  </a:schemeClr>
                </a:solidFill>
              </a:rPr>
              <a:t>Decreto Supremo N° 135-2013-PCM</a:t>
            </a:r>
            <a:r>
              <a:rPr lang="es-PE" sz="2400" dirty="0" smtClean="0">
                <a:solidFill>
                  <a:schemeClr val="bg2">
                    <a:lumMod val="25000"/>
                  </a:schemeClr>
                </a:solidFill>
              </a:rPr>
              <a:t>, que modifica el Reglamento del Tribunal del Servicio Civil, publicada en el Diario oficial “El Peruano” 28 de diciembre de 2013. </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001-2014-JUS</a:t>
            </a:r>
            <a:r>
              <a:rPr lang="es-PE" sz="2400" dirty="0" smtClean="0">
                <a:solidFill>
                  <a:schemeClr val="bg2">
                    <a:lumMod val="25000"/>
                  </a:schemeClr>
                </a:solidFill>
              </a:rPr>
              <a:t>, que aprueba el Reglamento de la Ley N° 30137, Ley que establece criterios de priorización para la atención del pago de sentencias judiciales, publicado en el Diario Oficial “El Peruano” el 15 de febrero de 2014.</a:t>
            </a:r>
            <a:r>
              <a:rPr lang="es-PE" sz="2400" b="1" dirty="0" smtClean="0">
                <a:solidFill>
                  <a:schemeClr val="bg2">
                    <a:lumMod val="25000"/>
                  </a:schemeClr>
                </a:solidFill>
              </a:rPr>
              <a:t> </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010-2014-EF</a:t>
            </a:r>
            <a:r>
              <a:rPr lang="es-PE" sz="2400" dirty="0" smtClean="0">
                <a:solidFill>
                  <a:schemeClr val="bg2">
                    <a:lumMod val="25000"/>
                  </a:schemeClr>
                </a:solidFill>
              </a:rPr>
              <a:t>, que aprueba las norma reglamentarias para que las entidades públicas realicen afectaciones en la Planilla Única de Pagos, publicada en el Diario Oficial “El Peruano” el 16 de enero de 2014.</a:t>
            </a:r>
          </a:p>
          <a:p>
            <a:pPr algn="just">
              <a:buClr>
                <a:schemeClr val="accent1">
                  <a:lumMod val="50000"/>
                </a:schemeClr>
              </a:buClr>
              <a:buFont typeface="Wingdings" pitchFamily="2" charset="2"/>
              <a:buChar char="§"/>
            </a:pPr>
            <a:endParaRPr lang="es-PE" dirty="0" smtClean="0">
              <a:solidFill>
                <a:schemeClr val="bg2">
                  <a:lumMod val="25000"/>
                </a:schemeClr>
              </a:solidFill>
            </a:endParaRPr>
          </a:p>
          <a:p>
            <a:pPr lvl="0" algn="just">
              <a:buClr>
                <a:schemeClr val="accent1">
                  <a:lumMod val="50000"/>
                </a:schemeClr>
              </a:buClr>
              <a:buFont typeface="Wingdings" pitchFamily="2" charset="2"/>
              <a:buChar char="§"/>
            </a:pPr>
            <a:endParaRPr lang="es-PE" dirty="0" smtClean="0">
              <a:solidFill>
                <a:schemeClr val="bg2">
                  <a:lumMod val="25000"/>
                </a:schemeClr>
              </a:solidFill>
            </a:endParaRPr>
          </a:p>
          <a:p>
            <a:endParaRPr lang="es-PE"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14282" y="785794"/>
            <a:ext cx="8572560" cy="6072206"/>
          </a:xfrm>
        </p:spPr>
        <p:txBody>
          <a:bodyPr>
            <a:normAutofit fontScale="92500" lnSpcReduction="20000"/>
          </a:bodyPr>
          <a:lstStyle/>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023-2014-EF</a:t>
            </a:r>
            <a:r>
              <a:rPr lang="es-PE" sz="2400" dirty="0" smtClean="0">
                <a:solidFill>
                  <a:schemeClr val="bg2">
                    <a:lumMod val="25000"/>
                  </a:schemeClr>
                </a:solidFill>
              </a:rPr>
              <a:t>, que aprueba los montos por concepto de Compensaciones Económicas a Funcionarios Públicos de la Ley N° 30057, Ley del Servicio Civil, publicado en el Diario Oficial “El Peruano” el 8 de febrero de 2014.</a:t>
            </a:r>
          </a:p>
          <a:p>
            <a:pPr algn="just">
              <a:buClr>
                <a:schemeClr val="accent1">
                  <a:lumMod val="50000"/>
                </a:schemeClr>
              </a:buClr>
              <a:buFont typeface="Wingdings" pitchFamily="2" charset="2"/>
              <a:buChar char="§"/>
            </a:pPr>
            <a:r>
              <a:rPr lang="es-PE" sz="2400" b="1" dirty="0" smtClean="0">
                <a:solidFill>
                  <a:schemeClr val="accent2">
                    <a:lumMod val="50000"/>
                  </a:schemeClr>
                </a:solidFill>
              </a:rPr>
              <a:t>Decreto Supremo N° 026-2014-EF</a:t>
            </a:r>
            <a:r>
              <a:rPr lang="es-PE" sz="2400" dirty="0" smtClean="0">
                <a:solidFill>
                  <a:schemeClr val="accent2">
                    <a:lumMod val="50000"/>
                  </a:schemeClr>
                </a:solidFill>
              </a:rPr>
              <a:t>, que modifica el Decreto Supremo Nº 016-2012-EF, mediante el cual se aprobó el Reglamento de la Ley Nº 29806, Ley que regula la contratación de personal altamente calificado en el Sector Público y dicta otras disposiciones; publicado en el Diario Oficial “El Peruano” el 8 de febrero de 2014.</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040-2014-EF</a:t>
            </a:r>
            <a:r>
              <a:rPr lang="es-PE" sz="2400" dirty="0" smtClean="0">
                <a:solidFill>
                  <a:schemeClr val="bg2">
                    <a:lumMod val="25000"/>
                  </a:schemeClr>
                </a:solidFill>
              </a:rPr>
              <a:t>, que aprueba el Reglamento General de la Ley N° 30057, Ley del Servicio Civil; publicado en el Diario Oficial “El Peruano” el 13 de junio de 2014.</a:t>
            </a:r>
          </a:p>
          <a:p>
            <a:pPr lvl="0" algn="just">
              <a:buClr>
                <a:schemeClr val="accent1">
                  <a:lumMod val="50000"/>
                </a:schemeClr>
              </a:buClr>
              <a:buFont typeface="Wingdings" pitchFamily="2" charset="2"/>
              <a:buChar char="§"/>
            </a:pPr>
            <a:r>
              <a:rPr lang="es-PE" sz="2400" b="1" dirty="0" smtClean="0">
                <a:solidFill>
                  <a:schemeClr val="bg2">
                    <a:lumMod val="25000"/>
                  </a:schemeClr>
                </a:solidFill>
              </a:rPr>
              <a:t>Decreto Supremo N° 041-2014-PCM</a:t>
            </a:r>
            <a:r>
              <a:rPr lang="es-PE" sz="2400" dirty="0" smtClean="0">
                <a:solidFill>
                  <a:schemeClr val="bg2">
                    <a:lumMod val="25000"/>
                  </a:schemeClr>
                </a:solidFill>
              </a:rPr>
              <a:t>, que aprueba el Reglamento del Régimen Especial para Gobiernos Regionales; publicado en el Diario Oficial “El Peruano” el 13 de junio de 2014.</a:t>
            </a:r>
          </a:p>
          <a:p>
            <a:pPr algn="just">
              <a:buClr>
                <a:schemeClr val="accent1">
                  <a:lumMod val="50000"/>
                </a:schemeClr>
              </a:buClr>
              <a:buFont typeface="Wingdings" pitchFamily="2" charset="2"/>
              <a:buChar char="§"/>
            </a:pPr>
            <a:r>
              <a:rPr lang="es-PE" sz="2400" b="1" dirty="0" smtClean="0">
                <a:solidFill>
                  <a:schemeClr val="bg2">
                    <a:lumMod val="25000"/>
                  </a:schemeClr>
                </a:solidFill>
              </a:rPr>
              <a:t>Decreto Supremo N° 138-2014-EF</a:t>
            </a:r>
            <a:r>
              <a:rPr lang="es-PE" sz="2400" dirty="0" smtClean="0">
                <a:solidFill>
                  <a:schemeClr val="bg2">
                    <a:lumMod val="25000"/>
                  </a:schemeClr>
                </a:solidFill>
              </a:rPr>
              <a:t>, Reglamento de Compensaciones de la Ley N° 30057, Ley del Servicio Civil;</a:t>
            </a:r>
            <a:r>
              <a:rPr lang="es-ES" sz="2400" dirty="0" smtClean="0"/>
              <a:t> </a:t>
            </a:r>
            <a:r>
              <a:rPr lang="es-PE" sz="2400" dirty="0" smtClean="0">
                <a:solidFill>
                  <a:schemeClr val="bg2">
                    <a:lumMod val="25000"/>
                  </a:schemeClr>
                </a:solidFill>
              </a:rPr>
              <a:t>publicado en el Diario Oficial “El Peruano” el 13 de junio de 2014.</a:t>
            </a:r>
            <a:endParaRPr lang="es-ES" sz="2400" dirty="0" smtClean="0"/>
          </a:p>
          <a:p>
            <a:pPr algn="just">
              <a:buClr>
                <a:schemeClr val="accent1">
                  <a:lumMod val="50000"/>
                </a:schemeClr>
              </a:buClr>
              <a:buFont typeface="Wingdings" pitchFamily="2" charset="2"/>
              <a:buChar char="§"/>
            </a:pPr>
            <a:r>
              <a:rPr lang="es-ES" sz="2400" b="1" dirty="0" smtClean="0">
                <a:solidFill>
                  <a:schemeClr val="accent2">
                    <a:lumMod val="50000"/>
                  </a:schemeClr>
                </a:solidFill>
              </a:rPr>
              <a:t>Decreto Supremo N° 055-2014-PCM </a:t>
            </a:r>
            <a:r>
              <a:rPr lang="es-ES" sz="2400" dirty="0" smtClean="0">
                <a:solidFill>
                  <a:schemeClr val="accent2">
                    <a:lumMod val="50000"/>
                  </a:schemeClr>
                </a:solidFill>
              </a:rPr>
              <a:t>Fijan valor de la Unidad de Ingreso del Sector Público para el año 2015 en S/. 2600.00 nuevos soles; publicado en el Diario Oficial “El Peruano” el 29 de agosto de 2014</a:t>
            </a:r>
          </a:p>
          <a:p>
            <a:pPr algn="just">
              <a:buClr>
                <a:schemeClr val="accent1">
                  <a:lumMod val="50000"/>
                </a:schemeClr>
              </a:buClr>
              <a:buFont typeface="Wingdings" pitchFamily="2" charset="2"/>
              <a:buChar char="§"/>
            </a:pPr>
            <a:endParaRPr lang="es-ES" dirty="0" smtClean="0"/>
          </a:p>
          <a:p>
            <a:pPr lvl="0" algn="just">
              <a:buClr>
                <a:schemeClr val="accent1">
                  <a:lumMod val="50000"/>
                </a:schemeClr>
              </a:buClr>
              <a:buFont typeface="Wingdings" pitchFamily="2" charset="2"/>
              <a:buChar char="§"/>
            </a:pPr>
            <a:endParaRPr lang="es-PE" sz="2200" dirty="0" smtClean="0">
              <a:solidFill>
                <a:schemeClr val="bg2">
                  <a:lumMod val="25000"/>
                </a:schemeClr>
              </a:solidFill>
            </a:endParaRPr>
          </a:p>
          <a:p>
            <a:pPr lvl="0"/>
            <a:endParaRPr lang="es-PE" dirty="0" smtClean="0"/>
          </a:p>
          <a:p>
            <a:endParaRPr lang="es-PE"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8229600" cy="852502"/>
          </a:xfrm>
        </p:spPr>
        <p:txBody>
          <a:bodyPr>
            <a:normAutofit/>
          </a:bodyPr>
          <a:lstStyle/>
          <a:p>
            <a:pPr algn="ctr"/>
            <a:r>
              <a:rPr lang="es-PE" sz="2800" b="1" dirty="0" smtClean="0">
                <a:solidFill>
                  <a:schemeClr val="accent1">
                    <a:lumMod val="50000"/>
                  </a:schemeClr>
                </a:solidFill>
              </a:rPr>
              <a:t>H) LOS ACTOS ADMINISTRATIVOS</a:t>
            </a:r>
            <a:endParaRPr lang="es-PE" sz="2800" b="1" dirty="0">
              <a:solidFill>
                <a:schemeClr val="accent1">
                  <a:lumMod val="50000"/>
                </a:schemeClr>
              </a:solidFill>
            </a:endParaRPr>
          </a:p>
        </p:txBody>
      </p:sp>
      <p:sp>
        <p:nvSpPr>
          <p:cNvPr id="3" name="2 Marcador de contenido"/>
          <p:cNvSpPr>
            <a:spLocks noGrp="1"/>
          </p:cNvSpPr>
          <p:nvPr>
            <p:ph idx="1"/>
          </p:nvPr>
        </p:nvSpPr>
        <p:spPr>
          <a:xfrm>
            <a:off x="500034" y="1714488"/>
            <a:ext cx="8031318" cy="4781552"/>
          </a:xfrm>
        </p:spPr>
        <p:txBody>
          <a:bodyPr>
            <a:normAutofit/>
          </a:bodyPr>
          <a:lstStyle/>
          <a:p>
            <a:pPr algn="just">
              <a:buClr>
                <a:schemeClr val="accent1">
                  <a:lumMod val="50000"/>
                </a:schemeClr>
              </a:buClr>
              <a:buNone/>
            </a:pPr>
            <a:r>
              <a:rPr lang="es-PE" sz="2200" dirty="0" smtClean="0">
                <a:solidFill>
                  <a:schemeClr val="accent3">
                    <a:lumMod val="50000"/>
                  </a:schemeClr>
                </a:solidFill>
              </a:rPr>
              <a:t>	Se </a:t>
            </a:r>
            <a:r>
              <a:rPr lang="es-PE" sz="2200" dirty="0">
                <a:solidFill>
                  <a:schemeClr val="accent3">
                    <a:lumMod val="50000"/>
                  </a:schemeClr>
                </a:solidFill>
              </a:rPr>
              <a:t>manifiestan a través de resoluciones ministeriales, directorales, </a:t>
            </a:r>
            <a:r>
              <a:rPr lang="es-PE" sz="2200" dirty="0" err="1">
                <a:solidFill>
                  <a:schemeClr val="accent3">
                    <a:lumMod val="50000"/>
                  </a:schemeClr>
                </a:solidFill>
              </a:rPr>
              <a:t>jefaturales</a:t>
            </a:r>
            <a:r>
              <a:rPr lang="es-PE" sz="2200" dirty="0">
                <a:solidFill>
                  <a:schemeClr val="accent3">
                    <a:lumMod val="50000"/>
                  </a:schemeClr>
                </a:solidFill>
              </a:rPr>
              <a:t> e incluso directivas emitidas por las distintas instancias administrativas del Estado. Para que dichos actos administrativos puedan constituir fuente de derecho deben tener carácter general</a:t>
            </a:r>
            <a:r>
              <a:rPr lang="es-PE" sz="2200" dirty="0" smtClean="0">
                <a:solidFill>
                  <a:schemeClr val="accent3">
                    <a:lumMod val="50000"/>
                  </a:schemeClr>
                </a:solidFill>
              </a:rPr>
              <a:t>.</a:t>
            </a:r>
          </a:p>
          <a:p>
            <a:pPr algn="just">
              <a:buClr>
                <a:schemeClr val="accent1">
                  <a:lumMod val="50000"/>
                </a:schemeClr>
              </a:buClr>
              <a:buNone/>
            </a:pPr>
            <a:endParaRPr lang="es-PE" sz="2200" dirty="0" smtClean="0">
              <a:solidFill>
                <a:schemeClr val="accent3">
                  <a:lumMod val="50000"/>
                </a:schemeClr>
              </a:solidFill>
            </a:endParaRPr>
          </a:p>
          <a:p>
            <a:pPr algn="just">
              <a:buClr>
                <a:schemeClr val="accent1">
                  <a:lumMod val="50000"/>
                </a:schemeClr>
              </a:buClr>
              <a:buNone/>
            </a:pPr>
            <a:r>
              <a:rPr lang="es-PE" sz="2200" dirty="0" smtClean="0">
                <a:solidFill>
                  <a:schemeClr val="accent3">
                    <a:lumMod val="50000"/>
                  </a:schemeClr>
                </a:solidFill>
              </a:rPr>
              <a:t>	Entre ellas tenemos:</a:t>
            </a:r>
          </a:p>
          <a:p>
            <a:pPr algn="just">
              <a:buClr>
                <a:schemeClr val="accent1">
                  <a:lumMod val="50000"/>
                </a:schemeClr>
              </a:buClr>
              <a:buNone/>
            </a:pPr>
            <a:endParaRPr lang="es-PE" sz="2200" dirty="0" smtClean="0">
              <a:solidFill>
                <a:schemeClr val="accent3">
                  <a:lumMod val="50000"/>
                </a:schemeClr>
              </a:solidFill>
            </a:endParaRPr>
          </a:p>
          <a:p>
            <a:pPr algn="just">
              <a:buClr>
                <a:schemeClr val="accent1">
                  <a:lumMod val="50000"/>
                </a:schemeClr>
              </a:buClr>
              <a:buNone/>
            </a:pPr>
            <a:r>
              <a:rPr lang="es-PE" sz="2200" dirty="0" smtClean="0">
                <a:solidFill>
                  <a:schemeClr val="accent3">
                    <a:lumMod val="50000"/>
                  </a:schemeClr>
                </a:solidFill>
              </a:rPr>
              <a:t>	</a:t>
            </a:r>
            <a:r>
              <a:rPr lang="es-PE" sz="2200" b="1" dirty="0" smtClean="0">
                <a:solidFill>
                  <a:schemeClr val="accent3">
                    <a:lumMod val="50000"/>
                  </a:schemeClr>
                </a:solidFill>
              </a:rPr>
              <a:t>RESOLUCIÓN MINISTERIAL N° 064-2014-EF/43</a:t>
            </a:r>
            <a:r>
              <a:rPr lang="es-PE" sz="2200" dirty="0" smtClean="0">
                <a:solidFill>
                  <a:schemeClr val="accent3">
                    <a:lumMod val="50000"/>
                  </a:schemeClr>
                </a:solidFill>
              </a:rPr>
              <a:t>, que aprueba normas complementarias para la mejor aplicación del Decreto Supremo N° 023-2014-EF, publicada en el Diario Oficial “El Peruano” el 17 de febrero de 2014.</a:t>
            </a:r>
          </a:p>
          <a:p>
            <a:pPr algn="just">
              <a:buClr>
                <a:schemeClr val="accent1">
                  <a:lumMod val="50000"/>
                </a:schemeClr>
              </a:buClr>
              <a:buNone/>
            </a:pPr>
            <a:endParaRPr lang="es-PE" dirty="0" smtClean="0">
              <a:solidFill>
                <a:schemeClr val="accent3">
                  <a:lumMod val="50000"/>
                </a:schemeClr>
              </a:solidFill>
            </a:endParaRPr>
          </a:p>
          <a:p>
            <a:pPr algn="just">
              <a:buClr>
                <a:schemeClr val="accent1">
                  <a:lumMod val="50000"/>
                </a:schemeClr>
              </a:buClr>
              <a:buFont typeface="Wingdings" pitchFamily="2" charset="2"/>
              <a:buChar char="§"/>
            </a:pPr>
            <a:endParaRPr lang="es-PE" dirty="0">
              <a:solidFill>
                <a:schemeClr val="accent3">
                  <a:lumMod val="50000"/>
                </a:schemeClr>
              </a:solidFill>
            </a:endParaRPr>
          </a:p>
          <a:p>
            <a:pPr algn="just"/>
            <a:endParaRPr lang="es-PE"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928670"/>
            <a:ext cx="8229600" cy="714380"/>
          </a:xfrm>
        </p:spPr>
        <p:txBody>
          <a:bodyPr>
            <a:normAutofit/>
          </a:bodyPr>
          <a:lstStyle/>
          <a:p>
            <a:r>
              <a:rPr lang="es-PE" sz="2800" b="1" dirty="0" smtClean="0">
                <a:solidFill>
                  <a:schemeClr val="accent1">
                    <a:lumMod val="50000"/>
                  </a:schemeClr>
                </a:solidFill>
                <a:latin typeface="+mn-lt"/>
              </a:rPr>
              <a:t>2. DEFINICIÓN DE FUENTES</a:t>
            </a:r>
            <a:endParaRPr lang="es-PE" sz="2800" b="1" dirty="0">
              <a:solidFill>
                <a:schemeClr val="accent1">
                  <a:lumMod val="50000"/>
                </a:schemeClr>
              </a:solidFill>
              <a:latin typeface="+mn-lt"/>
            </a:endParaRPr>
          </a:p>
        </p:txBody>
      </p:sp>
      <p:sp>
        <p:nvSpPr>
          <p:cNvPr id="3" name="2 Marcador de contenido"/>
          <p:cNvSpPr>
            <a:spLocks noGrp="1"/>
          </p:cNvSpPr>
          <p:nvPr>
            <p:ph idx="4294967295"/>
          </p:nvPr>
        </p:nvSpPr>
        <p:spPr>
          <a:xfrm>
            <a:off x="285720" y="1928802"/>
            <a:ext cx="8286808" cy="4214842"/>
          </a:xfrm>
        </p:spPr>
        <p:txBody>
          <a:bodyPr>
            <a:normAutofit fontScale="85000" lnSpcReduction="20000"/>
          </a:bodyPr>
          <a:lstStyle/>
          <a:p>
            <a:pPr algn="just">
              <a:buNone/>
            </a:pPr>
            <a:r>
              <a:rPr lang="es-PE" sz="2400" dirty="0" smtClean="0">
                <a:solidFill>
                  <a:schemeClr val="tx2">
                    <a:lumMod val="75000"/>
                  </a:schemeClr>
                </a:solidFill>
                <a:latin typeface="Arial Narrow" pitchFamily="34" charset="0"/>
              </a:rPr>
              <a:t>	</a:t>
            </a:r>
            <a:r>
              <a:rPr lang="es-PE" sz="2600" dirty="0" smtClean="0">
                <a:solidFill>
                  <a:schemeClr val="accent3">
                    <a:lumMod val="50000"/>
                  </a:schemeClr>
                </a:solidFill>
                <a:latin typeface="+mj-lt"/>
              </a:rPr>
              <a:t>El </a:t>
            </a:r>
            <a:r>
              <a:rPr lang="es-PE" sz="2600" dirty="0">
                <a:solidFill>
                  <a:schemeClr val="accent3">
                    <a:lumMod val="50000"/>
                  </a:schemeClr>
                </a:solidFill>
                <a:latin typeface="+mj-lt"/>
              </a:rPr>
              <a:t>estudio de las fuentes del derecho implica buscar cuál ha sido el origen de las normas jurídicas, es por ello que estamos plenamente de acuerdo con Du </a:t>
            </a:r>
            <a:r>
              <a:rPr lang="es-PE" sz="2600" dirty="0" err="1">
                <a:solidFill>
                  <a:schemeClr val="accent3">
                    <a:lumMod val="50000"/>
                  </a:schemeClr>
                </a:solidFill>
                <a:latin typeface="+mj-lt"/>
              </a:rPr>
              <a:t>Pasquier</a:t>
            </a:r>
            <a:r>
              <a:rPr lang="es-PE" sz="2600" dirty="0">
                <a:solidFill>
                  <a:schemeClr val="accent3">
                    <a:lumMod val="50000"/>
                  </a:schemeClr>
                </a:solidFill>
                <a:latin typeface="+mj-lt"/>
              </a:rPr>
              <a:t> cuando dice que “inquirir la fuente de una regla jurídica es buscar el punto por el cual ha salido de las profundidades de la vida social para aparecer en la superficie del derecho”. </a:t>
            </a:r>
          </a:p>
          <a:p>
            <a:pPr algn="just">
              <a:buNone/>
            </a:pPr>
            <a:r>
              <a:rPr lang="es-PE" sz="2600" dirty="0" smtClean="0">
                <a:solidFill>
                  <a:schemeClr val="accent3">
                    <a:lumMod val="50000"/>
                  </a:schemeClr>
                </a:solidFill>
                <a:latin typeface="+mj-lt"/>
              </a:rPr>
              <a:t>	</a:t>
            </a:r>
          </a:p>
          <a:p>
            <a:pPr algn="just">
              <a:buNone/>
            </a:pPr>
            <a:endParaRPr lang="es-PE" sz="2400" dirty="0">
              <a:solidFill>
                <a:schemeClr val="tx2">
                  <a:lumMod val="75000"/>
                </a:schemeClr>
              </a:solidFill>
              <a:latin typeface="+mj-lt"/>
            </a:endParaRPr>
          </a:p>
          <a:p>
            <a:pPr algn="just">
              <a:buNone/>
            </a:pPr>
            <a:endParaRPr lang="es-PE" sz="2400" dirty="0" smtClean="0">
              <a:solidFill>
                <a:schemeClr val="tx2">
                  <a:lumMod val="75000"/>
                </a:schemeClr>
              </a:solidFill>
              <a:latin typeface="+mj-lt"/>
            </a:endParaRPr>
          </a:p>
          <a:p>
            <a:pPr algn="just">
              <a:buNone/>
            </a:pPr>
            <a:endParaRPr lang="es-PE" sz="2400" dirty="0" smtClean="0">
              <a:solidFill>
                <a:schemeClr val="tx2">
                  <a:lumMod val="75000"/>
                </a:schemeClr>
              </a:solidFill>
              <a:latin typeface="+mj-lt"/>
            </a:endParaRPr>
          </a:p>
          <a:p>
            <a:pPr algn="just">
              <a:buNone/>
            </a:pPr>
            <a:endParaRPr lang="es-PE" sz="2400" dirty="0" smtClean="0">
              <a:solidFill>
                <a:schemeClr val="tx2">
                  <a:lumMod val="75000"/>
                </a:schemeClr>
              </a:solidFill>
              <a:latin typeface="+mj-lt"/>
            </a:endParaRPr>
          </a:p>
          <a:p>
            <a:pPr algn="just">
              <a:buNone/>
            </a:pPr>
            <a:endParaRPr lang="es-PE" sz="2400" dirty="0" smtClean="0">
              <a:solidFill>
                <a:schemeClr val="tx2">
                  <a:lumMod val="75000"/>
                </a:schemeClr>
              </a:solidFill>
              <a:latin typeface="+mj-lt"/>
            </a:endParaRPr>
          </a:p>
          <a:p>
            <a:pPr algn="just">
              <a:buNone/>
            </a:pPr>
            <a:endParaRPr lang="es-PE" sz="2400" dirty="0" smtClean="0">
              <a:solidFill>
                <a:schemeClr val="tx2">
                  <a:lumMod val="75000"/>
                </a:schemeClr>
              </a:solidFill>
              <a:latin typeface="+mj-lt"/>
            </a:endParaRPr>
          </a:p>
          <a:p>
            <a:pPr algn="just">
              <a:buNone/>
            </a:pPr>
            <a:endParaRPr lang="es-PE" sz="2400" dirty="0" smtClean="0">
              <a:solidFill>
                <a:schemeClr val="tx2">
                  <a:lumMod val="75000"/>
                </a:schemeClr>
              </a:solidFill>
              <a:latin typeface="+mj-lt"/>
            </a:endParaRPr>
          </a:p>
          <a:p>
            <a:pPr algn="just">
              <a:buNone/>
            </a:pPr>
            <a:r>
              <a:rPr lang="es-PE" sz="2400" dirty="0">
                <a:solidFill>
                  <a:schemeClr val="tx2">
                    <a:lumMod val="75000"/>
                  </a:schemeClr>
                </a:solidFill>
                <a:latin typeface="+mj-lt"/>
              </a:rPr>
              <a:t>	</a:t>
            </a:r>
            <a:endParaRPr lang="es-PE" sz="1600" b="1" dirty="0">
              <a:solidFill>
                <a:schemeClr val="accent1">
                  <a:lumMod val="50000"/>
                </a:schemeClr>
              </a:solidFill>
              <a:latin typeface="+mj-lt"/>
            </a:endParaRPr>
          </a:p>
          <a:p>
            <a:pPr algn="just">
              <a:buNone/>
            </a:pPr>
            <a:r>
              <a:rPr lang="es-PE" sz="1600" b="1" dirty="0">
                <a:solidFill>
                  <a:schemeClr val="accent1">
                    <a:lumMod val="50000"/>
                  </a:schemeClr>
                </a:solidFill>
                <a:latin typeface="+mj-lt"/>
              </a:rPr>
              <a:t> </a:t>
            </a:r>
          </a:p>
          <a:p>
            <a:pPr algn="just"/>
            <a:endParaRPr lang="es-PE" sz="2400" dirty="0">
              <a:solidFill>
                <a:schemeClr val="tx2">
                  <a:lumMod val="75000"/>
                </a:schemeClr>
              </a:solidFill>
              <a:latin typeface="Arial Narrow" pitchFamily="34" charset="0"/>
            </a:endParaRPr>
          </a:p>
        </p:txBody>
      </p:sp>
      <p:sp>
        <p:nvSpPr>
          <p:cNvPr id="4" name="3 Rectángulo"/>
          <p:cNvSpPr/>
          <p:nvPr/>
        </p:nvSpPr>
        <p:spPr>
          <a:xfrm>
            <a:off x="714348" y="6215082"/>
            <a:ext cx="8215370"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PE" sz="1600" b="1" dirty="0" smtClean="0">
                <a:solidFill>
                  <a:schemeClr val="accent1">
                    <a:lumMod val="50000"/>
                  </a:schemeClr>
                </a:solidFill>
              </a:rPr>
              <a:t>DU PASQUIER, Claude;  Introducción al Derecho, Tercera Edición, Justo Valenzuela Editores, Lima 1983, pág. 29</a:t>
            </a:r>
            <a:endParaRPr lang="es-PE"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500034" y="1428736"/>
            <a:ext cx="8072494" cy="4324350"/>
          </a:xfrm>
        </p:spPr>
        <p:txBody>
          <a:bodyPr>
            <a:normAutofit/>
          </a:bodyPr>
          <a:lstStyle/>
          <a:p>
            <a:pPr algn="just">
              <a:buClr>
                <a:schemeClr val="accent1">
                  <a:lumMod val="50000"/>
                </a:schemeClr>
              </a:buClr>
              <a:buFont typeface="Wingdings" pitchFamily="2" charset="2"/>
              <a:buChar char="§"/>
            </a:pPr>
            <a:r>
              <a:rPr lang="es-PE" sz="2200" dirty="0" smtClean="0">
                <a:solidFill>
                  <a:schemeClr val="accent3">
                    <a:lumMod val="50000"/>
                  </a:schemeClr>
                </a:solidFill>
              </a:rPr>
              <a:t>La Autoridad del Servicio Civil tiene facultad normativa, que comprende la potestad de dictar, en el ámbito de su competencia, normas técnicas, directivas de alcance nacional y otras normas referidas a la gestión de los recursos humanos del Estado.</a:t>
            </a:r>
          </a:p>
          <a:p>
            <a:pPr algn="just">
              <a:buClr>
                <a:schemeClr val="accent1">
                  <a:lumMod val="50000"/>
                </a:schemeClr>
              </a:buClr>
              <a:buFont typeface="Wingdings" pitchFamily="2" charset="2"/>
              <a:buChar char="§"/>
            </a:pPr>
            <a:endParaRPr lang="es-PE" sz="2200" dirty="0" smtClean="0">
              <a:solidFill>
                <a:schemeClr val="accent3">
                  <a:lumMod val="50000"/>
                </a:schemeClr>
              </a:solidFill>
            </a:endParaRPr>
          </a:p>
          <a:p>
            <a:pPr algn="just">
              <a:buClr>
                <a:schemeClr val="accent1">
                  <a:lumMod val="50000"/>
                </a:schemeClr>
              </a:buClr>
              <a:buFont typeface="Wingdings" pitchFamily="2" charset="2"/>
              <a:buChar char="§"/>
            </a:pPr>
            <a:r>
              <a:rPr lang="es-PE" sz="2200" dirty="0" smtClean="0">
                <a:solidFill>
                  <a:schemeClr val="accent3">
                    <a:lumMod val="50000"/>
                  </a:schemeClr>
                </a:solidFill>
              </a:rPr>
              <a:t>Igualmente, el Consejo Directivo de SERVIR tiene facultades para emitir interpretaciones de carácter vinculante en las materias comprendidas en el ámbito del sistema. </a:t>
            </a:r>
          </a:p>
          <a:p>
            <a:endParaRPr lang="es-P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a:xfrm>
            <a:off x="500034" y="714356"/>
            <a:ext cx="8301038" cy="852486"/>
          </a:xfrm>
        </p:spPr>
        <p:txBody>
          <a:bodyPr>
            <a:noAutofit/>
          </a:bodyPr>
          <a:lstStyle/>
          <a:p>
            <a:pPr algn="just"/>
            <a:r>
              <a:rPr lang="es-PE" sz="2200" b="1" dirty="0" smtClean="0">
                <a:solidFill>
                  <a:schemeClr val="accent1">
                    <a:lumMod val="50000"/>
                  </a:schemeClr>
                </a:solidFill>
              </a:rPr>
              <a:t>Actualmente, los principales actos administrativos en materia de Derecho del Empleo Público son los siguientes:</a:t>
            </a:r>
            <a:endParaRPr lang="es-PE" sz="2200" dirty="0"/>
          </a:p>
        </p:txBody>
      </p:sp>
      <p:sp>
        <p:nvSpPr>
          <p:cNvPr id="5" name="4 Marcador de contenido"/>
          <p:cNvSpPr>
            <a:spLocks noGrp="1"/>
          </p:cNvSpPr>
          <p:nvPr>
            <p:ph idx="1"/>
          </p:nvPr>
        </p:nvSpPr>
        <p:spPr>
          <a:xfrm>
            <a:off x="214282" y="1785926"/>
            <a:ext cx="8643998" cy="4929222"/>
          </a:xfrm>
        </p:spPr>
        <p:txBody>
          <a:bodyPr>
            <a:normAutofit fontScale="92500" lnSpcReduction="20000"/>
          </a:bodyPr>
          <a:lstStyle/>
          <a:p>
            <a:pPr algn="just">
              <a:buClr>
                <a:schemeClr val="bg2">
                  <a:lumMod val="10000"/>
                </a:schemeClr>
              </a:buClr>
              <a:buFont typeface="Wingdings" pitchFamily="2" charset="2"/>
              <a:buChar char="§"/>
            </a:pPr>
            <a:r>
              <a:rPr lang="es-PE" sz="2400" b="1" dirty="0" smtClean="0">
                <a:solidFill>
                  <a:schemeClr val="accent3">
                    <a:lumMod val="50000"/>
                  </a:schemeClr>
                </a:solidFill>
              </a:rPr>
              <a:t>Resolución de Presidencia Ejecutiva N° 037-2009-ANSC-PE</a:t>
            </a:r>
            <a:r>
              <a:rPr lang="es-PE" sz="2400" dirty="0" smtClean="0">
                <a:solidFill>
                  <a:schemeClr val="accent3">
                    <a:lumMod val="50000"/>
                  </a:schemeClr>
                </a:solidFill>
              </a:rPr>
              <a:t> del 17 de agosto de 2009, que aprueba la Directiva N° 006-2009-ANSC/GDCGP “Directiva para el pago del complemento remunerativo durante el período de asignación de los Gerentes Públicos”, publicada en el Diario Oficial “El Peruano” el 22  de agosto de 2009.</a:t>
            </a:r>
          </a:p>
          <a:p>
            <a:pPr algn="just">
              <a:buClr>
                <a:schemeClr val="bg2">
                  <a:lumMod val="10000"/>
                </a:schemeClr>
              </a:buClr>
              <a:buFont typeface="Wingdings" pitchFamily="2" charset="2"/>
              <a:buChar char="§"/>
            </a:pPr>
            <a:r>
              <a:rPr lang="es-PE" sz="2400" b="1" dirty="0" smtClean="0">
                <a:solidFill>
                  <a:schemeClr val="accent3">
                    <a:lumMod val="50000"/>
                  </a:schemeClr>
                </a:solidFill>
              </a:rPr>
              <a:t>Resolución Presidencia Ejecutiva N° 083-2009-ANSC-PE  </a:t>
            </a:r>
            <a:r>
              <a:rPr lang="es-PE" sz="2400" dirty="0" smtClean="0">
                <a:solidFill>
                  <a:schemeClr val="accent3">
                    <a:lumMod val="50000"/>
                  </a:schemeClr>
                </a:solidFill>
              </a:rPr>
              <a:t>del 30 de diciembre de 2009, que incorpora numerales en el Artículo 5 “Lineamientos Específicos” de la Directiva N° 006-2009-ANSC/GDCGP “Directiva para el pago del complemento remunerativo durante el período de asignación de los Gerentes Públicos”, publicada en el Diario Oficial “EL Peruano” el 9 de enero de 2010.</a:t>
            </a:r>
            <a:r>
              <a:rPr lang="es-PE" sz="2400" b="1" dirty="0" smtClean="0">
                <a:solidFill>
                  <a:schemeClr val="accent3">
                    <a:lumMod val="50000"/>
                  </a:schemeClr>
                </a:solidFill>
              </a:rPr>
              <a:t> </a:t>
            </a:r>
          </a:p>
          <a:p>
            <a:pPr algn="just">
              <a:buClr>
                <a:schemeClr val="bg2">
                  <a:lumMod val="10000"/>
                </a:schemeClr>
              </a:buClr>
              <a:buFont typeface="Wingdings" pitchFamily="2" charset="2"/>
              <a:buChar char="§"/>
            </a:pPr>
            <a:r>
              <a:rPr lang="es-PE" sz="2400" b="1" dirty="0" smtClean="0">
                <a:solidFill>
                  <a:schemeClr val="accent3">
                    <a:lumMod val="50000"/>
                  </a:schemeClr>
                </a:solidFill>
              </a:rPr>
              <a:t>Resolución de Presidencia Ejecutiva N° 07-2011-SERVIR-PE </a:t>
            </a:r>
            <a:r>
              <a:rPr lang="es-PE" sz="2400" dirty="0" smtClean="0">
                <a:solidFill>
                  <a:schemeClr val="accent3">
                    <a:lumMod val="50000"/>
                  </a:schemeClr>
                </a:solidFill>
              </a:rPr>
              <a:t>del 13 de enero de 2011, que incorpora literales en el numeral 4, numeral 1 de la Directiva N° 006-2009-ANSC/GDCGP “Directiva para el pago del complemento remunerativo durante el período de asignación de los Gerentes Públicos”, publicada en el Diario Oficial “El Peruano” el 27 de enero de 2011.</a:t>
            </a:r>
          </a:p>
          <a:p>
            <a:pPr algn="just">
              <a:buClr>
                <a:schemeClr val="bg2">
                  <a:lumMod val="10000"/>
                </a:schemeClr>
              </a:buClr>
              <a:buFont typeface="Wingdings" pitchFamily="2" charset="2"/>
              <a:buChar char="§"/>
            </a:pPr>
            <a:endParaRPr lang="es-PE" sz="2200" dirty="0" smtClean="0">
              <a:solidFill>
                <a:schemeClr val="accent3">
                  <a:lumMod val="50000"/>
                </a:schemeClr>
              </a:solidFill>
            </a:endParaRPr>
          </a:p>
          <a:p>
            <a:pPr algn="just"/>
            <a:endParaRPr lang="es-PE" sz="2400" dirty="0" smtClean="0">
              <a:solidFill>
                <a:schemeClr val="accent3">
                  <a:lumMod val="50000"/>
                </a:schemeClr>
              </a:solidFill>
            </a:endParaRPr>
          </a:p>
          <a:p>
            <a:pPr algn="just"/>
            <a:endParaRPr lang="es-PE" sz="2400" dirty="0" smtClean="0">
              <a:solidFill>
                <a:schemeClr val="accent3">
                  <a:lumMod val="50000"/>
                </a:schemeClr>
              </a:solidFill>
            </a:endParaRPr>
          </a:p>
          <a:p>
            <a:pPr algn="just"/>
            <a:endParaRPr lang="es-PE" sz="2400" dirty="0">
              <a:solidFill>
                <a:schemeClr val="accent3">
                  <a:lumMod val="5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idx="4294967295"/>
          </p:nvPr>
        </p:nvSpPr>
        <p:spPr>
          <a:xfrm>
            <a:off x="990600" y="1143000"/>
            <a:ext cx="8153400" cy="790575"/>
          </a:xfrm>
        </p:spPr>
        <p:txBody>
          <a:bodyPr>
            <a:noAutofit/>
          </a:bodyPr>
          <a:lstStyle/>
          <a:p>
            <a:pPr>
              <a:lnSpc>
                <a:spcPts val="3500"/>
              </a:lnSpc>
            </a:pPr>
            <a:r>
              <a:rPr lang="es-PE" sz="2600" dirty="0">
                <a:solidFill>
                  <a:schemeClr val="accent1">
                    <a:lumMod val="50000"/>
                  </a:schemeClr>
                </a:solidFill>
              </a:rPr>
              <a:t/>
            </a:r>
            <a:br>
              <a:rPr lang="es-PE" sz="2600" dirty="0">
                <a:solidFill>
                  <a:schemeClr val="accent1">
                    <a:lumMod val="50000"/>
                  </a:schemeClr>
                </a:solidFill>
              </a:rPr>
            </a:br>
            <a:endParaRPr lang="es-PE" sz="2600" dirty="0">
              <a:solidFill>
                <a:schemeClr val="accent1">
                  <a:lumMod val="50000"/>
                </a:schemeClr>
              </a:solidFill>
            </a:endParaRPr>
          </a:p>
        </p:txBody>
      </p:sp>
      <p:sp>
        <p:nvSpPr>
          <p:cNvPr id="3" name="2 Marcador de contenido"/>
          <p:cNvSpPr>
            <a:spLocks noGrp="1"/>
          </p:cNvSpPr>
          <p:nvPr>
            <p:ph idx="4294967295"/>
          </p:nvPr>
        </p:nvSpPr>
        <p:spPr>
          <a:xfrm>
            <a:off x="285720" y="1142984"/>
            <a:ext cx="8229600" cy="5072098"/>
          </a:xfrm>
        </p:spPr>
        <p:txBody>
          <a:bodyPr>
            <a:normAutofit/>
          </a:bodyPr>
          <a:lstStyle/>
          <a:p>
            <a:pPr lvl="0" algn="just">
              <a:buClr>
                <a:schemeClr val="accent1">
                  <a:lumMod val="50000"/>
                </a:schemeClr>
              </a:buClr>
              <a:buFont typeface="Wingdings" pitchFamily="2" charset="2"/>
              <a:buChar char="§"/>
            </a:pPr>
            <a:r>
              <a:rPr lang="es-PE" sz="2200" b="1" dirty="0" smtClean="0">
                <a:solidFill>
                  <a:schemeClr val="accent3">
                    <a:lumMod val="50000"/>
                  </a:schemeClr>
                </a:solidFill>
              </a:rPr>
              <a:t>Resolución de Presidencia Ejecutiva N° 069-2011-SERVIR-PE </a:t>
            </a:r>
            <a:r>
              <a:rPr lang="es-PE" sz="2200" dirty="0" smtClean="0">
                <a:solidFill>
                  <a:schemeClr val="accent3">
                    <a:lumMod val="50000"/>
                  </a:schemeClr>
                </a:solidFill>
              </a:rPr>
              <a:t>del 02 de junio de 2011, que incorpora el literal g) al artículo 4 de la Directiva N° 006-2009-ANSC/GDCGP “Directiva para el pago del complemento remunerativo durante el período de asignación de los Gerentes Públicos”, incluye el artículo 9 y modifica el artículo 8 de la directiva antes referida, publicada en el Diario Oficial “El Peruano” el 7 de junio de 2011.</a:t>
            </a:r>
          </a:p>
          <a:p>
            <a:pPr lvl="0" algn="just">
              <a:buClr>
                <a:schemeClr val="accent1">
                  <a:lumMod val="50000"/>
                </a:schemeClr>
              </a:buClr>
              <a:buFont typeface="Wingdings" pitchFamily="2" charset="2"/>
              <a:buChar char="§"/>
            </a:pPr>
            <a:r>
              <a:rPr lang="es-PE" sz="2200" b="1" dirty="0" smtClean="0">
                <a:solidFill>
                  <a:schemeClr val="accent3">
                    <a:lumMod val="50000"/>
                  </a:schemeClr>
                </a:solidFill>
              </a:rPr>
              <a:t>Resolución de Presidencia Ejecutiva N° 160-2013-SERVIR/PE </a:t>
            </a:r>
            <a:r>
              <a:rPr lang="es-PE" sz="2200" dirty="0" smtClean="0">
                <a:solidFill>
                  <a:schemeClr val="accent3">
                    <a:lumMod val="50000"/>
                  </a:schemeClr>
                </a:solidFill>
              </a:rPr>
              <a:t>del 27 de setiembre de 2013, que aprueba lineamientos para el tránsito de una entidad pública al régimen del servicio civil, publicada en el Diario Oficial “El Peruano” el 2 de octubre de 2013.</a:t>
            </a:r>
          </a:p>
          <a:p>
            <a:pPr lvl="0" algn="just">
              <a:buClr>
                <a:schemeClr val="accent1">
                  <a:lumMod val="50000"/>
                </a:schemeClr>
              </a:buClr>
              <a:buFont typeface="Wingdings" pitchFamily="2" charset="2"/>
              <a:buChar char="§"/>
            </a:pPr>
            <a:r>
              <a:rPr lang="es-PE" sz="2200" b="1" dirty="0" smtClean="0">
                <a:solidFill>
                  <a:schemeClr val="accent3">
                    <a:lumMod val="50000"/>
                  </a:schemeClr>
                </a:solidFill>
              </a:rPr>
              <a:t>Resolución de Presidencia Ejecutiva N° 161-2013-SERVIR/PE </a:t>
            </a:r>
            <a:r>
              <a:rPr lang="es-PE" sz="2200" dirty="0" smtClean="0">
                <a:solidFill>
                  <a:schemeClr val="accent3">
                    <a:lumMod val="50000"/>
                  </a:schemeClr>
                </a:solidFill>
              </a:rPr>
              <a:t>del 27 de setiembre de 2013, que aprueba la Directiva N° 001-2013-SERVIR/GDSRH “Formulación del Manual de Perfiles de Puestos (MPP) y sus anexos, publicado en el Diario Oficial “El Peruano” el 2 de octubre de 2013.</a:t>
            </a:r>
          </a:p>
          <a:p>
            <a:pPr lvl="0" algn="just">
              <a:buClr>
                <a:schemeClr val="accent1">
                  <a:lumMod val="50000"/>
                </a:schemeClr>
              </a:buClr>
              <a:buFont typeface="Wingdings" pitchFamily="2" charset="2"/>
              <a:buChar char="§"/>
            </a:pPr>
            <a:endParaRPr lang="es-PE" sz="2200" dirty="0" smtClean="0">
              <a:solidFill>
                <a:schemeClr val="accent3">
                  <a:lumMod val="50000"/>
                </a:schemeClr>
              </a:solidFill>
            </a:endParaRPr>
          </a:p>
          <a:p>
            <a:pPr lvl="0" algn="just">
              <a:buClr>
                <a:schemeClr val="accent1">
                  <a:lumMod val="50000"/>
                </a:schemeClr>
              </a:buClr>
              <a:buFont typeface="Wingdings" pitchFamily="2" charset="2"/>
              <a:buChar char="§"/>
            </a:pPr>
            <a:endParaRPr lang="es-PE" sz="2600" dirty="0" smtClean="0">
              <a:solidFill>
                <a:schemeClr val="accent3">
                  <a:lumMod val="50000"/>
                </a:schemeClr>
              </a:solidFill>
            </a:endParaRPr>
          </a:p>
          <a:p>
            <a:pPr algn="just"/>
            <a:endParaRPr lang="es-PE" dirty="0">
              <a:latin typeface="Arial Narrow" pitchFamily="34" charset="0"/>
            </a:endParaRPr>
          </a:p>
          <a:p>
            <a:pPr>
              <a:buNone/>
            </a:pPr>
            <a:endParaRPr lang="es-PE"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14282" y="500042"/>
            <a:ext cx="8501122" cy="6000792"/>
          </a:xfrm>
        </p:spPr>
        <p:txBody>
          <a:bodyPr>
            <a:normAutofit fontScale="92500" lnSpcReduction="10000"/>
          </a:bodyPr>
          <a:lstStyle/>
          <a:p>
            <a:pPr lvl="0" algn="just">
              <a:buClr>
                <a:schemeClr val="bg2">
                  <a:lumMod val="10000"/>
                </a:schemeClr>
              </a:buClr>
              <a:buFont typeface="Wingdings" pitchFamily="2" charset="2"/>
              <a:buChar char="§"/>
            </a:pPr>
            <a:endParaRPr lang="es-PE" sz="2400" b="1" dirty="0" smtClean="0">
              <a:solidFill>
                <a:schemeClr val="bg2">
                  <a:lumMod val="25000"/>
                </a:schemeClr>
              </a:solidFill>
            </a:endParaRPr>
          </a:p>
          <a:p>
            <a:pPr lvl="0" algn="just">
              <a:buClr>
                <a:schemeClr val="bg2">
                  <a:lumMod val="10000"/>
                </a:schemeClr>
              </a:buClr>
              <a:buFont typeface="Wingdings" pitchFamily="2" charset="2"/>
              <a:buChar char="§"/>
            </a:pPr>
            <a:r>
              <a:rPr lang="es-PE" sz="2400" b="1" dirty="0" smtClean="0">
                <a:solidFill>
                  <a:schemeClr val="bg2">
                    <a:lumMod val="25000"/>
                  </a:schemeClr>
                </a:solidFill>
              </a:rPr>
              <a:t>Resolución de Presidencia Ejecutiva N° 010-2014-SERVIR/PE</a:t>
            </a:r>
            <a:r>
              <a:rPr lang="es-PE" sz="2400" dirty="0" smtClean="0">
                <a:solidFill>
                  <a:schemeClr val="bg2">
                    <a:lumMod val="25000"/>
                  </a:schemeClr>
                </a:solidFill>
              </a:rPr>
              <a:t> del 31 de enero de 2014 que aprueba la Directiva N° 001-2014-SERVIR/GDCRSC “Directiva para el funcionamiento y consulta del Registro de títulos, grados o estudios de posgrado obtenidos en el extranjero, publicada en el Diario Oficial “El Peruano” el 5 de febrero de 2014.</a:t>
            </a:r>
          </a:p>
          <a:p>
            <a:pPr lvl="0" algn="just">
              <a:buClr>
                <a:schemeClr val="bg2">
                  <a:lumMod val="10000"/>
                </a:schemeClr>
              </a:buClr>
              <a:buFont typeface="Wingdings" pitchFamily="2" charset="2"/>
              <a:buChar char="§"/>
            </a:pPr>
            <a:r>
              <a:rPr lang="es-PE" sz="2400" b="1" dirty="0" smtClean="0">
                <a:solidFill>
                  <a:schemeClr val="bg2">
                    <a:lumMod val="25000"/>
                  </a:schemeClr>
                </a:solidFill>
              </a:rPr>
              <a:t>Resolución de Presidencia Ejecutiva N° 106-2014-SERVIR/PE </a:t>
            </a:r>
            <a:r>
              <a:rPr lang="es-PE" sz="2400" dirty="0" smtClean="0">
                <a:solidFill>
                  <a:schemeClr val="bg2">
                    <a:lumMod val="25000"/>
                  </a:schemeClr>
                </a:solidFill>
              </a:rPr>
              <a:t>del 5 de junio de 2014 que formaliza la aprobación de la nueva Guía de Mapeo de Puestos; publicada en el Diario Oficial “El Peruano” el 14 de junio de 2014.</a:t>
            </a:r>
          </a:p>
          <a:p>
            <a:pPr algn="just">
              <a:buClr>
                <a:schemeClr val="accent1">
                  <a:lumMod val="50000"/>
                </a:schemeClr>
              </a:buClr>
              <a:buFont typeface="Wingdings" pitchFamily="2" charset="2"/>
              <a:buChar char="§"/>
            </a:pPr>
            <a:r>
              <a:rPr lang="es-PE" sz="2400" b="1" dirty="0" smtClean="0">
                <a:solidFill>
                  <a:schemeClr val="bg2">
                    <a:lumMod val="25000"/>
                  </a:schemeClr>
                </a:solidFill>
              </a:rPr>
              <a:t>Resolución de Presidencia Ejecutiva N° 152-2014-SERVIR/PE</a:t>
            </a:r>
            <a:r>
              <a:rPr lang="es-PE" sz="2400" dirty="0" smtClean="0">
                <a:solidFill>
                  <a:schemeClr val="bg2">
                    <a:lumMod val="25000"/>
                  </a:schemeClr>
                </a:solidFill>
              </a:rPr>
              <a:t> del 8 de agosto de 2014 que aprueba la Directiva N° 001-2014-SERVIR/GPGSC “Reglas de aplicación progresiva para la aprobación del Cuadro de Puestos de las Entidades”, publicado en el Diario Oficial “El Peruano” el 13 de agosto de 2014.</a:t>
            </a:r>
            <a:r>
              <a:rPr lang="es-PE" sz="2400" b="1" dirty="0" smtClean="0">
                <a:solidFill>
                  <a:schemeClr val="tx1">
                    <a:lumMod val="75000"/>
                    <a:lumOff val="25000"/>
                  </a:schemeClr>
                </a:solidFill>
              </a:rPr>
              <a:t> </a:t>
            </a:r>
          </a:p>
          <a:p>
            <a:pPr algn="just">
              <a:buClr>
                <a:schemeClr val="accent1">
                  <a:lumMod val="50000"/>
                </a:schemeClr>
              </a:buClr>
              <a:buFont typeface="Wingdings" pitchFamily="2" charset="2"/>
              <a:buChar char="§"/>
            </a:pPr>
            <a:r>
              <a:rPr lang="es-PE" sz="2400" b="1" dirty="0" smtClean="0">
                <a:solidFill>
                  <a:schemeClr val="accent2">
                    <a:lumMod val="50000"/>
                  </a:schemeClr>
                </a:solidFill>
              </a:rPr>
              <a:t>Resolución de Presidencia Ejecutiva N° 101-2015- SERVIR-PE</a:t>
            </a:r>
            <a:r>
              <a:rPr lang="es-PE" sz="2400" dirty="0" smtClean="0">
                <a:solidFill>
                  <a:schemeClr val="accent2">
                    <a:lumMod val="50000"/>
                  </a:schemeClr>
                </a:solidFill>
              </a:rPr>
              <a:t>, del 20 de marzo de 2015 que Aprueba la Directiva N° 02-2015- SERVIR/GPGSC “Régimen Disciplinario y Procedimiento Sancionador en la Ley N° 30057, Ley del Servicio Civil”; publicada en el Diario Oficial “El Peruano” el 24 de marzo de 2015.</a:t>
            </a:r>
          </a:p>
          <a:p>
            <a:pPr algn="just">
              <a:buClr>
                <a:schemeClr val="accent1">
                  <a:lumMod val="50000"/>
                </a:schemeClr>
              </a:buClr>
              <a:buFont typeface="Wingdings" pitchFamily="2" charset="2"/>
              <a:buChar char="§"/>
            </a:pPr>
            <a:endParaRPr lang="es-PE" sz="2400" dirty="0" smtClean="0">
              <a:solidFill>
                <a:schemeClr val="accent2">
                  <a:lumMod val="50000"/>
                </a:schemeClr>
              </a:solidFill>
            </a:endParaRPr>
          </a:p>
          <a:p>
            <a:pPr lvl="0" algn="just">
              <a:buClr>
                <a:schemeClr val="bg2">
                  <a:lumMod val="10000"/>
                </a:schemeClr>
              </a:buClr>
              <a:buFont typeface="Wingdings" pitchFamily="2" charset="2"/>
              <a:buChar char="§"/>
            </a:pPr>
            <a:endParaRPr lang="es-PE" sz="2400" dirty="0" smtClean="0">
              <a:solidFill>
                <a:schemeClr val="bg2">
                  <a:lumMod val="25000"/>
                </a:schemeClr>
              </a:solidFill>
            </a:endParaRPr>
          </a:p>
          <a:p>
            <a:pPr algn="just"/>
            <a:endParaRPr lang="es-PE" dirty="0">
              <a:solidFill>
                <a:schemeClr val="bg2">
                  <a:lumMod val="2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57158" y="1357298"/>
            <a:ext cx="8229600" cy="4324350"/>
          </a:xfrm>
        </p:spPr>
        <p:txBody>
          <a:bodyPr>
            <a:normAutofit/>
          </a:bodyPr>
          <a:lstStyle/>
          <a:p>
            <a:pPr algn="just">
              <a:buClr>
                <a:schemeClr val="accent2">
                  <a:lumMod val="50000"/>
                </a:schemeClr>
              </a:buClr>
              <a:buFont typeface="Wingdings" pitchFamily="2" charset="2"/>
              <a:buChar char="§"/>
            </a:pPr>
            <a:r>
              <a:rPr lang="es-PE" sz="2200" b="1" dirty="0" smtClean="0">
                <a:solidFill>
                  <a:schemeClr val="accent2">
                    <a:lumMod val="50000"/>
                  </a:schemeClr>
                </a:solidFill>
              </a:rPr>
              <a:t>Resolución de Presidencia Ejecutiva  N° 100-2015- SERVIR-PE</a:t>
            </a:r>
            <a:r>
              <a:rPr lang="es-PE" sz="2200" dirty="0" smtClean="0">
                <a:solidFill>
                  <a:schemeClr val="accent2">
                    <a:lumMod val="50000"/>
                  </a:schemeClr>
                </a:solidFill>
              </a:rPr>
              <a:t> del 20 de marzo de 2015 que Aprueba la Directiva N° 001-2015-SERVIR/GPGSC “Familias de Puestos y Roles y Manual de Puestos Tipo (MPT) Aplicables al Régimen del Servicio Civil así como “Catálogo de Puestos Tipo”; publicada en el Diario Oficial “El Peruano” el 26 de marzo de 2015.</a:t>
            </a:r>
            <a:endParaRPr lang="es-PE" sz="2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857232"/>
            <a:ext cx="8153400" cy="990600"/>
          </a:xfrm>
        </p:spPr>
        <p:txBody>
          <a:bodyPr>
            <a:normAutofit/>
          </a:bodyPr>
          <a:lstStyle/>
          <a:p>
            <a:pPr algn="ctr"/>
            <a:r>
              <a:rPr lang="es-PE" sz="2800" b="1" dirty="0" smtClean="0">
                <a:solidFill>
                  <a:schemeClr val="bg2">
                    <a:lumMod val="25000"/>
                  </a:schemeClr>
                </a:solidFill>
              </a:rPr>
              <a:t>3.2. FUENTES INTERNACIONALES</a:t>
            </a:r>
            <a:endParaRPr lang="es-PE" sz="2800" b="1" dirty="0">
              <a:solidFill>
                <a:schemeClr val="bg2">
                  <a:lumMod val="25000"/>
                </a:schemeClr>
              </a:solidFill>
            </a:endParaRPr>
          </a:p>
        </p:txBody>
      </p:sp>
      <p:sp>
        <p:nvSpPr>
          <p:cNvPr id="3" name="2 Rectángulo redondeado"/>
          <p:cNvSpPr/>
          <p:nvPr/>
        </p:nvSpPr>
        <p:spPr>
          <a:xfrm>
            <a:off x="2928926" y="2071678"/>
            <a:ext cx="2786082"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FUENTES INTERNACIONALES</a:t>
            </a:r>
            <a:endParaRPr lang="es-PE" b="1" dirty="0">
              <a:solidFill>
                <a:schemeClr val="accent1">
                  <a:lumMod val="50000"/>
                </a:schemeClr>
              </a:solidFill>
            </a:endParaRPr>
          </a:p>
        </p:txBody>
      </p:sp>
      <p:sp>
        <p:nvSpPr>
          <p:cNvPr id="4" name="3 Rectángulo redondeado"/>
          <p:cNvSpPr/>
          <p:nvPr/>
        </p:nvSpPr>
        <p:spPr>
          <a:xfrm>
            <a:off x="2571736" y="4286256"/>
            <a:ext cx="3786214" cy="1214446"/>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accent1">
                    <a:lumMod val="50000"/>
                  </a:schemeClr>
                </a:solidFill>
              </a:rPr>
              <a:t>Tratados y Convenios aprobados y ratificados</a:t>
            </a:r>
            <a:endParaRPr lang="es-PE" dirty="0">
              <a:solidFill>
                <a:schemeClr val="accent1">
                  <a:lumMod val="50000"/>
                </a:schemeClr>
              </a:solidFill>
            </a:endParaRPr>
          </a:p>
        </p:txBody>
      </p:sp>
      <p:sp>
        <p:nvSpPr>
          <p:cNvPr id="5" name="4 Flecha abajo"/>
          <p:cNvSpPr/>
          <p:nvPr/>
        </p:nvSpPr>
        <p:spPr>
          <a:xfrm>
            <a:off x="4071934" y="3357562"/>
            <a:ext cx="642942" cy="500066"/>
          </a:xfrm>
          <a:prstGeom prst="down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b="1" dirty="0">
              <a:solidFill>
                <a:schemeClr val="accent3">
                  <a:lumMod val="50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428596" y="714356"/>
            <a:ext cx="8229600" cy="1066800"/>
          </a:xfrm>
        </p:spPr>
        <p:txBody>
          <a:bodyPr>
            <a:noAutofit/>
          </a:bodyPr>
          <a:lstStyle/>
          <a:p>
            <a:pPr algn="ctr"/>
            <a:r>
              <a:rPr lang="es-PE" sz="2800" b="1" dirty="0" smtClean="0">
                <a:solidFill>
                  <a:schemeClr val="accent1">
                    <a:lumMod val="50000"/>
                  </a:schemeClr>
                </a:solidFill>
                <a:effectLst/>
                <a:latin typeface="+mn-lt"/>
              </a:rPr>
              <a:t>TRATADOS Y CONVENIOS APROBADOS Y RATIFICADOS</a:t>
            </a:r>
            <a:endParaRPr lang="es-PE" sz="2800" b="1" dirty="0">
              <a:solidFill>
                <a:schemeClr val="accent1">
                  <a:lumMod val="50000"/>
                </a:schemeClr>
              </a:solidFill>
              <a:latin typeface="+mn-lt"/>
            </a:endParaRPr>
          </a:p>
        </p:txBody>
      </p:sp>
      <p:sp>
        <p:nvSpPr>
          <p:cNvPr id="4" name="3 Marcador de contenido"/>
          <p:cNvSpPr>
            <a:spLocks noGrp="1"/>
          </p:cNvSpPr>
          <p:nvPr>
            <p:ph sz="half" idx="4294967295"/>
          </p:nvPr>
        </p:nvSpPr>
        <p:spPr>
          <a:xfrm>
            <a:off x="0" y="2000240"/>
            <a:ext cx="4500562" cy="4525962"/>
          </a:xfrm>
        </p:spPr>
        <p:txBody>
          <a:bodyPr>
            <a:normAutofit fontScale="92500" lnSpcReduction="10000"/>
          </a:bodyPr>
          <a:lstStyle/>
          <a:p>
            <a:pPr algn="just">
              <a:buNone/>
            </a:pPr>
            <a:r>
              <a:rPr lang="es-PE" dirty="0" smtClean="0">
                <a:solidFill>
                  <a:schemeClr val="tx2">
                    <a:lumMod val="75000"/>
                  </a:schemeClr>
                </a:solidFill>
                <a:latin typeface="Arial Narrow" pitchFamily="34" charset="0"/>
              </a:rPr>
              <a:t>	</a:t>
            </a:r>
            <a:r>
              <a:rPr lang="es-PE" sz="2400" dirty="0" smtClean="0">
                <a:solidFill>
                  <a:schemeClr val="accent3">
                    <a:lumMod val="50000"/>
                  </a:schemeClr>
                </a:solidFill>
              </a:rPr>
              <a:t>El Tribunal Constitucional ha definido los tratados en los términos siguientes: “Los tratados son expresiones de voluntad que adopta el Estado con sus homólogos o con organismos </a:t>
            </a:r>
            <a:r>
              <a:rPr lang="es-PE" sz="2400" dirty="0" err="1" smtClean="0">
                <a:solidFill>
                  <a:schemeClr val="accent3">
                    <a:lumMod val="50000"/>
                  </a:schemeClr>
                </a:solidFill>
              </a:rPr>
              <a:t>extranacionales</a:t>
            </a:r>
            <a:r>
              <a:rPr lang="es-PE" sz="2400" dirty="0" smtClean="0">
                <a:solidFill>
                  <a:schemeClr val="accent3">
                    <a:lumMod val="50000"/>
                  </a:schemeClr>
                </a:solidFill>
              </a:rPr>
              <a:t>, y que se rigen por las normas, costumbres y fundamentos doctrinarios del Derecho Internacional. En puridad, expresan un acuerdo de voluntades entre sujetos de Derecho internacional, es decir, entre Estados, organizaciones internacionales, o entre estos y aquellos” (</a:t>
            </a:r>
            <a:r>
              <a:rPr lang="es-PE" sz="2400" dirty="0" err="1" smtClean="0">
                <a:solidFill>
                  <a:schemeClr val="accent3">
                    <a:lumMod val="50000"/>
                  </a:schemeClr>
                </a:solidFill>
              </a:rPr>
              <a:t>Exp</a:t>
            </a:r>
            <a:r>
              <a:rPr lang="es-PE" sz="2400" dirty="0" smtClean="0">
                <a:solidFill>
                  <a:schemeClr val="accent3">
                    <a:lumMod val="50000"/>
                  </a:schemeClr>
                </a:solidFill>
              </a:rPr>
              <a:t>. N° 047-2004-AI/TC, fundamento 18).</a:t>
            </a:r>
            <a:endParaRPr lang="es-ES" sz="2400" dirty="0" smtClean="0">
              <a:solidFill>
                <a:schemeClr val="accent3">
                  <a:lumMod val="50000"/>
                </a:schemeClr>
              </a:solidFill>
            </a:endParaRPr>
          </a:p>
          <a:p>
            <a:endParaRPr lang="es-PE" dirty="0"/>
          </a:p>
        </p:txBody>
      </p:sp>
      <p:pic>
        <p:nvPicPr>
          <p:cNvPr id="5" name="Picture 5" descr="tratados"/>
          <p:cNvPicPr>
            <a:picLocks noChangeAspect="1" noChangeArrowheads="1"/>
          </p:cNvPicPr>
          <p:nvPr/>
        </p:nvPicPr>
        <p:blipFill>
          <a:blip r:embed="rId2"/>
          <a:srcRect/>
          <a:stretch>
            <a:fillRect/>
          </a:stretch>
        </p:blipFill>
        <p:spPr bwMode="auto">
          <a:xfrm>
            <a:off x="4857752" y="2285992"/>
            <a:ext cx="3879850" cy="3714776"/>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9" name="Rectangle 5"/>
          <p:cNvSpPr>
            <a:spLocks noGrp="1" noChangeArrowheads="1"/>
          </p:cNvSpPr>
          <p:nvPr>
            <p:ph type="title"/>
          </p:nvPr>
        </p:nvSpPr>
        <p:spPr>
          <a:xfrm>
            <a:off x="571472" y="785794"/>
            <a:ext cx="7929618" cy="1219200"/>
          </a:xfrm>
        </p:spPr>
        <p:txBody>
          <a:bodyPr>
            <a:normAutofit/>
          </a:bodyPr>
          <a:lstStyle/>
          <a:p>
            <a:pPr algn="ctr" eaLnBrk="1" fontAlgn="auto" hangingPunct="1">
              <a:spcAft>
                <a:spcPts val="0"/>
              </a:spcAft>
              <a:defRPr/>
            </a:pPr>
            <a:r>
              <a:rPr lang="es-PE" sz="2800" b="1" dirty="0" smtClean="0">
                <a:solidFill>
                  <a:schemeClr val="accent1">
                    <a:lumMod val="50000"/>
                  </a:schemeClr>
                </a:solidFill>
                <a:effectLst/>
                <a:latin typeface="+mn-lt"/>
              </a:rPr>
              <a:t>TRATADOS Y CONVENIOS APROBADOS Y RATIFICADOS</a:t>
            </a:r>
            <a:endParaRPr lang="es-ES" sz="2800" b="1" dirty="0" smtClean="0">
              <a:solidFill>
                <a:schemeClr val="accent1">
                  <a:lumMod val="50000"/>
                </a:schemeClr>
              </a:solidFill>
              <a:effectLst/>
              <a:latin typeface="+mn-lt"/>
            </a:endParaRPr>
          </a:p>
        </p:txBody>
      </p:sp>
      <p:sp>
        <p:nvSpPr>
          <p:cNvPr id="15362" name="Rectangle 3"/>
          <p:cNvSpPr>
            <a:spLocks noGrp="1" noChangeArrowheads="1"/>
          </p:cNvSpPr>
          <p:nvPr>
            <p:ph idx="1"/>
          </p:nvPr>
        </p:nvSpPr>
        <p:spPr>
          <a:xfrm>
            <a:off x="500034" y="2214554"/>
            <a:ext cx="8143932" cy="4095749"/>
          </a:xfrm>
        </p:spPr>
        <p:txBody>
          <a:bodyPr>
            <a:normAutofit/>
          </a:bodyPr>
          <a:lstStyle/>
          <a:p>
            <a:pPr marL="0" indent="0" algn="just" eaLnBrk="1" fontAlgn="auto" hangingPunct="1">
              <a:spcAft>
                <a:spcPts val="0"/>
              </a:spcAft>
              <a:buFont typeface="Wingdings" pitchFamily="2" charset="2"/>
              <a:buNone/>
              <a:defRPr/>
            </a:pPr>
            <a:r>
              <a:rPr lang="es-PE" sz="2200" dirty="0" smtClean="0">
                <a:solidFill>
                  <a:schemeClr val="accent3">
                    <a:lumMod val="50000"/>
                  </a:schemeClr>
                </a:solidFill>
                <a:cs typeface="Times New Roman" pitchFamily="18" charset="0"/>
              </a:rPr>
              <a:t>En materia de Derecho del empleo público, caben resaltar dos tipos de tratados, los generales, que son aplicables a los servidores públicos en tanto su condición de trabajadores y los especiales, que son aquellos referidos de manera específica a los trabajadores al servicio del Estado.</a:t>
            </a:r>
            <a:endParaRPr lang="es-ES" sz="2200" dirty="0" smtClean="0">
              <a:solidFill>
                <a:schemeClr val="accent3">
                  <a:lumMod val="50000"/>
                </a:schemeClr>
              </a:solidFill>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7" name="Rectangle 9"/>
          <p:cNvSpPr>
            <a:spLocks noGrp="1" noChangeArrowheads="1"/>
          </p:cNvSpPr>
          <p:nvPr>
            <p:ph type="title"/>
          </p:nvPr>
        </p:nvSpPr>
        <p:spPr>
          <a:xfrm>
            <a:off x="571472" y="1000108"/>
            <a:ext cx="8153400" cy="990600"/>
          </a:xfrm>
        </p:spPr>
        <p:txBody>
          <a:bodyPr>
            <a:normAutofit/>
          </a:bodyPr>
          <a:lstStyle/>
          <a:p>
            <a:pPr algn="ctr" eaLnBrk="1" fontAlgn="auto" hangingPunct="1">
              <a:spcAft>
                <a:spcPts val="0"/>
              </a:spcAft>
              <a:defRPr/>
            </a:pPr>
            <a:r>
              <a:rPr lang="es-PE" sz="2800" b="1" dirty="0" smtClean="0">
                <a:solidFill>
                  <a:schemeClr val="accent1">
                    <a:lumMod val="50000"/>
                  </a:schemeClr>
                </a:solidFill>
                <a:effectLst/>
              </a:rPr>
              <a:t>TRATADOS Y CONVENIOS APROBADOS Y RATIFICADOS</a:t>
            </a:r>
            <a:endParaRPr lang="es-ES" sz="2800" b="1" dirty="0" smtClean="0">
              <a:solidFill>
                <a:schemeClr val="accent1">
                  <a:lumMod val="50000"/>
                </a:schemeClr>
              </a:solidFill>
              <a:effectLst/>
            </a:endParaRPr>
          </a:p>
        </p:txBody>
      </p:sp>
      <p:sp>
        <p:nvSpPr>
          <p:cNvPr id="16386" name="Rectangle 3"/>
          <p:cNvSpPr>
            <a:spLocks noGrp="1" noChangeArrowheads="1"/>
          </p:cNvSpPr>
          <p:nvPr>
            <p:ph idx="4294967295"/>
          </p:nvPr>
        </p:nvSpPr>
        <p:spPr>
          <a:xfrm>
            <a:off x="357158" y="2285992"/>
            <a:ext cx="8215313" cy="4214810"/>
          </a:xfrm>
        </p:spPr>
        <p:txBody>
          <a:bodyPr>
            <a:normAutofit/>
          </a:bodyPr>
          <a:lstStyle/>
          <a:p>
            <a:pPr marL="0" indent="0" algn="just">
              <a:buNone/>
              <a:defRPr/>
            </a:pPr>
            <a:r>
              <a:rPr lang="es-PE" sz="2200" b="1" dirty="0" smtClean="0">
                <a:solidFill>
                  <a:schemeClr val="accent3">
                    <a:lumMod val="50000"/>
                  </a:schemeClr>
                </a:solidFill>
                <a:latin typeface="+mj-lt"/>
              </a:rPr>
              <a:t>CONVENIO N° 151: Convenio sobre las relaciones de trabajo en la administración pública, 1978</a:t>
            </a:r>
            <a:r>
              <a:rPr lang="es-PE" sz="2200" dirty="0" smtClean="0">
                <a:solidFill>
                  <a:schemeClr val="accent3">
                    <a:lumMod val="50000"/>
                  </a:schemeClr>
                </a:solidFill>
                <a:latin typeface="+mj-lt"/>
              </a:rPr>
              <a:t>. Convenio sobre la protección del derecho de sindicación y los procedimientos para determinar las condiciones de empleo en la administración pública.</a:t>
            </a:r>
            <a:r>
              <a:rPr lang="es-PE" sz="2200" b="1" dirty="0" smtClean="0"/>
              <a:t> </a:t>
            </a:r>
          </a:p>
          <a:p>
            <a:pPr marL="0" indent="0" algn="just">
              <a:buNone/>
              <a:defRPr/>
            </a:pPr>
            <a:endParaRPr lang="es-PE" sz="2200" b="1" dirty="0" smtClean="0"/>
          </a:p>
          <a:p>
            <a:pPr marL="0" indent="0" algn="just">
              <a:buNone/>
              <a:defRPr/>
            </a:pPr>
            <a:r>
              <a:rPr lang="es-PE" sz="2200" b="1" dirty="0" smtClean="0">
                <a:solidFill>
                  <a:schemeClr val="accent3">
                    <a:lumMod val="50000"/>
                  </a:schemeClr>
                </a:solidFill>
              </a:rPr>
              <a:t>Recomendación N° 159 de la OIT, </a:t>
            </a:r>
            <a:r>
              <a:rPr lang="es-PE" sz="2200" dirty="0" smtClean="0">
                <a:solidFill>
                  <a:schemeClr val="accent3">
                    <a:lumMod val="50000"/>
                  </a:schemeClr>
                </a:solidFill>
              </a:rPr>
              <a:t>sobre: Las relaciones de trabajo en la administración pública (1978); Ginebra 64 </a:t>
            </a:r>
            <a:r>
              <a:rPr lang="es-PE" sz="2200" dirty="0" err="1" smtClean="0">
                <a:solidFill>
                  <a:schemeClr val="accent3">
                    <a:lumMod val="50000"/>
                  </a:schemeClr>
                </a:solidFill>
              </a:rPr>
              <a:t>ava</a:t>
            </a:r>
            <a:r>
              <a:rPr lang="es-PE" sz="2200" dirty="0" smtClean="0">
                <a:solidFill>
                  <a:schemeClr val="accent3">
                    <a:lumMod val="50000"/>
                  </a:schemeClr>
                </a:solidFill>
              </a:rPr>
              <a:t>. Reunión.</a:t>
            </a:r>
          </a:p>
          <a:p>
            <a:pPr marL="0" indent="0" algn="just" eaLnBrk="1" fontAlgn="auto" hangingPunct="1">
              <a:spcAft>
                <a:spcPts val="0"/>
              </a:spcAft>
              <a:buFont typeface="Wingdings" pitchFamily="2" charset="2"/>
              <a:buNone/>
              <a:defRPr/>
            </a:pPr>
            <a:endParaRPr lang="es-ES" sz="2400" b="1" dirty="0" smtClean="0">
              <a:solidFill>
                <a:schemeClr val="accent3">
                  <a:lumMod val="50000"/>
                </a:schemeClr>
              </a:solidFill>
              <a:latin typeface="+mj-lt"/>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928670"/>
            <a:ext cx="8229600" cy="784112"/>
          </a:xfrm>
        </p:spPr>
        <p:txBody>
          <a:bodyPr>
            <a:normAutofit/>
          </a:bodyPr>
          <a:lstStyle/>
          <a:p>
            <a:pPr algn="ctr"/>
            <a:r>
              <a:rPr lang="es-PE" sz="2800" b="1" dirty="0" smtClean="0">
                <a:solidFill>
                  <a:schemeClr val="accent1">
                    <a:lumMod val="50000"/>
                  </a:schemeClr>
                </a:solidFill>
              </a:rPr>
              <a:t>3.3 FUENTES JURISPRUDENCIALES</a:t>
            </a:r>
            <a:endParaRPr lang="es-PE" sz="2800" b="1" dirty="0">
              <a:solidFill>
                <a:schemeClr val="accent1">
                  <a:lumMod val="50000"/>
                </a:schemeClr>
              </a:solidFill>
            </a:endParaRPr>
          </a:p>
        </p:txBody>
      </p:sp>
      <p:graphicFrame>
        <p:nvGraphicFramePr>
          <p:cNvPr id="12" name="11 Diagrama"/>
          <p:cNvGraphicFramePr/>
          <p:nvPr/>
        </p:nvGraphicFramePr>
        <p:xfrm>
          <a:off x="785786" y="2214554"/>
          <a:ext cx="7429552" cy="30718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857232"/>
            <a:ext cx="8153400" cy="990600"/>
          </a:xfrm>
        </p:spPr>
        <p:txBody>
          <a:bodyPr>
            <a:normAutofit/>
          </a:bodyPr>
          <a:lstStyle/>
          <a:p>
            <a:r>
              <a:rPr lang="es-PE" sz="2800" b="1" dirty="0" smtClean="0">
                <a:solidFill>
                  <a:schemeClr val="accent1">
                    <a:lumMod val="50000"/>
                  </a:schemeClr>
                </a:solidFill>
              </a:rPr>
              <a:t>3. FUENTES FORMALES DEL DERECHO DEL EMPLEO PÚBLICO EN EL PERÚ</a:t>
            </a:r>
            <a:endParaRPr lang="es-PE" sz="2800" b="1" dirty="0">
              <a:solidFill>
                <a:schemeClr val="accent1">
                  <a:lumMod val="50000"/>
                </a:schemeClr>
              </a:solidFill>
            </a:endParaRPr>
          </a:p>
        </p:txBody>
      </p:sp>
      <p:graphicFrame>
        <p:nvGraphicFramePr>
          <p:cNvPr id="12" name="11 Diagrama"/>
          <p:cNvGraphicFramePr/>
          <p:nvPr/>
        </p:nvGraphicFramePr>
        <p:xfrm>
          <a:off x="928662" y="2143116"/>
          <a:ext cx="6715172" cy="4000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000100" y="571480"/>
            <a:ext cx="7158037" cy="957261"/>
          </a:xfrm>
        </p:spPr>
        <p:txBody>
          <a:bodyPr>
            <a:normAutofit/>
          </a:bodyPr>
          <a:lstStyle/>
          <a:p>
            <a:pPr algn="ctr">
              <a:lnSpc>
                <a:spcPct val="70000"/>
              </a:lnSpc>
            </a:pPr>
            <a:r>
              <a:rPr lang="es-PE" sz="2800" b="1" dirty="0" smtClean="0">
                <a:solidFill>
                  <a:schemeClr val="accent1">
                    <a:lumMod val="50000"/>
                  </a:schemeClr>
                </a:solidFill>
              </a:rPr>
              <a:t>A) EL PRECEDENTE </a:t>
            </a:r>
            <a:r>
              <a:rPr lang="es-PE" sz="2800" b="1" dirty="0">
                <a:solidFill>
                  <a:schemeClr val="accent1">
                    <a:lumMod val="50000"/>
                  </a:schemeClr>
                </a:solidFill>
              </a:rPr>
              <a:t>JUDICIAL</a:t>
            </a:r>
            <a:endParaRPr lang="es-ES" sz="2800" b="1" dirty="0">
              <a:solidFill>
                <a:schemeClr val="accent1">
                  <a:lumMod val="50000"/>
                </a:schemeClr>
              </a:solidFill>
            </a:endParaRPr>
          </a:p>
        </p:txBody>
      </p:sp>
      <p:sp>
        <p:nvSpPr>
          <p:cNvPr id="34819" name="Rectangle 3"/>
          <p:cNvSpPr>
            <a:spLocks noGrp="1" noChangeArrowheads="1"/>
          </p:cNvSpPr>
          <p:nvPr>
            <p:ph idx="1"/>
          </p:nvPr>
        </p:nvSpPr>
        <p:spPr>
          <a:xfrm>
            <a:off x="500034" y="1428736"/>
            <a:ext cx="8132791" cy="4227530"/>
          </a:xfrm>
        </p:spPr>
        <p:txBody>
          <a:bodyPr>
            <a:noAutofit/>
          </a:bodyPr>
          <a:lstStyle/>
          <a:p>
            <a:pPr marL="0" indent="0" algn="just">
              <a:lnSpc>
                <a:spcPct val="80000"/>
              </a:lnSpc>
              <a:buFont typeface="Wingdings" pitchFamily="2" charset="2"/>
              <a:buNone/>
            </a:pPr>
            <a:r>
              <a:rPr lang="es-PE" sz="2200" dirty="0">
                <a:solidFill>
                  <a:schemeClr val="accent3">
                    <a:lumMod val="50000"/>
                  </a:schemeClr>
                </a:solidFill>
              </a:rPr>
              <a:t>“La doctrina entiende que por precedente judicial se puede entender tres cosas distintas.</a:t>
            </a:r>
          </a:p>
          <a:p>
            <a:pPr marL="0" indent="0" algn="just">
              <a:lnSpc>
                <a:spcPct val="80000"/>
              </a:lnSpc>
              <a:buFont typeface="Wingdings" pitchFamily="2" charset="2"/>
              <a:buNone/>
            </a:pPr>
            <a:r>
              <a:rPr lang="es-PE" sz="2200" dirty="0">
                <a:solidFill>
                  <a:schemeClr val="accent3">
                    <a:lumMod val="50000"/>
                  </a:schemeClr>
                </a:solidFill>
              </a:rPr>
              <a:t>En primer lugar, la locución precedente judicial puede ser utilizada para referirse a cualquier sentencia e, incluso, cualquier resolución judicial, sin distinción alguna. Basta que se haya expedido en un momento anterior, se recoja en cualquier colección de jurisprudencia y presente similitud con otro caso concreto. Se habla aquí de </a:t>
            </a:r>
            <a:r>
              <a:rPr lang="es-PE" sz="2200" i="1" dirty="0">
                <a:solidFill>
                  <a:schemeClr val="accent3">
                    <a:lumMod val="50000"/>
                  </a:schemeClr>
                </a:solidFill>
              </a:rPr>
              <a:t>precedente – sentencia.</a:t>
            </a:r>
          </a:p>
          <a:p>
            <a:pPr marL="0" indent="0" algn="just">
              <a:lnSpc>
                <a:spcPct val="80000"/>
              </a:lnSpc>
              <a:buFont typeface="Wingdings" pitchFamily="2" charset="2"/>
              <a:buNone/>
            </a:pPr>
            <a:r>
              <a:rPr lang="es-PE" sz="2200" dirty="0">
                <a:solidFill>
                  <a:schemeClr val="accent3">
                    <a:lumMod val="50000"/>
                  </a:schemeClr>
                </a:solidFill>
              </a:rPr>
              <a:t>En segundo lugar, por precedente judicial ya no se entiende a la sentencia totalmente considerada, sino a una parte determinada de la sentencia que consiste en la decisión del caso concreto por el cual se resuelve una determinada controversia. Se alude aquí a un </a:t>
            </a:r>
            <a:r>
              <a:rPr lang="es-PE" sz="2200" i="1" dirty="0">
                <a:solidFill>
                  <a:schemeClr val="accent3">
                    <a:lumMod val="50000"/>
                  </a:schemeClr>
                </a:solidFill>
              </a:rPr>
              <a:t>precedente – disposición .</a:t>
            </a:r>
          </a:p>
          <a:p>
            <a:pPr marL="0" indent="0" algn="just">
              <a:lnSpc>
                <a:spcPct val="80000"/>
              </a:lnSpc>
              <a:buFont typeface="Wingdings" pitchFamily="2" charset="2"/>
              <a:buNone/>
            </a:pPr>
            <a:r>
              <a:rPr lang="es-PE" sz="2200" dirty="0">
                <a:solidFill>
                  <a:schemeClr val="accent3">
                    <a:lumMod val="50000"/>
                  </a:schemeClr>
                </a:solidFill>
              </a:rPr>
              <a:t>En tercer lugar, la expresión precedente judicial puede ser utilizada para referirse a una parte de la resolución judicial que suele llamarse </a:t>
            </a:r>
            <a:r>
              <a:rPr lang="es-PE" sz="2200" i="1" dirty="0">
                <a:solidFill>
                  <a:schemeClr val="accent3">
                    <a:lumMod val="50000"/>
                  </a:schemeClr>
                </a:solidFill>
              </a:rPr>
              <a:t>ratio </a:t>
            </a:r>
            <a:r>
              <a:rPr lang="es-PE" sz="2200" i="1" dirty="0" err="1">
                <a:solidFill>
                  <a:schemeClr val="accent3">
                    <a:lumMod val="50000"/>
                  </a:schemeClr>
                </a:solidFill>
              </a:rPr>
              <a:t>decidendi</a:t>
            </a:r>
            <a:r>
              <a:rPr lang="es-PE" sz="2200" i="1" dirty="0">
                <a:solidFill>
                  <a:schemeClr val="accent3">
                    <a:lumMod val="50000"/>
                  </a:schemeClr>
                </a:solidFill>
              </a:rPr>
              <a:t>, </a:t>
            </a:r>
            <a:r>
              <a:rPr lang="es-PE" sz="2200" dirty="0">
                <a:solidFill>
                  <a:schemeClr val="accent3">
                    <a:lumMod val="50000"/>
                  </a:schemeClr>
                </a:solidFill>
              </a:rPr>
              <a:t>la cual establece una norma aplicable al caso concreto que presente una profunda similitud con un caso que se pretende resolver. Se habla aquí de </a:t>
            </a:r>
            <a:r>
              <a:rPr lang="es-PE" sz="2200" i="1" dirty="0">
                <a:solidFill>
                  <a:schemeClr val="accent3">
                    <a:lumMod val="50000"/>
                  </a:schemeClr>
                </a:solidFill>
              </a:rPr>
              <a:t>precedente – ratio </a:t>
            </a:r>
            <a:r>
              <a:rPr lang="es-PE" sz="2200" i="1" dirty="0" err="1">
                <a:solidFill>
                  <a:schemeClr val="accent3">
                    <a:lumMod val="50000"/>
                  </a:schemeClr>
                </a:solidFill>
              </a:rPr>
              <a:t>decidendi</a:t>
            </a:r>
            <a:r>
              <a:rPr lang="es-PE" sz="2200" i="1" dirty="0">
                <a:solidFill>
                  <a:schemeClr val="accent3">
                    <a:lumMod val="50000"/>
                  </a:schemeClr>
                </a:solidFill>
              </a:rPr>
              <a:t>.” </a:t>
            </a:r>
            <a:r>
              <a:rPr lang="es-PE" sz="2200" dirty="0">
                <a:solidFill>
                  <a:schemeClr val="accent3">
                    <a:lumMod val="50000"/>
                  </a:schemeClr>
                </a:solidFill>
              </a:rPr>
              <a:t>[1]</a:t>
            </a:r>
            <a:endParaRPr lang="es-ES" sz="2200" dirty="0">
              <a:solidFill>
                <a:schemeClr val="accent3">
                  <a:lumMod val="50000"/>
                </a:schemeClr>
              </a:solidFill>
            </a:endParaRPr>
          </a:p>
        </p:txBody>
      </p:sp>
      <p:sp>
        <p:nvSpPr>
          <p:cNvPr id="34820" name="Text Box 4"/>
          <p:cNvSpPr txBox="1">
            <a:spLocks noChangeArrowheads="1"/>
          </p:cNvSpPr>
          <p:nvPr/>
        </p:nvSpPr>
        <p:spPr bwMode="auto">
          <a:xfrm>
            <a:off x="500034" y="6072206"/>
            <a:ext cx="8072494" cy="523220"/>
          </a:xfrm>
          <a:prstGeom prst="rect">
            <a:avLst/>
          </a:prstGeom>
          <a:noFill/>
          <a:ln w="9525">
            <a:noFill/>
            <a:miter lim="800000"/>
            <a:headEnd/>
            <a:tailEnd/>
          </a:ln>
          <a:effectLst/>
        </p:spPr>
        <p:txBody>
          <a:bodyPr wrap="square">
            <a:spAutoFit/>
          </a:bodyPr>
          <a:lstStyle/>
          <a:p>
            <a:pPr algn="just">
              <a:spcBef>
                <a:spcPct val="50000"/>
              </a:spcBef>
            </a:pPr>
            <a:r>
              <a:rPr lang="es-PE" sz="1400" b="1" dirty="0">
                <a:solidFill>
                  <a:schemeClr val="accent6">
                    <a:lumMod val="75000"/>
                  </a:schemeClr>
                </a:solidFill>
              </a:rPr>
              <a:t>[1] CASTILLO ALVA, José Luis y CASTILLO CÓRDOVA, Luis. El precedente judicial y el precedente constitucional. ARA Editores. Lima 2008. pp. 21-22.</a:t>
            </a:r>
            <a:endParaRPr lang="es-ES" sz="14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1" name="Rectangle 5"/>
          <p:cNvSpPr>
            <a:spLocks noGrp="1" noChangeArrowheads="1"/>
          </p:cNvSpPr>
          <p:nvPr>
            <p:ph type="title"/>
          </p:nvPr>
        </p:nvSpPr>
        <p:spPr>
          <a:xfrm>
            <a:off x="785786" y="785794"/>
            <a:ext cx="7715304" cy="1100137"/>
          </a:xfrm>
          <a:noFill/>
          <a:ln/>
        </p:spPr>
        <p:txBody>
          <a:bodyPr>
            <a:normAutofit/>
          </a:bodyPr>
          <a:lstStyle/>
          <a:p>
            <a:pPr algn="ctr">
              <a:lnSpc>
                <a:spcPct val="70000"/>
              </a:lnSpc>
            </a:pPr>
            <a:r>
              <a:rPr lang="es-PE" sz="2800" b="1" dirty="0" smtClean="0">
                <a:solidFill>
                  <a:schemeClr val="accent1">
                    <a:lumMod val="50000"/>
                  </a:schemeClr>
                </a:solidFill>
              </a:rPr>
              <a:t>DEFINICIÓN DE  </a:t>
            </a:r>
            <a:r>
              <a:rPr lang="es-PE" sz="2800" b="1" dirty="0">
                <a:solidFill>
                  <a:schemeClr val="accent1">
                    <a:lumMod val="50000"/>
                  </a:schemeClr>
                </a:solidFill>
              </a:rPr>
              <a:t>PRECEDENTE </a:t>
            </a:r>
            <a:r>
              <a:rPr lang="es-PE" sz="2800" b="1" dirty="0" smtClean="0">
                <a:solidFill>
                  <a:schemeClr val="accent1">
                    <a:lumMod val="50000"/>
                  </a:schemeClr>
                </a:solidFill>
              </a:rPr>
              <a:t>JUDICIAL</a:t>
            </a:r>
            <a:endParaRPr lang="es-ES" sz="2800" b="1" dirty="0">
              <a:solidFill>
                <a:schemeClr val="accent1">
                  <a:lumMod val="50000"/>
                </a:schemeClr>
              </a:solidFill>
            </a:endParaRPr>
          </a:p>
        </p:txBody>
      </p:sp>
      <p:sp>
        <p:nvSpPr>
          <p:cNvPr id="80899" name="Rectangle 3"/>
          <p:cNvSpPr>
            <a:spLocks noGrp="1" noChangeArrowheads="1"/>
          </p:cNvSpPr>
          <p:nvPr>
            <p:ph idx="1"/>
          </p:nvPr>
        </p:nvSpPr>
        <p:spPr>
          <a:xfrm>
            <a:off x="714348" y="2071678"/>
            <a:ext cx="7929618" cy="4357686"/>
          </a:xfrm>
        </p:spPr>
        <p:txBody>
          <a:bodyPr>
            <a:normAutofit/>
          </a:bodyPr>
          <a:lstStyle/>
          <a:p>
            <a:pPr marL="0" indent="0" algn="just">
              <a:buFont typeface="Wingdings" pitchFamily="2" charset="2"/>
              <a:buNone/>
            </a:pPr>
            <a:r>
              <a:rPr lang="es-PE" sz="2200" dirty="0" smtClean="0">
                <a:solidFill>
                  <a:schemeClr val="accent3">
                    <a:lumMod val="50000"/>
                  </a:schemeClr>
                </a:solidFill>
              </a:rPr>
              <a:t>Son aquellas sentencias </a:t>
            </a:r>
            <a:r>
              <a:rPr lang="es-PE" sz="2200" dirty="0" err="1" smtClean="0">
                <a:solidFill>
                  <a:schemeClr val="accent3">
                    <a:lumMod val="50000"/>
                  </a:schemeClr>
                </a:solidFill>
              </a:rPr>
              <a:t>casatorias</a:t>
            </a:r>
            <a:r>
              <a:rPr lang="es-PE" sz="2200" dirty="0" smtClean="0">
                <a:solidFill>
                  <a:schemeClr val="accent3">
                    <a:lumMod val="50000"/>
                  </a:schemeClr>
                </a:solidFill>
              </a:rPr>
              <a:t> emitidas </a:t>
            </a:r>
            <a:r>
              <a:rPr lang="es-PE" sz="2200" dirty="0">
                <a:solidFill>
                  <a:schemeClr val="accent3">
                    <a:lumMod val="50000"/>
                  </a:schemeClr>
                </a:solidFill>
              </a:rPr>
              <a:t>por </a:t>
            </a:r>
            <a:r>
              <a:rPr lang="es-PE" sz="2200" dirty="0" smtClean="0">
                <a:solidFill>
                  <a:schemeClr val="accent3">
                    <a:lumMod val="50000"/>
                  </a:schemeClr>
                </a:solidFill>
              </a:rPr>
              <a:t>las Salas </a:t>
            </a:r>
            <a:r>
              <a:rPr lang="es-PE" sz="2200" dirty="0">
                <a:solidFill>
                  <a:schemeClr val="accent3">
                    <a:lumMod val="50000"/>
                  </a:schemeClr>
                </a:solidFill>
              </a:rPr>
              <a:t>de Derecho Constitucional y Social </a:t>
            </a:r>
            <a:r>
              <a:rPr lang="es-PE" sz="2200" dirty="0" smtClean="0">
                <a:solidFill>
                  <a:schemeClr val="accent3">
                    <a:lumMod val="50000"/>
                  </a:schemeClr>
                </a:solidFill>
              </a:rPr>
              <a:t>de la Corte Suprema de Justicia de la República </a:t>
            </a:r>
            <a:r>
              <a:rPr lang="es-PE" sz="2200" dirty="0">
                <a:solidFill>
                  <a:schemeClr val="accent3">
                    <a:lumMod val="50000"/>
                  </a:schemeClr>
                </a:solidFill>
              </a:rPr>
              <a:t>que al resolver un caso concreto, </a:t>
            </a:r>
            <a:r>
              <a:rPr lang="es-PE" sz="2200" dirty="0" smtClean="0">
                <a:solidFill>
                  <a:schemeClr val="accent3">
                    <a:lumMod val="50000"/>
                  </a:schemeClr>
                </a:solidFill>
              </a:rPr>
              <a:t>establecen </a:t>
            </a:r>
            <a:r>
              <a:rPr lang="es-PE" sz="2200" dirty="0">
                <a:solidFill>
                  <a:schemeClr val="accent3">
                    <a:lumMod val="50000"/>
                  </a:schemeClr>
                </a:solidFill>
              </a:rPr>
              <a:t>criterios generales aplicables en forma obligatoria a casos futuros, con la finalidad de crear seguridad jurídica y dar tratamiento </a:t>
            </a:r>
            <a:r>
              <a:rPr lang="es-PE" sz="2200" dirty="0" smtClean="0">
                <a:solidFill>
                  <a:schemeClr val="accent3">
                    <a:lumMod val="50000"/>
                  </a:schemeClr>
                </a:solidFill>
              </a:rPr>
              <a:t>similar </a:t>
            </a:r>
            <a:r>
              <a:rPr lang="es-PE" sz="2200" dirty="0">
                <a:solidFill>
                  <a:schemeClr val="accent3">
                    <a:lumMod val="50000"/>
                  </a:schemeClr>
                </a:solidFill>
              </a:rPr>
              <a:t>a casos semejantes en materia de Derecho Laboral Público y Derecho </a:t>
            </a:r>
            <a:r>
              <a:rPr lang="es-PE" sz="2200" dirty="0" smtClean="0">
                <a:solidFill>
                  <a:schemeClr val="accent3">
                    <a:lumMod val="50000"/>
                  </a:schemeClr>
                </a:solidFill>
              </a:rPr>
              <a:t>de la Seguridad Social.</a:t>
            </a:r>
            <a:endParaRPr lang="es-ES" sz="22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4282" y="928670"/>
            <a:ext cx="8643998" cy="1131886"/>
          </a:xfrm>
        </p:spPr>
        <p:txBody>
          <a:bodyPr>
            <a:noAutofit/>
          </a:bodyPr>
          <a:lstStyle/>
          <a:p>
            <a:pPr algn="l"/>
            <a:r>
              <a:rPr lang="es-PE" sz="2800" b="1" dirty="0" smtClean="0">
                <a:solidFill>
                  <a:schemeClr val="accent1">
                    <a:lumMod val="50000"/>
                  </a:schemeClr>
                </a:solidFill>
              </a:rPr>
              <a:t>COMPETENCIA PARA EMITIR PRCEDENTES VINCULANTES POR LA CORTE SUPREMA DE JUSTICIA DE LA REPÚBLICA</a:t>
            </a:r>
            <a:endParaRPr lang="es-PE" sz="2800" b="1" dirty="0">
              <a:solidFill>
                <a:schemeClr val="accent1">
                  <a:lumMod val="50000"/>
                </a:schemeClr>
              </a:solidFill>
            </a:endParaRPr>
          </a:p>
        </p:txBody>
      </p:sp>
      <p:sp>
        <p:nvSpPr>
          <p:cNvPr id="5" name="4 Rectángulo redondeado"/>
          <p:cNvSpPr/>
          <p:nvPr/>
        </p:nvSpPr>
        <p:spPr>
          <a:xfrm>
            <a:off x="428596" y="2643182"/>
            <a:ext cx="3786214"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SALA CONSTITUCIONAL Y SOCIAL PERMANENTE</a:t>
            </a:r>
            <a:endParaRPr lang="es-PE" b="1" dirty="0">
              <a:solidFill>
                <a:schemeClr val="accent1">
                  <a:lumMod val="50000"/>
                </a:schemeClr>
              </a:solidFill>
            </a:endParaRPr>
          </a:p>
        </p:txBody>
      </p:sp>
      <p:sp>
        <p:nvSpPr>
          <p:cNvPr id="6" name="5 Rectángulo redondeado"/>
          <p:cNvSpPr/>
          <p:nvPr/>
        </p:nvSpPr>
        <p:spPr>
          <a:xfrm>
            <a:off x="428596" y="3929066"/>
            <a:ext cx="3786214"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PRIMERA SALA CONSTITUCIONAL Y SOCIAL TRANSITORIA</a:t>
            </a:r>
            <a:endParaRPr lang="es-PE" b="1" dirty="0">
              <a:solidFill>
                <a:schemeClr val="accent1">
                  <a:lumMod val="50000"/>
                </a:schemeClr>
              </a:solidFill>
            </a:endParaRPr>
          </a:p>
        </p:txBody>
      </p:sp>
      <p:sp>
        <p:nvSpPr>
          <p:cNvPr id="7" name="6 Rectángulo redondeado"/>
          <p:cNvSpPr/>
          <p:nvPr/>
        </p:nvSpPr>
        <p:spPr>
          <a:xfrm>
            <a:off x="428596" y="5214950"/>
            <a:ext cx="3786214"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SEGUNDA SALA CONSTITUCIONAL Y SOCIAL TRANSITORIA</a:t>
            </a:r>
            <a:endParaRPr lang="es-PE" b="1" dirty="0">
              <a:solidFill>
                <a:schemeClr val="accent1">
                  <a:lumMod val="50000"/>
                </a:schemeClr>
              </a:solidFill>
            </a:endParaRPr>
          </a:p>
        </p:txBody>
      </p:sp>
      <p:sp>
        <p:nvSpPr>
          <p:cNvPr id="8" name="7 Rectángulo redondeado"/>
          <p:cNvSpPr/>
          <p:nvPr/>
        </p:nvSpPr>
        <p:spPr>
          <a:xfrm>
            <a:off x="5072066" y="2643182"/>
            <a:ext cx="3786214"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DERECHO LABORAL PRIVADO</a:t>
            </a:r>
            <a:endParaRPr lang="es-PE" b="1" dirty="0">
              <a:solidFill>
                <a:schemeClr val="accent1">
                  <a:lumMod val="50000"/>
                </a:schemeClr>
              </a:solidFill>
            </a:endParaRPr>
          </a:p>
        </p:txBody>
      </p:sp>
      <p:sp>
        <p:nvSpPr>
          <p:cNvPr id="9" name="8 Rectángulo redondeado"/>
          <p:cNvSpPr/>
          <p:nvPr/>
        </p:nvSpPr>
        <p:spPr>
          <a:xfrm>
            <a:off x="5072066" y="3929066"/>
            <a:ext cx="3786214"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DERECHO LABORAL PUBLICO</a:t>
            </a:r>
            <a:endParaRPr lang="es-PE" b="1" dirty="0">
              <a:solidFill>
                <a:schemeClr val="accent1">
                  <a:lumMod val="50000"/>
                </a:schemeClr>
              </a:solidFill>
            </a:endParaRPr>
          </a:p>
        </p:txBody>
      </p:sp>
      <p:sp>
        <p:nvSpPr>
          <p:cNvPr id="10" name="9 Rectángulo redondeado"/>
          <p:cNvSpPr/>
          <p:nvPr/>
        </p:nvSpPr>
        <p:spPr>
          <a:xfrm>
            <a:off x="5072066" y="5214950"/>
            <a:ext cx="3786214" cy="785818"/>
          </a:xfrm>
          <a:prstGeom prst="roundRect">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b="1" dirty="0" smtClean="0">
                <a:solidFill>
                  <a:schemeClr val="accent1">
                    <a:lumMod val="50000"/>
                  </a:schemeClr>
                </a:solidFill>
              </a:rPr>
              <a:t>DERECHO DE LA SEGURIDAD SOCIAL</a:t>
            </a:r>
            <a:endParaRPr lang="es-PE" b="1" dirty="0">
              <a:solidFill>
                <a:schemeClr val="accent1">
                  <a:lumMod val="50000"/>
                </a:schemeClr>
              </a:solidFill>
            </a:endParaRPr>
          </a:p>
        </p:txBody>
      </p:sp>
      <p:sp>
        <p:nvSpPr>
          <p:cNvPr id="11" name="10 Flecha derecha"/>
          <p:cNvSpPr/>
          <p:nvPr/>
        </p:nvSpPr>
        <p:spPr>
          <a:xfrm>
            <a:off x="4500562" y="2857496"/>
            <a:ext cx="357190" cy="428628"/>
          </a:xfrm>
          <a:prstGeom prst="right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11 Flecha derecha"/>
          <p:cNvSpPr/>
          <p:nvPr/>
        </p:nvSpPr>
        <p:spPr>
          <a:xfrm>
            <a:off x="4500562" y="4143380"/>
            <a:ext cx="357190" cy="428628"/>
          </a:xfrm>
          <a:prstGeom prst="right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3" name="12 Flecha derecha"/>
          <p:cNvSpPr/>
          <p:nvPr/>
        </p:nvSpPr>
        <p:spPr>
          <a:xfrm>
            <a:off x="4500562" y="5429264"/>
            <a:ext cx="357190" cy="428628"/>
          </a:xfrm>
          <a:prstGeom prst="right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57158" y="714356"/>
            <a:ext cx="8358246" cy="990600"/>
          </a:xfrm>
        </p:spPr>
        <p:txBody>
          <a:bodyPr>
            <a:noAutofit/>
          </a:bodyPr>
          <a:lstStyle/>
          <a:p>
            <a:pPr algn="l"/>
            <a:r>
              <a:rPr lang="es-PE" sz="2800" b="1" dirty="0" smtClean="0">
                <a:solidFill>
                  <a:schemeClr val="accent1">
                    <a:lumMod val="50000"/>
                  </a:schemeClr>
                </a:solidFill>
              </a:rPr>
              <a:t>REQUISITOS FORMALES DE UN PRECEDENTE JUDICIAL</a:t>
            </a:r>
            <a:endParaRPr lang="es-PE" sz="2800" b="1" dirty="0">
              <a:solidFill>
                <a:schemeClr val="accent1">
                  <a:lumMod val="50000"/>
                </a:schemeClr>
              </a:solidFill>
            </a:endParaRPr>
          </a:p>
        </p:txBody>
      </p:sp>
      <p:sp>
        <p:nvSpPr>
          <p:cNvPr id="4" name="3 Marcador de contenido"/>
          <p:cNvSpPr>
            <a:spLocks noGrp="1"/>
          </p:cNvSpPr>
          <p:nvPr>
            <p:ph idx="1"/>
          </p:nvPr>
        </p:nvSpPr>
        <p:spPr>
          <a:xfrm>
            <a:off x="357158" y="1928802"/>
            <a:ext cx="8072494" cy="4572000"/>
          </a:xfrm>
        </p:spPr>
        <p:txBody>
          <a:bodyPr>
            <a:normAutofit/>
          </a:bodyPr>
          <a:lstStyle/>
          <a:p>
            <a:pPr marL="514350" indent="-514350" algn="just">
              <a:buClr>
                <a:schemeClr val="accent1">
                  <a:lumMod val="50000"/>
                </a:schemeClr>
              </a:buClr>
              <a:buFont typeface="+mj-lt"/>
              <a:buAutoNum type="arabicParenR"/>
            </a:pPr>
            <a:r>
              <a:rPr lang="es-PE" sz="2200" b="1" dirty="0" smtClean="0">
                <a:solidFill>
                  <a:schemeClr val="accent3">
                    <a:lumMod val="50000"/>
                  </a:schemeClr>
                </a:solidFill>
              </a:rPr>
              <a:t>PRONUNCIAMIENTO DE FONDO: </a:t>
            </a:r>
            <a:r>
              <a:rPr lang="es-PE" sz="2200" dirty="0" smtClean="0">
                <a:solidFill>
                  <a:schemeClr val="accent3">
                    <a:lumMod val="50000"/>
                  </a:schemeClr>
                </a:solidFill>
              </a:rPr>
              <a:t>Debe referirse a una decisión de fondo, es decir, que declare fundado o infundado el recurso de casación.</a:t>
            </a:r>
          </a:p>
          <a:p>
            <a:pPr marL="514350" indent="-514350" algn="just">
              <a:buClr>
                <a:schemeClr val="accent1">
                  <a:lumMod val="50000"/>
                </a:schemeClr>
              </a:buClr>
              <a:buFont typeface="+mj-lt"/>
              <a:buAutoNum type="arabicParenR"/>
            </a:pPr>
            <a:r>
              <a:rPr lang="es-PE" sz="2200" b="1" dirty="0" smtClean="0">
                <a:solidFill>
                  <a:schemeClr val="accent3">
                    <a:lumMod val="50000"/>
                  </a:schemeClr>
                </a:solidFill>
              </a:rPr>
              <a:t>TAXATIVIDAD:</a:t>
            </a:r>
            <a:r>
              <a:rPr lang="es-PE" sz="2200" dirty="0" smtClean="0">
                <a:solidFill>
                  <a:schemeClr val="accent3">
                    <a:lumMod val="50000"/>
                  </a:schemeClr>
                </a:solidFill>
              </a:rPr>
              <a:t> La sentencia misma debe señalar expresamente qué considerandos de ella constituyen el precedente.</a:t>
            </a:r>
          </a:p>
          <a:p>
            <a:pPr marL="514350" indent="-514350" algn="just">
              <a:buClr>
                <a:schemeClr val="accent1">
                  <a:lumMod val="50000"/>
                </a:schemeClr>
              </a:buClr>
              <a:buFont typeface="+mj-lt"/>
              <a:buAutoNum type="arabicParenR"/>
            </a:pPr>
            <a:r>
              <a:rPr lang="es-PE" sz="2200" b="1" dirty="0" smtClean="0">
                <a:solidFill>
                  <a:schemeClr val="accent3">
                    <a:lumMod val="50000"/>
                  </a:schemeClr>
                </a:solidFill>
              </a:rPr>
              <a:t>UNANIMIDAD:</a:t>
            </a:r>
            <a:r>
              <a:rPr lang="es-PE" sz="2200" dirty="0" smtClean="0">
                <a:solidFill>
                  <a:schemeClr val="accent3">
                    <a:lumMod val="50000"/>
                  </a:schemeClr>
                </a:solidFill>
              </a:rPr>
              <a:t> La práctica judicial ha determinado que un precedente judicial no puede ser emitido con votos en discordia o votos singulares.</a:t>
            </a:r>
          </a:p>
          <a:p>
            <a:pPr marL="514350" indent="-514350" algn="just">
              <a:buClr>
                <a:schemeClr val="accent1">
                  <a:lumMod val="50000"/>
                </a:schemeClr>
              </a:buClr>
              <a:buFont typeface="+mj-lt"/>
              <a:buAutoNum type="arabicParenR"/>
            </a:pPr>
            <a:r>
              <a:rPr lang="es-PE" sz="2200" b="1" dirty="0" smtClean="0">
                <a:solidFill>
                  <a:schemeClr val="accent3">
                    <a:lumMod val="50000"/>
                  </a:schemeClr>
                </a:solidFill>
              </a:rPr>
              <a:t>REDACCIÓN:</a:t>
            </a:r>
            <a:r>
              <a:rPr lang="es-PE" sz="2200" dirty="0" smtClean="0">
                <a:solidFill>
                  <a:schemeClr val="accent3">
                    <a:lumMod val="50000"/>
                  </a:schemeClr>
                </a:solidFill>
              </a:rPr>
              <a:t> Si bien no hay norma legal que así lo exija, en la práctica judicial la resolución debe ser redactada de una manera lógica y de acuerdo a las causales </a:t>
            </a:r>
            <a:r>
              <a:rPr lang="es-PE" sz="2200" dirty="0" err="1" smtClean="0">
                <a:solidFill>
                  <a:schemeClr val="accent3">
                    <a:lumMod val="50000"/>
                  </a:schemeClr>
                </a:solidFill>
              </a:rPr>
              <a:t>casatorias</a:t>
            </a:r>
            <a:r>
              <a:rPr lang="es-PE" sz="2200" dirty="0" smtClean="0">
                <a:solidFill>
                  <a:schemeClr val="accent3">
                    <a:lumMod val="50000"/>
                  </a:schemeClr>
                </a:solidFill>
              </a:rPr>
              <a:t> denunciadas</a:t>
            </a:r>
            <a:r>
              <a:rPr lang="es-PE" sz="2400" dirty="0" smtClean="0">
                <a:solidFill>
                  <a:schemeClr val="accent3">
                    <a:lumMod val="50000"/>
                  </a:schemeClr>
                </a:solidFill>
              </a:rPr>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785794"/>
            <a:ext cx="8272466" cy="1143000"/>
          </a:xfrm>
        </p:spPr>
        <p:txBody>
          <a:bodyPr>
            <a:normAutofit/>
          </a:bodyPr>
          <a:lstStyle/>
          <a:p>
            <a:pPr algn="l"/>
            <a:r>
              <a:rPr lang="es-PE" sz="2800" b="1" dirty="0" smtClean="0">
                <a:solidFill>
                  <a:schemeClr val="accent1">
                    <a:lumMod val="50000"/>
                  </a:schemeClr>
                </a:solidFill>
              </a:rPr>
              <a:t>CASOS EN QUE SE DEBE EMITIR PRECEDENTES VINCULANTES</a:t>
            </a:r>
            <a:endParaRPr lang="es-PE" sz="2800" b="1" dirty="0">
              <a:solidFill>
                <a:schemeClr val="accent1">
                  <a:lumMod val="50000"/>
                </a:schemeClr>
              </a:solidFill>
            </a:endParaRPr>
          </a:p>
        </p:txBody>
      </p:sp>
      <p:sp>
        <p:nvSpPr>
          <p:cNvPr id="3" name="2 Marcador de contenido"/>
          <p:cNvSpPr>
            <a:spLocks noGrp="1"/>
          </p:cNvSpPr>
          <p:nvPr>
            <p:ph idx="1"/>
          </p:nvPr>
        </p:nvSpPr>
        <p:spPr>
          <a:xfrm>
            <a:off x="357158" y="2286000"/>
            <a:ext cx="8286808" cy="4572000"/>
          </a:xfrm>
        </p:spPr>
        <p:txBody>
          <a:bodyPr>
            <a:normAutofit/>
          </a:bodyPr>
          <a:lstStyle/>
          <a:p>
            <a:pPr marL="457200" indent="-457200" algn="just">
              <a:buClr>
                <a:schemeClr val="accent1">
                  <a:lumMod val="50000"/>
                </a:schemeClr>
              </a:buClr>
              <a:buFont typeface="+mj-lt"/>
              <a:buAutoNum type="arabicParenR"/>
            </a:pPr>
            <a:r>
              <a:rPr lang="es-PE" sz="2200" b="1" dirty="0" smtClean="0">
                <a:solidFill>
                  <a:schemeClr val="accent3">
                    <a:lumMod val="50000"/>
                  </a:schemeClr>
                </a:solidFill>
              </a:rPr>
              <a:t>SIMILITUD DE CONTROVERSIAS JURÍDICAS: </a:t>
            </a:r>
            <a:r>
              <a:rPr lang="es-PE" sz="2200" dirty="0" smtClean="0">
                <a:solidFill>
                  <a:schemeClr val="accent3">
                    <a:lumMod val="50000"/>
                  </a:schemeClr>
                </a:solidFill>
              </a:rPr>
              <a:t>Cuando existen numerosas causas sobre una misma materia, apreciándose que existe una constante interpretación o aplicación errónea de determinadas normas jurídicas</a:t>
            </a:r>
          </a:p>
          <a:p>
            <a:pPr marL="457200" indent="-457200" algn="just">
              <a:buClr>
                <a:schemeClr val="accent1">
                  <a:lumMod val="50000"/>
                </a:schemeClr>
              </a:buClr>
              <a:buFont typeface="+mj-lt"/>
              <a:buAutoNum type="arabicParenR"/>
            </a:pPr>
            <a:r>
              <a:rPr lang="es-PE" sz="2200" b="1" dirty="0" smtClean="0">
                <a:solidFill>
                  <a:schemeClr val="accent3">
                    <a:lumMod val="50000"/>
                  </a:schemeClr>
                </a:solidFill>
              </a:rPr>
              <a:t>VACIO NORMATIVO:  </a:t>
            </a:r>
            <a:r>
              <a:rPr lang="es-PE" sz="2200" dirty="0" smtClean="0">
                <a:solidFill>
                  <a:schemeClr val="accent3">
                    <a:lumMod val="50000"/>
                  </a:schemeClr>
                </a:solidFill>
              </a:rPr>
              <a:t>Cuando se compruebe la carencia de normas legales y ésta tiene que ser cubierta por  la vía jurisprudencial.</a:t>
            </a:r>
          </a:p>
          <a:p>
            <a:pPr marL="457200" indent="-457200" algn="just">
              <a:buClr>
                <a:schemeClr val="accent1">
                  <a:lumMod val="50000"/>
                </a:schemeClr>
              </a:buClr>
              <a:buFont typeface="+mj-lt"/>
              <a:buAutoNum type="arabicParenR"/>
            </a:pPr>
            <a:r>
              <a:rPr lang="es-PE" sz="2200" b="1" dirty="0" smtClean="0">
                <a:solidFill>
                  <a:schemeClr val="accent3">
                    <a:lumMod val="50000"/>
                  </a:schemeClr>
                </a:solidFill>
              </a:rPr>
              <a:t>CUANDO SE TENGA QUE CAMBIAR EL PRECEDENTE:</a:t>
            </a:r>
            <a:r>
              <a:rPr lang="es-PE" sz="2200" dirty="0" smtClean="0">
                <a:solidFill>
                  <a:schemeClr val="accent3">
                    <a:lumMod val="50000"/>
                  </a:schemeClr>
                </a:solidFill>
              </a:rPr>
              <a:t> Siendo que el transcurso del tiempo  puede dejar en obsolescencia el precedente y su cambio se produce por otro precedente. </a:t>
            </a:r>
            <a:endParaRPr lang="es-PE" sz="2200" dirty="0">
              <a:solidFill>
                <a:schemeClr val="accent3">
                  <a:lumMod val="50000"/>
                </a:schemeClr>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4"/>
          <p:cNvSpPr>
            <a:spLocks noGrp="1" noChangeArrowheads="1"/>
          </p:cNvSpPr>
          <p:nvPr>
            <p:ph type="title"/>
          </p:nvPr>
        </p:nvSpPr>
        <p:spPr>
          <a:xfrm>
            <a:off x="500034" y="714356"/>
            <a:ext cx="8229600" cy="638188"/>
          </a:xfrm>
          <a:noFill/>
          <a:ln/>
        </p:spPr>
        <p:txBody>
          <a:bodyPr anchor="ctr">
            <a:normAutofit/>
          </a:bodyPr>
          <a:lstStyle/>
          <a:p>
            <a:pPr algn="ctr"/>
            <a:r>
              <a:rPr lang="es-PE" sz="2800" b="1" dirty="0">
                <a:solidFill>
                  <a:schemeClr val="accent1">
                    <a:lumMod val="50000"/>
                  </a:schemeClr>
                </a:solidFill>
              </a:rPr>
              <a:t>APARTAMIENTO DEL PRECEDENTE VINCULANTE</a:t>
            </a:r>
            <a:endParaRPr lang="es-ES" sz="2800" b="1" dirty="0">
              <a:solidFill>
                <a:schemeClr val="accent1">
                  <a:lumMod val="50000"/>
                </a:schemeClr>
              </a:solidFill>
            </a:endParaRPr>
          </a:p>
        </p:txBody>
      </p:sp>
      <p:sp>
        <p:nvSpPr>
          <p:cNvPr id="62469" name="Oval 5"/>
          <p:cNvSpPr>
            <a:spLocks noChangeArrowheads="1"/>
          </p:cNvSpPr>
          <p:nvPr/>
        </p:nvSpPr>
        <p:spPr bwMode="auto">
          <a:xfrm>
            <a:off x="214282" y="1785926"/>
            <a:ext cx="1873250" cy="1371597"/>
          </a:xfrm>
          <a:prstGeom prst="ellipse">
            <a:avLst/>
          </a:prstGeom>
          <a:noFill/>
          <a:ln w="28575">
            <a:solidFill>
              <a:schemeClr val="accent6">
                <a:lumMod val="75000"/>
              </a:schemeClr>
            </a:solidFill>
            <a:round/>
            <a:headEnd/>
            <a:tailEnd/>
          </a:ln>
          <a:effectLst/>
        </p:spPr>
        <p:txBody>
          <a:bodyPr wrap="none" anchor="ctr"/>
          <a:lstStyle/>
          <a:p>
            <a:pPr algn="ctr"/>
            <a:r>
              <a:rPr lang="es-PE" b="1" dirty="0">
                <a:solidFill>
                  <a:schemeClr val="accent1">
                    <a:lumMod val="50000"/>
                  </a:schemeClr>
                </a:solidFill>
              </a:rPr>
              <a:t>ÓRGANO </a:t>
            </a:r>
          </a:p>
          <a:p>
            <a:pPr algn="ctr"/>
            <a:r>
              <a:rPr lang="es-PE" b="1" dirty="0">
                <a:solidFill>
                  <a:schemeClr val="accent1">
                    <a:lumMod val="50000"/>
                  </a:schemeClr>
                </a:solidFill>
              </a:rPr>
              <a:t>JURISDICCIONAL</a:t>
            </a:r>
            <a:endParaRPr lang="es-ES" b="1" dirty="0">
              <a:solidFill>
                <a:schemeClr val="accent1">
                  <a:lumMod val="50000"/>
                </a:schemeClr>
              </a:solidFill>
            </a:endParaRPr>
          </a:p>
        </p:txBody>
      </p:sp>
      <p:sp>
        <p:nvSpPr>
          <p:cNvPr id="62470" name="Text Box 6"/>
          <p:cNvSpPr txBox="1">
            <a:spLocks noChangeArrowheads="1"/>
          </p:cNvSpPr>
          <p:nvPr/>
        </p:nvSpPr>
        <p:spPr bwMode="auto">
          <a:xfrm>
            <a:off x="5292725" y="1916113"/>
            <a:ext cx="3600450" cy="646331"/>
          </a:xfrm>
          <a:prstGeom prst="rect">
            <a:avLst/>
          </a:prstGeom>
          <a:noFill/>
          <a:ln w="28575">
            <a:solidFill>
              <a:schemeClr val="accent6">
                <a:lumMod val="75000"/>
              </a:schemeClr>
            </a:solidFill>
            <a:miter lim="800000"/>
            <a:headEnd/>
            <a:tailEnd/>
          </a:ln>
          <a:effectLst/>
        </p:spPr>
        <p:txBody>
          <a:bodyPr>
            <a:spAutoFit/>
          </a:bodyPr>
          <a:lstStyle/>
          <a:p>
            <a:pPr algn="just">
              <a:spcBef>
                <a:spcPct val="50000"/>
              </a:spcBef>
            </a:pPr>
            <a:r>
              <a:rPr lang="es-PE" dirty="0" smtClean="0">
                <a:solidFill>
                  <a:schemeClr val="accent1">
                    <a:lumMod val="50000"/>
                  </a:schemeClr>
                </a:solidFill>
              </a:rPr>
              <a:t>Se presenten circunstancias particulares en el caso que conocen.</a:t>
            </a:r>
            <a:endParaRPr lang="es-ES" dirty="0">
              <a:solidFill>
                <a:schemeClr val="accent1">
                  <a:lumMod val="50000"/>
                </a:schemeClr>
              </a:solidFill>
            </a:endParaRPr>
          </a:p>
        </p:txBody>
      </p:sp>
      <p:sp>
        <p:nvSpPr>
          <p:cNvPr id="62471" name="Text Box 7"/>
          <p:cNvSpPr txBox="1">
            <a:spLocks noChangeArrowheads="1"/>
          </p:cNvSpPr>
          <p:nvPr/>
        </p:nvSpPr>
        <p:spPr bwMode="auto">
          <a:xfrm>
            <a:off x="5435600" y="5013325"/>
            <a:ext cx="3457575" cy="923330"/>
          </a:xfrm>
          <a:prstGeom prst="rect">
            <a:avLst/>
          </a:prstGeom>
          <a:noFill/>
          <a:ln w="28575">
            <a:solidFill>
              <a:schemeClr val="accent6">
                <a:lumMod val="75000"/>
              </a:schemeClr>
            </a:solidFill>
            <a:miter lim="800000"/>
            <a:headEnd/>
            <a:tailEnd/>
          </a:ln>
          <a:effectLst/>
        </p:spPr>
        <p:txBody>
          <a:bodyPr wrap="square">
            <a:spAutoFit/>
          </a:bodyPr>
          <a:lstStyle/>
          <a:p>
            <a:pPr algn="just">
              <a:spcBef>
                <a:spcPct val="50000"/>
              </a:spcBef>
            </a:pPr>
            <a:r>
              <a:rPr lang="es-PE" dirty="0" smtClean="0">
                <a:solidFill>
                  <a:schemeClr val="accent1">
                    <a:lumMod val="50000"/>
                  </a:schemeClr>
                </a:solidFill>
              </a:rPr>
              <a:t>Se motiven debidamente las razones por las cuales se apartan del precedente.</a:t>
            </a:r>
            <a:endParaRPr lang="es-ES" dirty="0">
              <a:solidFill>
                <a:schemeClr val="accent1">
                  <a:lumMod val="50000"/>
                </a:schemeClr>
              </a:solidFill>
            </a:endParaRPr>
          </a:p>
        </p:txBody>
      </p:sp>
      <p:sp>
        <p:nvSpPr>
          <p:cNvPr id="62472" name="AutoShape 8"/>
          <p:cNvSpPr>
            <a:spLocks noChangeArrowheads="1"/>
          </p:cNvSpPr>
          <p:nvPr/>
        </p:nvSpPr>
        <p:spPr bwMode="auto">
          <a:xfrm>
            <a:off x="2339975" y="3500438"/>
            <a:ext cx="3946537" cy="1143008"/>
          </a:xfrm>
          <a:prstGeom prst="roundRect">
            <a:avLst>
              <a:gd name="adj" fmla="val 50000"/>
            </a:avLst>
          </a:prstGeom>
          <a:noFill/>
          <a:ln w="28575">
            <a:solidFill>
              <a:schemeClr val="accent6">
                <a:lumMod val="75000"/>
              </a:schemeClr>
            </a:solidFill>
            <a:round/>
            <a:headEnd/>
            <a:tailEnd/>
          </a:ln>
          <a:effectLst/>
        </p:spPr>
        <p:txBody>
          <a:bodyPr wrap="none" anchor="ctr"/>
          <a:lstStyle/>
          <a:p>
            <a:pPr algn="ctr"/>
            <a:r>
              <a:rPr lang="es-PE" dirty="0" smtClean="0">
                <a:solidFill>
                  <a:schemeClr val="accent1">
                    <a:lumMod val="50000"/>
                  </a:schemeClr>
                </a:solidFill>
              </a:rPr>
              <a:t>Los órganos jurisdiccionales</a:t>
            </a:r>
          </a:p>
          <a:p>
            <a:pPr algn="ctr"/>
            <a:r>
              <a:rPr lang="es-PE" dirty="0" smtClean="0">
                <a:solidFill>
                  <a:schemeClr val="accent1">
                    <a:lumMod val="50000"/>
                  </a:schemeClr>
                </a:solidFill>
              </a:rPr>
              <a:t>podrán apartarse de lo establecido en el </a:t>
            </a:r>
          </a:p>
          <a:p>
            <a:pPr algn="ctr"/>
            <a:r>
              <a:rPr lang="es-PE" dirty="0" smtClean="0">
                <a:solidFill>
                  <a:schemeClr val="accent1">
                    <a:lumMod val="50000"/>
                  </a:schemeClr>
                </a:solidFill>
              </a:rPr>
              <a:t>Precedente vinculante, siempre que:</a:t>
            </a:r>
            <a:endParaRPr lang="es-ES" dirty="0">
              <a:solidFill>
                <a:schemeClr val="accent1">
                  <a:lumMod val="50000"/>
                </a:schemeClr>
              </a:solidFill>
            </a:endParaRPr>
          </a:p>
        </p:txBody>
      </p:sp>
      <p:cxnSp>
        <p:nvCxnSpPr>
          <p:cNvPr id="62474" name="AutoShape 10"/>
          <p:cNvCxnSpPr>
            <a:cxnSpLocks noChangeShapeType="1"/>
            <a:stCxn id="62472" idx="0"/>
            <a:endCxn id="62470" idx="1"/>
          </p:cNvCxnSpPr>
          <p:nvPr/>
        </p:nvCxnSpPr>
        <p:spPr bwMode="auto">
          <a:xfrm rot="5400000" flipH="1" flipV="1">
            <a:off x="4172405" y="2380119"/>
            <a:ext cx="1261159" cy="979481"/>
          </a:xfrm>
          <a:prstGeom prst="bentConnector2">
            <a:avLst/>
          </a:prstGeom>
          <a:noFill/>
          <a:ln w="28575">
            <a:solidFill>
              <a:schemeClr val="accent6">
                <a:lumMod val="75000"/>
              </a:schemeClr>
            </a:solidFill>
            <a:miter lim="800000"/>
            <a:headEnd/>
            <a:tailEnd type="triangle" w="med" len="med"/>
          </a:ln>
          <a:effectLst/>
        </p:spPr>
      </p:cxnSp>
      <p:cxnSp>
        <p:nvCxnSpPr>
          <p:cNvPr id="62475" name="AutoShape 11"/>
          <p:cNvCxnSpPr>
            <a:cxnSpLocks noChangeShapeType="1"/>
          </p:cNvCxnSpPr>
          <p:nvPr/>
        </p:nvCxnSpPr>
        <p:spPr bwMode="auto">
          <a:xfrm rot="16200000" flipH="1">
            <a:off x="4431654" y="4498040"/>
            <a:ext cx="831544" cy="1122356"/>
          </a:xfrm>
          <a:prstGeom prst="bentConnector2">
            <a:avLst/>
          </a:prstGeom>
          <a:noFill/>
          <a:ln w="28575">
            <a:solidFill>
              <a:schemeClr val="accent6">
                <a:lumMod val="75000"/>
              </a:schemeClr>
            </a:solidFill>
            <a:miter lim="800000"/>
            <a:headEnd/>
            <a:tailEnd type="triangle" w="med" len="med"/>
          </a:ln>
          <a:effectLst/>
        </p:spPr>
      </p:cxnSp>
      <p:sp>
        <p:nvSpPr>
          <p:cNvPr id="62476" name="Text Box 12"/>
          <p:cNvSpPr txBox="1">
            <a:spLocks noChangeArrowheads="1"/>
          </p:cNvSpPr>
          <p:nvPr/>
        </p:nvSpPr>
        <p:spPr bwMode="auto">
          <a:xfrm>
            <a:off x="285720" y="6143644"/>
            <a:ext cx="3571900" cy="369332"/>
          </a:xfrm>
          <a:prstGeom prst="rect">
            <a:avLst/>
          </a:prstGeom>
          <a:noFill/>
          <a:ln w="9525">
            <a:noFill/>
            <a:miter lim="800000"/>
            <a:headEnd/>
            <a:tailEnd/>
          </a:ln>
          <a:effectLst/>
        </p:spPr>
        <p:txBody>
          <a:bodyPr wrap="square">
            <a:spAutoFit/>
          </a:bodyPr>
          <a:lstStyle/>
          <a:p>
            <a:pPr algn="l">
              <a:spcBef>
                <a:spcPct val="50000"/>
              </a:spcBef>
            </a:pPr>
            <a:r>
              <a:rPr lang="es-PE" b="1" dirty="0">
                <a:solidFill>
                  <a:schemeClr val="accent1">
                    <a:lumMod val="50000"/>
                  </a:schemeClr>
                </a:solidFill>
                <a:latin typeface="+mj-lt"/>
              </a:rPr>
              <a:t>TUOLPCA, Art. 37 segundo párrafo</a:t>
            </a:r>
            <a:endParaRPr lang="es-ES" b="1" dirty="0">
              <a:solidFill>
                <a:schemeClr val="accent1">
                  <a:lumMod val="50000"/>
                </a:schemeClr>
              </a:solidFill>
              <a:latin typeface="+mj-lt"/>
            </a:endParaRPr>
          </a:p>
        </p:txBody>
      </p:sp>
      <p:sp>
        <p:nvSpPr>
          <p:cNvPr id="18" name="17 Flecha doblada hacia arriba"/>
          <p:cNvSpPr/>
          <p:nvPr/>
        </p:nvSpPr>
        <p:spPr>
          <a:xfrm rot="5400000">
            <a:off x="1035819" y="3321843"/>
            <a:ext cx="1214446" cy="1143008"/>
          </a:xfrm>
          <a:prstGeom prst="bentUp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5"/>
          <p:cNvSpPr>
            <a:spLocks noGrp="1" noChangeArrowheads="1"/>
          </p:cNvSpPr>
          <p:nvPr>
            <p:ph type="title"/>
          </p:nvPr>
        </p:nvSpPr>
        <p:spPr>
          <a:xfrm>
            <a:off x="214282" y="785794"/>
            <a:ext cx="8229600" cy="1066800"/>
          </a:xfrm>
          <a:noFill/>
          <a:ln/>
        </p:spPr>
        <p:txBody>
          <a:bodyPr anchor="ctr">
            <a:normAutofit/>
          </a:bodyPr>
          <a:lstStyle/>
          <a:p>
            <a:r>
              <a:rPr lang="es-PE" sz="2800" b="1" dirty="0">
                <a:solidFill>
                  <a:schemeClr val="accent1">
                    <a:lumMod val="50000"/>
                  </a:schemeClr>
                </a:solidFill>
              </a:rPr>
              <a:t>PUBLICACIÓN DE SENTENCIAS DE LA SALA DE DERECHO CONSTITUCIONAL Y SOCIAL</a:t>
            </a:r>
            <a:endParaRPr lang="es-ES" sz="2800" b="1" dirty="0">
              <a:solidFill>
                <a:schemeClr val="accent1">
                  <a:lumMod val="50000"/>
                </a:schemeClr>
              </a:solidFill>
            </a:endParaRPr>
          </a:p>
        </p:txBody>
      </p:sp>
      <p:pic>
        <p:nvPicPr>
          <p:cNvPr id="63495" name="Picture 7" descr="images pag web"/>
          <p:cNvPicPr>
            <a:picLocks noChangeAspect="1" noChangeArrowheads="1"/>
          </p:cNvPicPr>
          <p:nvPr/>
        </p:nvPicPr>
        <p:blipFill>
          <a:blip r:embed="rId2"/>
          <a:srcRect/>
          <a:stretch>
            <a:fillRect/>
          </a:stretch>
        </p:blipFill>
        <p:spPr bwMode="auto">
          <a:xfrm>
            <a:off x="6786578" y="4143380"/>
            <a:ext cx="1643074" cy="1795462"/>
          </a:xfrm>
          <a:prstGeom prst="rect">
            <a:avLst/>
          </a:prstGeom>
          <a:noFill/>
        </p:spPr>
      </p:pic>
      <p:pic>
        <p:nvPicPr>
          <p:cNvPr id="63496" name="Picture 8" descr="diario"/>
          <p:cNvPicPr>
            <a:picLocks noChangeAspect="1" noChangeArrowheads="1"/>
          </p:cNvPicPr>
          <p:nvPr/>
        </p:nvPicPr>
        <p:blipFill>
          <a:blip r:embed="rId3"/>
          <a:srcRect/>
          <a:stretch>
            <a:fillRect/>
          </a:stretch>
        </p:blipFill>
        <p:spPr bwMode="auto">
          <a:xfrm>
            <a:off x="6715140" y="1643050"/>
            <a:ext cx="1714512" cy="1728786"/>
          </a:xfrm>
          <a:prstGeom prst="rect">
            <a:avLst/>
          </a:prstGeom>
          <a:noFill/>
        </p:spPr>
      </p:pic>
      <p:sp>
        <p:nvSpPr>
          <p:cNvPr id="63501" name="Oval 13"/>
          <p:cNvSpPr>
            <a:spLocks noChangeArrowheads="1"/>
          </p:cNvSpPr>
          <p:nvPr/>
        </p:nvSpPr>
        <p:spPr bwMode="auto">
          <a:xfrm>
            <a:off x="285720" y="2214554"/>
            <a:ext cx="2051051" cy="1714512"/>
          </a:xfrm>
          <a:prstGeom prst="ellipse">
            <a:avLst/>
          </a:prstGeom>
          <a:noFill/>
          <a:ln w="28575">
            <a:solidFill>
              <a:schemeClr val="accent6">
                <a:lumMod val="75000"/>
              </a:schemeClr>
            </a:solidFill>
            <a:round/>
            <a:headEnd/>
            <a:tailEnd/>
          </a:ln>
          <a:effectLst/>
        </p:spPr>
        <p:txBody>
          <a:bodyPr wrap="none" anchor="ctr"/>
          <a:lstStyle/>
          <a:p>
            <a:pPr algn="ctr"/>
            <a:r>
              <a:rPr lang="es-PE" sz="2000" b="1" dirty="0">
                <a:solidFill>
                  <a:schemeClr val="accent1">
                    <a:lumMod val="50000"/>
                  </a:schemeClr>
                </a:solidFill>
                <a:latin typeface="+mj-lt"/>
              </a:rPr>
              <a:t>PUBLICACIÓN </a:t>
            </a:r>
          </a:p>
          <a:p>
            <a:pPr algn="ctr"/>
            <a:r>
              <a:rPr lang="es-PE" sz="2000" b="1" dirty="0">
                <a:solidFill>
                  <a:schemeClr val="accent1">
                    <a:lumMod val="50000"/>
                  </a:schemeClr>
                </a:solidFill>
                <a:latin typeface="+mj-lt"/>
              </a:rPr>
              <a:t>DE</a:t>
            </a:r>
          </a:p>
          <a:p>
            <a:pPr algn="ctr"/>
            <a:r>
              <a:rPr lang="es-PE" sz="2000" b="1" dirty="0">
                <a:solidFill>
                  <a:schemeClr val="accent1">
                    <a:lumMod val="50000"/>
                  </a:schemeClr>
                </a:solidFill>
                <a:latin typeface="+mj-lt"/>
              </a:rPr>
              <a:t>SENTENCIAS</a:t>
            </a:r>
            <a:endParaRPr lang="es-ES" sz="2000" b="1" dirty="0">
              <a:solidFill>
                <a:schemeClr val="accent1">
                  <a:lumMod val="50000"/>
                </a:schemeClr>
              </a:solidFill>
              <a:latin typeface="+mj-lt"/>
            </a:endParaRPr>
          </a:p>
        </p:txBody>
      </p:sp>
      <p:sp>
        <p:nvSpPr>
          <p:cNvPr id="63502" name="Text Box 14"/>
          <p:cNvSpPr txBox="1">
            <a:spLocks noChangeArrowheads="1"/>
          </p:cNvSpPr>
          <p:nvPr/>
        </p:nvSpPr>
        <p:spPr bwMode="auto">
          <a:xfrm>
            <a:off x="2857488" y="2357430"/>
            <a:ext cx="2808288" cy="1077218"/>
          </a:xfrm>
          <a:prstGeom prst="rect">
            <a:avLst/>
          </a:prstGeom>
          <a:noFill/>
          <a:ln w="28575">
            <a:solidFill>
              <a:schemeClr val="accent6">
                <a:lumMod val="75000"/>
              </a:schemeClr>
            </a:solidFill>
            <a:miter lim="800000"/>
            <a:headEnd/>
            <a:tailEnd/>
          </a:ln>
          <a:effectLst/>
        </p:spPr>
        <p:txBody>
          <a:bodyPr wrap="square">
            <a:spAutoFit/>
          </a:bodyPr>
          <a:lstStyle/>
          <a:p>
            <a:pPr algn="just">
              <a:spcBef>
                <a:spcPct val="50000"/>
              </a:spcBef>
            </a:pPr>
            <a:r>
              <a:rPr lang="es-PE" sz="1600" dirty="0" smtClean="0">
                <a:solidFill>
                  <a:schemeClr val="accent1">
                    <a:lumMod val="50000"/>
                  </a:schemeClr>
                </a:solidFill>
              </a:rPr>
              <a:t>El texto integro de las sentencias expedidas por la sala de derecho constitucional y social, se publicarán:</a:t>
            </a:r>
            <a:endParaRPr lang="es-ES" sz="1600" dirty="0">
              <a:solidFill>
                <a:schemeClr val="accent1">
                  <a:lumMod val="50000"/>
                </a:schemeClr>
              </a:solidFill>
            </a:endParaRPr>
          </a:p>
        </p:txBody>
      </p:sp>
      <p:sp>
        <p:nvSpPr>
          <p:cNvPr id="63508" name="Text Box 20"/>
          <p:cNvSpPr txBox="1">
            <a:spLocks noChangeArrowheads="1"/>
          </p:cNvSpPr>
          <p:nvPr/>
        </p:nvSpPr>
        <p:spPr bwMode="auto">
          <a:xfrm>
            <a:off x="642910" y="5000636"/>
            <a:ext cx="4178299" cy="923330"/>
          </a:xfrm>
          <a:prstGeom prst="rect">
            <a:avLst/>
          </a:prstGeom>
          <a:noFill/>
          <a:ln w="28575">
            <a:solidFill>
              <a:schemeClr val="accent6">
                <a:lumMod val="75000"/>
              </a:schemeClr>
            </a:solidFill>
            <a:miter lim="800000"/>
            <a:headEnd/>
            <a:tailEnd/>
          </a:ln>
          <a:effectLst/>
        </p:spPr>
        <p:txBody>
          <a:bodyPr wrap="square">
            <a:spAutoFit/>
          </a:bodyPr>
          <a:lstStyle/>
          <a:p>
            <a:pPr algn="just">
              <a:spcBef>
                <a:spcPct val="50000"/>
              </a:spcBef>
            </a:pPr>
            <a:r>
              <a:rPr lang="es-PE" dirty="0" smtClean="0">
                <a:solidFill>
                  <a:schemeClr val="accent1">
                    <a:lumMod val="50000"/>
                  </a:schemeClr>
                </a:solidFill>
              </a:rPr>
              <a:t>La publicación se hace dentro de los sesenta días de expedidas las sentencias, bajo responsabilidad.</a:t>
            </a:r>
            <a:endParaRPr lang="es-ES" dirty="0">
              <a:solidFill>
                <a:schemeClr val="accent1">
                  <a:lumMod val="50000"/>
                </a:schemeClr>
              </a:solidFill>
            </a:endParaRPr>
          </a:p>
        </p:txBody>
      </p:sp>
      <p:sp>
        <p:nvSpPr>
          <p:cNvPr id="63510" name="Text Box 22"/>
          <p:cNvSpPr txBox="1">
            <a:spLocks noChangeArrowheads="1"/>
          </p:cNvSpPr>
          <p:nvPr/>
        </p:nvSpPr>
        <p:spPr bwMode="auto">
          <a:xfrm>
            <a:off x="285720" y="6286520"/>
            <a:ext cx="3786214" cy="369332"/>
          </a:xfrm>
          <a:prstGeom prst="rect">
            <a:avLst/>
          </a:prstGeom>
          <a:noFill/>
          <a:ln w="9525">
            <a:noFill/>
            <a:miter lim="800000"/>
            <a:headEnd/>
            <a:tailEnd/>
          </a:ln>
          <a:effectLst/>
        </p:spPr>
        <p:txBody>
          <a:bodyPr wrap="square">
            <a:spAutoFit/>
          </a:bodyPr>
          <a:lstStyle/>
          <a:p>
            <a:pPr algn="l">
              <a:spcBef>
                <a:spcPct val="50000"/>
              </a:spcBef>
            </a:pPr>
            <a:r>
              <a:rPr lang="es-PE" b="1" dirty="0">
                <a:solidFill>
                  <a:schemeClr val="accent1">
                    <a:lumMod val="50000"/>
                  </a:schemeClr>
                </a:solidFill>
                <a:latin typeface="+mj-lt"/>
              </a:rPr>
              <a:t>TUOLPCA, Art. </a:t>
            </a:r>
            <a:r>
              <a:rPr lang="es-PE" b="1" dirty="0" smtClean="0">
                <a:solidFill>
                  <a:schemeClr val="accent1">
                    <a:lumMod val="50000"/>
                  </a:schemeClr>
                </a:solidFill>
                <a:latin typeface="+mj-lt"/>
              </a:rPr>
              <a:t>37, </a:t>
            </a:r>
            <a:r>
              <a:rPr lang="es-PE" b="1" dirty="0">
                <a:solidFill>
                  <a:schemeClr val="accent1">
                    <a:lumMod val="50000"/>
                  </a:schemeClr>
                </a:solidFill>
                <a:latin typeface="+mj-lt"/>
              </a:rPr>
              <a:t>tercer párrafo</a:t>
            </a:r>
            <a:endParaRPr lang="es-ES" b="1" dirty="0">
              <a:solidFill>
                <a:schemeClr val="accent1">
                  <a:lumMod val="50000"/>
                </a:schemeClr>
              </a:solidFill>
              <a:latin typeface="+mj-lt"/>
            </a:endParaRPr>
          </a:p>
        </p:txBody>
      </p:sp>
      <p:sp>
        <p:nvSpPr>
          <p:cNvPr id="63511" name="Text Box 23"/>
          <p:cNvSpPr txBox="1">
            <a:spLocks noChangeArrowheads="1"/>
          </p:cNvSpPr>
          <p:nvPr/>
        </p:nvSpPr>
        <p:spPr bwMode="auto">
          <a:xfrm>
            <a:off x="6572264" y="6215082"/>
            <a:ext cx="2087563" cy="366712"/>
          </a:xfrm>
          <a:prstGeom prst="rect">
            <a:avLst/>
          </a:prstGeom>
          <a:noFill/>
          <a:ln w="9525">
            <a:noFill/>
            <a:miter lim="800000"/>
            <a:headEnd/>
            <a:tailEnd/>
          </a:ln>
          <a:effectLst/>
        </p:spPr>
        <p:txBody>
          <a:bodyPr>
            <a:spAutoFit/>
          </a:bodyPr>
          <a:lstStyle/>
          <a:p>
            <a:pPr algn="ctr">
              <a:spcBef>
                <a:spcPct val="50000"/>
              </a:spcBef>
            </a:pPr>
            <a:r>
              <a:rPr lang="es-PE" b="1" dirty="0">
                <a:solidFill>
                  <a:schemeClr val="accent3">
                    <a:lumMod val="50000"/>
                  </a:schemeClr>
                </a:solidFill>
                <a:latin typeface="+mj-lt"/>
              </a:rPr>
              <a:t>Página web</a:t>
            </a:r>
            <a:endParaRPr lang="es-ES" b="1" dirty="0">
              <a:solidFill>
                <a:schemeClr val="accent3">
                  <a:lumMod val="50000"/>
                </a:schemeClr>
              </a:solidFill>
              <a:latin typeface="+mj-lt"/>
            </a:endParaRPr>
          </a:p>
        </p:txBody>
      </p:sp>
      <p:sp>
        <p:nvSpPr>
          <p:cNvPr id="63512" name="Line 24"/>
          <p:cNvSpPr>
            <a:spLocks noChangeShapeType="1"/>
          </p:cNvSpPr>
          <p:nvPr/>
        </p:nvSpPr>
        <p:spPr bwMode="auto">
          <a:xfrm flipV="1">
            <a:off x="7643834" y="5929330"/>
            <a:ext cx="0" cy="287337"/>
          </a:xfrm>
          <a:prstGeom prst="line">
            <a:avLst/>
          </a:prstGeom>
          <a:noFill/>
          <a:ln w="28575">
            <a:solidFill>
              <a:schemeClr val="accent1">
                <a:lumMod val="50000"/>
              </a:schemeClr>
            </a:solidFill>
            <a:round/>
            <a:headEnd/>
            <a:tailEnd type="triangle" w="med" len="med"/>
          </a:ln>
          <a:effectLst/>
        </p:spPr>
        <p:txBody>
          <a:bodyPr/>
          <a:lstStyle/>
          <a:p>
            <a:endParaRPr lang="es-PE"/>
          </a:p>
        </p:txBody>
      </p:sp>
      <p:sp>
        <p:nvSpPr>
          <p:cNvPr id="63513" name="Text Box 25"/>
          <p:cNvSpPr txBox="1">
            <a:spLocks noChangeArrowheads="1"/>
          </p:cNvSpPr>
          <p:nvPr/>
        </p:nvSpPr>
        <p:spPr bwMode="auto">
          <a:xfrm>
            <a:off x="6429388" y="3643314"/>
            <a:ext cx="2376488" cy="366712"/>
          </a:xfrm>
          <a:prstGeom prst="rect">
            <a:avLst/>
          </a:prstGeom>
          <a:noFill/>
          <a:ln w="9525">
            <a:noFill/>
            <a:miter lim="800000"/>
            <a:headEnd/>
            <a:tailEnd/>
          </a:ln>
          <a:effectLst/>
        </p:spPr>
        <p:txBody>
          <a:bodyPr>
            <a:spAutoFit/>
          </a:bodyPr>
          <a:lstStyle/>
          <a:p>
            <a:pPr algn="ctr">
              <a:spcBef>
                <a:spcPct val="50000"/>
              </a:spcBef>
            </a:pPr>
            <a:r>
              <a:rPr lang="es-PE" b="1" dirty="0">
                <a:solidFill>
                  <a:schemeClr val="accent3">
                    <a:lumMod val="50000"/>
                  </a:schemeClr>
                </a:solidFill>
                <a:latin typeface="+mj-lt"/>
              </a:rPr>
              <a:t>Diario “El Peruano”</a:t>
            </a:r>
            <a:endParaRPr lang="es-ES" b="1" dirty="0">
              <a:solidFill>
                <a:schemeClr val="accent3">
                  <a:lumMod val="50000"/>
                </a:schemeClr>
              </a:solidFill>
              <a:latin typeface="+mj-lt"/>
            </a:endParaRPr>
          </a:p>
        </p:txBody>
      </p:sp>
      <p:sp>
        <p:nvSpPr>
          <p:cNvPr id="63514" name="Line 26"/>
          <p:cNvSpPr>
            <a:spLocks noChangeShapeType="1"/>
          </p:cNvSpPr>
          <p:nvPr/>
        </p:nvSpPr>
        <p:spPr bwMode="auto">
          <a:xfrm flipV="1">
            <a:off x="7643834" y="3357562"/>
            <a:ext cx="0" cy="288925"/>
          </a:xfrm>
          <a:prstGeom prst="line">
            <a:avLst/>
          </a:prstGeom>
          <a:noFill/>
          <a:ln w="28575">
            <a:solidFill>
              <a:schemeClr val="accent1">
                <a:lumMod val="50000"/>
              </a:schemeClr>
            </a:solidFill>
            <a:round/>
            <a:headEnd/>
            <a:tailEnd type="triangle" w="med" len="med"/>
          </a:ln>
          <a:effectLst/>
        </p:spPr>
        <p:txBody>
          <a:bodyPr/>
          <a:lstStyle/>
          <a:p>
            <a:endParaRPr lang="es-PE"/>
          </a:p>
        </p:txBody>
      </p:sp>
      <p:sp>
        <p:nvSpPr>
          <p:cNvPr id="22" name="21 Flecha derecha"/>
          <p:cNvSpPr/>
          <p:nvPr/>
        </p:nvSpPr>
        <p:spPr>
          <a:xfrm>
            <a:off x="2428860" y="2714620"/>
            <a:ext cx="357190" cy="500066"/>
          </a:xfrm>
          <a:prstGeom prst="right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3" name="22 Flecha abajo"/>
          <p:cNvSpPr/>
          <p:nvPr/>
        </p:nvSpPr>
        <p:spPr>
          <a:xfrm>
            <a:off x="1071538" y="4214818"/>
            <a:ext cx="571504" cy="571504"/>
          </a:xfrm>
          <a:prstGeom prst="downArrow">
            <a:avLst/>
          </a:prstGeom>
          <a:solidFill>
            <a:schemeClr val="accent6">
              <a:lumMod val="75000"/>
            </a:schemeClr>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solidFill>
                <a:schemeClr val="accent3">
                  <a:lumMod val="50000"/>
                </a:schemeClr>
              </a:solidFill>
            </a:endParaRPr>
          </a:p>
        </p:txBody>
      </p:sp>
      <p:cxnSp>
        <p:nvCxnSpPr>
          <p:cNvPr id="25" name="24 Conector recto"/>
          <p:cNvCxnSpPr/>
          <p:nvPr/>
        </p:nvCxnSpPr>
        <p:spPr>
          <a:xfrm flipV="1">
            <a:off x="5786446" y="2214554"/>
            <a:ext cx="785818" cy="50006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26 Conector recto"/>
          <p:cNvCxnSpPr/>
          <p:nvPr/>
        </p:nvCxnSpPr>
        <p:spPr>
          <a:xfrm rot="16200000" flipH="1">
            <a:off x="5607851" y="3393281"/>
            <a:ext cx="1285884" cy="928694"/>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3495"/>
                                        </p:tgtEl>
                                        <p:attrNameLst>
                                          <p:attrName>style.visibility</p:attrName>
                                        </p:attrNameLst>
                                      </p:cBhvr>
                                      <p:to>
                                        <p:strVal val="visible"/>
                                      </p:to>
                                    </p:set>
                                    <p:animEffect transition="in" filter="checkerboard(across)">
                                      <p:cBhvr>
                                        <p:cTn id="7" dur="500"/>
                                        <p:tgtEl>
                                          <p:spTgt spid="6349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3496"/>
                                        </p:tgtEl>
                                        <p:attrNameLst>
                                          <p:attrName>style.visibility</p:attrName>
                                        </p:attrNameLst>
                                      </p:cBhvr>
                                      <p:to>
                                        <p:strVal val="visible"/>
                                      </p:to>
                                    </p:set>
                                    <p:animEffect transition="in" filter="checkerboard(across)">
                                      <p:cBhvr>
                                        <p:cTn id="12" dur="500"/>
                                        <p:tgtEl>
                                          <p:spTgt spid="634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2643182"/>
            <a:ext cx="8143932" cy="1362075"/>
          </a:xfrm>
        </p:spPr>
        <p:txBody>
          <a:bodyPr>
            <a:noAutofit/>
          </a:bodyPr>
          <a:lstStyle/>
          <a:p>
            <a:pPr algn="ctr"/>
            <a:r>
              <a:rPr lang="es-PE" sz="3600" dirty="0" smtClean="0">
                <a:solidFill>
                  <a:schemeClr val="accent6">
                    <a:lumMod val="75000"/>
                  </a:schemeClr>
                </a:solidFill>
                <a:effectLst/>
              </a:rPr>
              <a:t>PRECEDENTES  JUDICIALES VINCULANTES EN MATERIA DE  DERECHO LABORAL PÚBLICO </a:t>
            </a:r>
            <a:endParaRPr lang="es-PE" sz="3600" dirty="0">
              <a:solidFill>
                <a:schemeClr val="accent6">
                  <a:lumMod val="75000"/>
                </a:schemeClr>
              </a:solidFill>
              <a:effectLst/>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71472" y="785794"/>
            <a:ext cx="8229600" cy="1214446"/>
          </a:xfrm>
        </p:spPr>
        <p:txBody>
          <a:bodyPr>
            <a:normAutofit fontScale="90000"/>
          </a:bodyPr>
          <a:lstStyle/>
          <a:p>
            <a:pPr>
              <a:defRPr/>
            </a:pPr>
            <a:r>
              <a:rPr lang="es-PE" sz="1800" b="1" dirty="0" smtClean="0"/>
              <a:t/>
            </a:r>
            <a:br>
              <a:rPr lang="es-PE" sz="1800" b="1" dirty="0" smtClean="0"/>
            </a:br>
            <a:r>
              <a:rPr lang="es-PE" sz="1800" b="1" dirty="0" smtClean="0"/>
              <a:t/>
            </a:r>
            <a:br>
              <a:rPr lang="es-PE" sz="1800" b="1" dirty="0" smtClean="0"/>
            </a:br>
            <a:r>
              <a:rPr lang="es-PE" sz="1800" b="1" dirty="0" smtClean="0"/>
              <a:t/>
            </a:r>
            <a:br>
              <a:rPr lang="es-PE" sz="1800" b="1" dirty="0" smtClean="0"/>
            </a:br>
            <a:r>
              <a:rPr lang="es-PE" sz="1800" b="1" dirty="0" smtClean="0"/>
              <a:t/>
            </a:r>
            <a:br>
              <a:rPr lang="es-PE" sz="1800" b="1" dirty="0" smtClean="0"/>
            </a:br>
            <a:r>
              <a:rPr lang="es-PE" sz="1800" b="1" dirty="0" smtClean="0">
                <a:solidFill>
                  <a:schemeClr val="accent1">
                    <a:lumMod val="50000"/>
                  </a:schemeClr>
                </a:solidFill>
              </a:rPr>
              <a:t> </a:t>
            </a:r>
            <a:r>
              <a:rPr lang="es-PE" sz="3100" b="1" dirty="0" smtClean="0">
                <a:solidFill>
                  <a:schemeClr val="accent1">
                    <a:lumMod val="50000"/>
                  </a:schemeClr>
                </a:solidFill>
              </a:rPr>
              <a:t>REAJUSTE DE BONIFICACIÓN PERSONAL EN BASE A LA REMUNERACIÓN BÁSICA DETERMINADA EN EL D. U. N° 105-2001.</a:t>
            </a:r>
            <a:r>
              <a:rPr lang="es-PE" sz="5400" b="1" dirty="0" smtClean="0"/>
              <a:t/>
            </a:r>
            <a:br>
              <a:rPr lang="es-PE" sz="5400" b="1" dirty="0" smtClean="0"/>
            </a:br>
            <a:endParaRPr lang="es-ES" sz="5000" b="1" dirty="0" smtClean="0"/>
          </a:p>
        </p:txBody>
      </p:sp>
      <p:sp>
        <p:nvSpPr>
          <p:cNvPr id="86019" name="Rectangle 3"/>
          <p:cNvSpPr>
            <a:spLocks noGrp="1" noChangeArrowheads="1"/>
          </p:cNvSpPr>
          <p:nvPr>
            <p:ph idx="1"/>
          </p:nvPr>
        </p:nvSpPr>
        <p:spPr>
          <a:xfrm>
            <a:off x="214282" y="2071678"/>
            <a:ext cx="8229600" cy="4214842"/>
          </a:xfrm>
        </p:spPr>
        <p:txBody>
          <a:bodyPr>
            <a:normAutofit/>
          </a:bodyPr>
          <a:lstStyle/>
          <a:p>
            <a:pPr>
              <a:lnSpc>
                <a:spcPct val="90000"/>
              </a:lnSpc>
              <a:buNone/>
              <a:defRPr/>
            </a:pPr>
            <a:endParaRPr lang="es-PE" sz="2400" b="1" dirty="0" smtClean="0">
              <a:solidFill>
                <a:schemeClr val="tx2">
                  <a:lumMod val="75000"/>
                </a:schemeClr>
              </a:solidFill>
              <a:latin typeface="Gabriola" pitchFamily="82" charset="0"/>
            </a:endParaRPr>
          </a:p>
          <a:p>
            <a:pPr>
              <a:lnSpc>
                <a:spcPct val="90000"/>
              </a:lnSpc>
              <a:buNone/>
              <a:defRPr/>
            </a:pPr>
            <a:r>
              <a:rPr lang="es-PE" sz="2400" b="1" dirty="0" smtClean="0">
                <a:solidFill>
                  <a:schemeClr val="tx2">
                    <a:lumMod val="75000"/>
                  </a:schemeClr>
                </a:solidFill>
                <a:latin typeface="Gabriola" pitchFamily="82" charset="0"/>
              </a:rPr>
              <a:t>	</a:t>
            </a:r>
            <a:r>
              <a:rPr lang="es-PE" sz="2200" b="1" dirty="0" smtClean="0">
                <a:solidFill>
                  <a:schemeClr val="accent3">
                    <a:lumMod val="50000"/>
                  </a:schemeClr>
                </a:solidFill>
              </a:rPr>
              <a:t>CAS. N° 6670-2009 CUSCO</a:t>
            </a:r>
          </a:p>
          <a:p>
            <a:pPr>
              <a:lnSpc>
                <a:spcPct val="90000"/>
              </a:lnSpc>
              <a:buNone/>
              <a:defRPr/>
            </a:pPr>
            <a:r>
              <a:rPr lang="es-PE" sz="2200" b="1" dirty="0" smtClean="0">
                <a:solidFill>
                  <a:schemeClr val="accent3">
                    <a:lumMod val="50000"/>
                  </a:schemeClr>
                </a:solidFill>
              </a:rPr>
              <a:t>	FECHA: 06 DE OCTUBRE DE 2011</a:t>
            </a:r>
          </a:p>
          <a:p>
            <a:pPr algn="just" eaLnBrk="1" hangingPunct="1">
              <a:lnSpc>
                <a:spcPct val="90000"/>
              </a:lnSpc>
              <a:buNone/>
              <a:defRPr/>
            </a:pPr>
            <a:r>
              <a:rPr lang="es-PE" sz="2200" b="1" dirty="0" smtClean="0">
                <a:solidFill>
                  <a:schemeClr val="accent3">
                    <a:lumMod val="50000"/>
                  </a:schemeClr>
                </a:solidFill>
              </a:rPr>
              <a:t>	PONENTE: JUEZ SUPREMO </a:t>
            </a:r>
            <a:r>
              <a:rPr lang="es-PE" sz="2200" dirty="0" smtClean="0">
                <a:solidFill>
                  <a:schemeClr val="accent3">
                    <a:lumMod val="50000"/>
                  </a:schemeClr>
                </a:solidFill>
              </a:rPr>
              <a:t> </a:t>
            </a:r>
            <a:r>
              <a:rPr lang="es-PE" sz="2200" b="1" dirty="0" smtClean="0">
                <a:solidFill>
                  <a:schemeClr val="accent3">
                    <a:lumMod val="50000"/>
                  </a:schemeClr>
                </a:solidFill>
              </a:rPr>
              <a:t>ARAUJO SÁNCHEZ</a:t>
            </a:r>
          </a:p>
          <a:p>
            <a:pPr algn="just">
              <a:lnSpc>
                <a:spcPct val="90000"/>
              </a:lnSpc>
              <a:buNone/>
              <a:defRPr/>
            </a:pPr>
            <a:r>
              <a:rPr lang="es-ES" sz="2200" dirty="0" smtClean="0">
                <a:solidFill>
                  <a:schemeClr val="accent3">
                    <a:lumMod val="50000"/>
                  </a:schemeClr>
                </a:solidFill>
              </a:rPr>
              <a:t>	Para determinar la remuneración personal prevista en el artículo 52° de la Ley N° 24029 – Ley del Profesorado modificada por la Ley N° 25212, aplicable a los profesores que se desempeñan en el área de la docencia y los Docentes de la Ley N° 24029 debe utilizarse como base de cálculo la remuneración básica de S/.50 nuevos soles (cincuenta y 00/100 nuevos soles) establecida conforme al artículo 1° del Decreto de Urgencia N° 105-2001 y no tenerse en cuenta la limitación prevista por el Decreto Supremo N° 196-2001-EF.</a:t>
            </a:r>
          </a:p>
          <a:p>
            <a:pPr algn="just" eaLnBrk="1" hangingPunct="1">
              <a:lnSpc>
                <a:spcPct val="90000"/>
              </a:lnSpc>
              <a:buNone/>
              <a:defRPr/>
            </a:pPr>
            <a:endParaRPr lang="es-ES" sz="2200" dirty="0" smtClean="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0" fill="hold"/>
                                        <p:tgtEl>
                                          <p:spTgt spid="86018"/>
                                        </p:tgtEl>
                                        <p:attrNameLst>
                                          <p:attrName>ppt_x</p:attrName>
                                        </p:attrNameLst>
                                      </p:cBhvr>
                                      <p:tavLst>
                                        <p:tav tm="0">
                                          <p:val>
                                            <p:strVal val="#ppt_x"/>
                                          </p:val>
                                        </p:tav>
                                        <p:tav tm="100000">
                                          <p:val>
                                            <p:strVal val="#ppt_x"/>
                                          </p:val>
                                        </p:tav>
                                      </p:tavLst>
                                    </p:anim>
                                    <p:anim calcmode="lin" valueType="num">
                                      <p:cBhvr additive="base">
                                        <p:cTn id="8" dur="50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642910" y="1000108"/>
            <a:ext cx="8229600" cy="1214446"/>
          </a:xfrm>
        </p:spPr>
        <p:txBody>
          <a:bodyPr>
            <a:normAutofit fontScale="90000"/>
          </a:bodyPr>
          <a:lstStyle/>
          <a:p>
            <a:pPr>
              <a:defRPr/>
            </a:pPr>
            <a:r>
              <a:rPr lang="es-PE" dirty="0" smtClean="0"/>
              <a:t/>
            </a:r>
            <a:br>
              <a:rPr lang="es-PE" dirty="0" smtClean="0"/>
            </a:br>
            <a:r>
              <a:rPr lang="es-PE" sz="3100" b="1" dirty="0" smtClean="0">
                <a:solidFill>
                  <a:schemeClr val="accent1">
                    <a:lumMod val="50000"/>
                  </a:schemeClr>
                </a:solidFill>
              </a:rPr>
              <a:t>FORMA DE CÁLCULO DE LA BONIFICACIÓN ESPECIAL</a:t>
            </a:r>
            <a:r>
              <a:rPr lang="es-PE" sz="3600" dirty="0" smtClean="0">
                <a:solidFill>
                  <a:schemeClr val="tx2">
                    <a:lumMod val="50000"/>
                  </a:schemeClr>
                </a:solidFill>
              </a:rPr>
              <a:t/>
            </a:r>
            <a:br>
              <a:rPr lang="es-PE" sz="3600" dirty="0" smtClean="0">
                <a:solidFill>
                  <a:schemeClr val="tx2">
                    <a:lumMod val="50000"/>
                  </a:schemeClr>
                </a:solidFill>
              </a:rPr>
            </a:br>
            <a:endParaRPr lang="es-ES" sz="3600" dirty="0" smtClean="0">
              <a:solidFill>
                <a:schemeClr val="tx2">
                  <a:lumMod val="50000"/>
                </a:schemeClr>
              </a:solidFill>
            </a:endParaRPr>
          </a:p>
        </p:txBody>
      </p:sp>
      <p:sp>
        <p:nvSpPr>
          <p:cNvPr id="75779" name="Rectangle 3"/>
          <p:cNvSpPr>
            <a:spLocks noGrp="1" noChangeArrowheads="1"/>
          </p:cNvSpPr>
          <p:nvPr>
            <p:ph idx="1"/>
          </p:nvPr>
        </p:nvSpPr>
        <p:spPr>
          <a:xfrm>
            <a:off x="642910" y="2071678"/>
            <a:ext cx="7929618" cy="4572000"/>
          </a:xfrm>
        </p:spPr>
        <p:txBody>
          <a:bodyPr/>
          <a:lstStyle/>
          <a:p>
            <a:pPr marL="0" indent="0" algn="just" eaLnBrk="1" hangingPunct="1">
              <a:lnSpc>
                <a:spcPct val="80000"/>
              </a:lnSpc>
              <a:buFont typeface="Wingdings" pitchFamily="2" charset="2"/>
              <a:buNone/>
              <a:defRPr/>
            </a:pPr>
            <a:endParaRPr lang="es-ES" sz="2400" dirty="0" smtClean="0"/>
          </a:p>
          <a:p>
            <a:pPr marL="0" indent="0" algn="just">
              <a:lnSpc>
                <a:spcPct val="80000"/>
              </a:lnSpc>
              <a:buNone/>
              <a:defRPr/>
            </a:pPr>
            <a:r>
              <a:rPr lang="es-PE" sz="2200" b="1" dirty="0" smtClean="0">
                <a:solidFill>
                  <a:schemeClr val="accent3">
                    <a:lumMod val="50000"/>
                  </a:schemeClr>
                </a:solidFill>
              </a:rPr>
              <a:t>CAS. N° 1074-2010 AREQUIPA</a:t>
            </a:r>
          </a:p>
          <a:p>
            <a:pPr marL="0" indent="0" algn="just">
              <a:lnSpc>
                <a:spcPct val="80000"/>
              </a:lnSpc>
              <a:buNone/>
              <a:defRPr/>
            </a:pPr>
            <a:r>
              <a:rPr lang="es-PE" sz="2200" b="1" dirty="0" smtClean="0">
                <a:solidFill>
                  <a:schemeClr val="accent3">
                    <a:lumMod val="50000"/>
                  </a:schemeClr>
                </a:solidFill>
              </a:rPr>
              <a:t>FECHA: 19 DE OCTUBRE DE 2011</a:t>
            </a:r>
          </a:p>
          <a:p>
            <a:pPr marL="0" indent="0" algn="just">
              <a:lnSpc>
                <a:spcPct val="80000"/>
              </a:lnSpc>
              <a:buNone/>
              <a:defRPr/>
            </a:pPr>
            <a:r>
              <a:rPr lang="es-PE" sz="2200" b="1" dirty="0" smtClean="0">
                <a:solidFill>
                  <a:schemeClr val="accent3">
                    <a:lumMod val="50000"/>
                  </a:schemeClr>
                </a:solidFill>
              </a:rPr>
              <a:t>Ponente:  JUEZ SUPREMO RODRÍGUEZ MENDOZA</a:t>
            </a:r>
            <a:endParaRPr lang="es-ES" sz="2200" dirty="0" smtClean="0">
              <a:solidFill>
                <a:schemeClr val="accent3">
                  <a:lumMod val="50000"/>
                </a:schemeClr>
              </a:solidFill>
            </a:endParaRPr>
          </a:p>
          <a:p>
            <a:pPr marL="0" indent="0" algn="just" eaLnBrk="1" hangingPunct="1">
              <a:lnSpc>
                <a:spcPct val="80000"/>
              </a:lnSpc>
              <a:buFont typeface="Wingdings" pitchFamily="2" charset="2"/>
              <a:buNone/>
              <a:defRPr/>
            </a:pPr>
            <a:r>
              <a:rPr lang="es-ES" sz="2200" dirty="0" smtClean="0">
                <a:solidFill>
                  <a:schemeClr val="accent3">
                    <a:lumMod val="50000"/>
                  </a:schemeClr>
                </a:solidFill>
              </a:rPr>
              <a:t>La base de cálculo de la Bonificación Diferencial contenida en el inciso b) del Artículo 53° del Decreto Legislativo N° 276 es la remuneración total (o íntegra) y la base de cálculo de la Bonificación Especial regulada en el Artículo 12° del Decreto Supremo N° 051-91-PCM es la remuneración total permanente.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idx="4294967295"/>
          </p:nvPr>
        </p:nvSpPr>
        <p:spPr>
          <a:xfrm>
            <a:off x="428596" y="642918"/>
            <a:ext cx="8229600" cy="714380"/>
          </a:xfrm>
        </p:spPr>
        <p:txBody>
          <a:bodyPr>
            <a:normAutofit/>
          </a:bodyPr>
          <a:lstStyle/>
          <a:p>
            <a:r>
              <a:rPr lang="es-PE" sz="2800" b="1" dirty="0" smtClean="0">
                <a:solidFill>
                  <a:schemeClr val="accent1">
                    <a:lumMod val="50000"/>
                  </a:schemeClr>
                </a:solidFill>
              </a:rPr>
              <a:t>3.1. FUENTES LEGALES</a:t>
            </a:r>
            <a:endParaRPr lang="es-PE" sz="2800" b="1" dirty="0">
              <a:solidFill>
                <a:schemeClr val="accent1">
                  <a:lumMod val="50000"/>
                </a:schemeClr>
              </a:solidFill>
            </a:endParaRPr>
          </a:p>
        </p:txBody>
      </p:sp>
      <p:graphicFrame>
        <p:nvGraphicFramePr>
          <p:cNvPr id="8" name="7 Diagrama"/>
          <p:cNvGraphicFramePr/>
          <p:nvPr/>
        </p:nvGraphicFramePr>
        <p:xfrm>
          <a:off x="357158" y="1714488"/>
          <a:ext cx="8072494"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285720" y="500042"/>
            <a:ext cx="8102600" cy="571496"/>
          </a:xfrm>
        </p:spPr>
        <p:txBody>
          <a:bodyPr>
            <a:normAutofit/>
          </a:bodyPr>
          <a:lstStyle/>
          <a:p>
            <a:pPr eaLnBrk="1" hangingPunct="1">
              <a:defRPr/>
            </a:pPr>
            <a:r>
              <a:rPr lang="es-PE" sz="2800" b="1" dirty="0" smtClean="0">
                <a:solidFill>
                  <a:schemeClr val="accent1">
                    <a:lumMod val="50000"/>
                  </a:schemeClr>
                </a:solidFill>
              </a:rPr>
              <a:t>*STC N° 03717-2005-AC</a:t>
            </a:r>
            <a:endParaRPr lang="es-ES" sz="2800" b="1" dirty="0" smtClean="0">
              <a:solidFill>
                <a:schemeClr val="accent1">
                  <a:lumMod val="50000"/>
                </a:schemeClr>
              </a:solidFill>
            </a:endParaRPr>
          </a:p>
        </p:txBody>
      </p:sp>
      <p:sp>
        <p:nvSpPr>
          <p:cNvPr id="82947" name="Rectangle 3"/>
          <p:cNvSpPr>
            <a:spLocks noGrp="1" noChangeArrowheads="1"/>
          </p:cNvSpPr>
          <p:nvPr>
            <p:ph idx="1"/>
          </p:nvPr>
        </p:nvSpPr>
        <p:spPr>
          <a:xfrm>
            <a:off x="142844" y="1214422"/>
            <a:ext cx="8715436" cy="5357850"/>
          </a:xfrm>
          <a:ln w="28575" cap="flat">
            <a:solidFill>
              <a:schemeClr val="accent6">
                <a:lumMod val="75000"/>
              </a:schemeClr>
            </a:solidFill>
            <a:prstDash val="dash"/>
          </a:ln>
        </p:spPr>
        <p:txBody>
          <a:bodyPr>
            <a:normAutofit fontScale="62500" lnSpcReduction="20000"/>
          </a:bodyPr>
          <a:lstStyle/>
          <a:p>
            <a:pPr marL="182563" indent="-182563" algn="just" eaLnBrk="1" hangingPunct="1">
              <a:lnSpc>
                <a:spcPct val="80000"/>
              </a:lnSpc>
              <a:buFont typeface="Wingdings" pitchFamily="2" charset="2"/>
              <a:buNone/>
              <a:defRPr/>
            </a:pPr>
            <a:endParaRPr lang="es-PE" sz="1200" dirty="0" smtClean="0"/>
          </a:p>
          <a:p>
            <a:pPr marL="182563" indent="-182563" algn="just" eaLnBrk="1" hangingPunct="1">
              <a:lnSpc>
                <a:spcPct val="80000"/>
              </a:lnSpc>
              <a:buFont typeface="Wingdings" pitchFamily="2" charset="2"/>
              <a:buNone/>
              <a:defRPr/>
            </a:pPr>
            <a:endParaRPr lang="es-PE" sz="1200" dirty="0" smtClean="0"/>
          </a:p>
          <a:p>
            <a:pPr marL="182563" indent="-182563" algn="just" eaLnBrk="1" hangingPunct="1">
              <a:lnSpc>
                <a:spcPct val="80000"/>
              </a:lnSpc>
              <a:buFont typeface="Wingdings" pitchFamily="2" charset="2"/>
              <a:buNone/>
              <a:defRPr/>
            </a:pPr>
            <a:r>
              <a:rPr lang="es-PE" sz="2700" b="1" dirty="0" smtClean="0">
                <a:solidFill>
                  <a:schemeClr val="tx2">
                    <a:lumMod val="50000"/>
                  </a:schemeClr>
                </a:solidFill>
              </a:rPr>
              <a:t>   </a:t>
            </a:r>
            <a:r>
              <a:rPr lang="es-PE" sz="2700" b="1" dirty="0" smtClean="0">
                <a:solidFill>
                  <a:schemeClr val="accent3">
                    <a:lumMod val="50000"/>
                  </a:schemeClr>
                </a:solidFill>
              </a:rPr>
              <a:t>Caso Justiniano Lorenzo Mattos </a:t>
            </a:r>
            <a:r>
              <a:rPr lang="es-PE" sz="2700" b="1" dirty="0" err="1" smtClean="0">
                <a:solidFill>
                  <a:schemeClr val="accent3">
                    <a:lumMod val="50000"/>
                  </a:schemeClr>
                </a:solidFill>
              </a:rPr>
              <a:t>Huañacari</a:t>
            </a:r>
            <a:endParaRPr lang="es-ES" sz="2700" b="1" dirty="0" smtClean="0">
              <a:solidFill>
                <a:schemeClr val="accent3">
                  <a:lumMod val="50000"/>
                </a:schemeClr>
              </a:solidFill>
            </a:endParaRPr>
          </a:p>
          <a:p>
            <a:pPr marL="182563" indent="-182563" algn="just" eaLnBrk="1" hangingPunct="1">
              <a:lnSpc>
                <a:spcPct val="80000"/>
              </a:lnSpc>
              <a:buFont typeface="Wingdings" pitchFamily="2" charset="2"/>
              <a:buNone/>
              <a:defRPr/>
            </a:pPr>
            <a:endParaRPr lang="es-ES" sz="2700" b="1" dirty="0" smtClean="0">
              <a:solidFill>
                <a:schemeClr val="accent3">
                  <a:lumMod val="50000"/>
                </a:schemeClr>
              </a:solidFill>
            </a:endParaRPr>
          </a:p>
          <a:p>
            <a:pPr marL="182563" indent="-182563" algn="just" eaLnBrk="1" hangingPunct="1">
              <a:lnSpc>
                <a:spcPct val="120000"/>
              </a:lnSpc>
              <a:spcBef>
                <a:spcPts val="0"/>
              </a:spcBef>
              <a:buFont typeface="Wingdings" pitchFamily="2" charset="2"/>
              <a:buNone/>
              <a:defRPr/>
            </a:pPr>
            <a:r>
              <a:rPr lang="es-ES" sz="2700" dirty="0" smtClean="0">
                <a:solidFill>
                  <a:schemeClr val="accent3">
                    <a:lumMod val="50000"/>
                  </a:schemeClr>
                </a:solidFill>
              </a:rPr>
              <a:t>  “8. En cuanto a la forma de cálculo de la bonificación diferencial permanente conviene precisar que el Decreto Legislativo N.º 276 y el Decreto Supremo N.º 005-90-PCM no establecen cuál es la forma en que se debe calcular dicha bonificación; sin embargo, este Tribunal considera que para su cálculo se debe utilizar como base de referencia la denominada remuneración total, y no la remuneración total permanente, por cuanto ésta es utilizada como base de cálculo para los subsidios por fallecimiento y gastos de sepelio previstos en los artículos 144.º y 145.º del Decreto Supremo N.º 005-90-PCM. Ello con la finalidad de preservar el sistema único de remuneraciones establecido por el Decreto Legislativo N.º 276 y el Decreto Supremo N.º 005-90-PCM.</a:t>
            </a:r>
          </a:p>
          <a:p>
            <a:pPr marL="182563" indent="-182563" algn="just" eaLnBrk="1" hangingPunct="1">
              <a:lnSpc>
                <a:spcPct val="120000"/>
              </a:lnSpc>
              <a:spcBef>
                <a:spcPts val="0"/>
              </a:spcBef>
              <a:buFont typeface="Wingdings" pitchFamily="2" charset="2"/>
              <a:buNone/>
              <a:defRPr/>
            </a:pPr>
            <a:r>
              <a:rPr lang="es-ES" sz="2700" dirty="0" smtClean="0">
                <a:solidFill>
                  <a:schemeClr val="accent3">
                    <a:lumMod val="50000"/>
                  </a:schemeClr>
                </a:solidFill>
              </a:rPr>
              <a:t> </a:t>
            </a:r>
          </a:p>
          <a:p>
            <a:pPr marL="182563" indent="-182563" algn="just" eaLnBrk="1" hangingPunct="1">
              <a:lnSpc>
                <a:spcPct val="120000"/>
              </a:lnSpc>
              <a:spcBef>
                <a:spcPts val="0"/>
              </a:spcBef>
              <a:buFont typeface="Wingdings" pitchFamily="2" charset="2"/>
              <a:buNone/>
              <a:defRPr/>
            </a:pPr>
            <a:r>
              <a:rPr lang="es-ES" sz="2700" dirty="0" smtClean="0">
                <a:solidFill>
                  <a:schemeClr val="accent3">
                    <a:lumMod val="50000"/>
                  </a:schemeClr>
                </a:solidFill>
              </a:rPr>
              <a:t>   9.Además también debe tenerse en cuenta que la bonificación diferencial otorgada a los funcionarios y servidores de salud pública que laboran en zonas rurales y urbano, conforme al artículo 184.º de la Ley N.º 25303, se calcula sobre la base de la remuneración total, y no sobre la base de la remuneración total permanente. Por tanto, para el sistema único de remuneraciones de los funcionarios y servidores públicos establecido por el Decreto Legislativo N.º 276 y el Decreto Supremo N.º 005-90-PCM, la bonificación diferencial debe ser calculada sobre la base de la remuneración total, por lo que la resolución cuyo cumplimiento se solicita, al haberse otorgado al demandante la bonificación diferencial permanente sobre la base de su remuneración total, constituye un mandato válido y exigible.”</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571472" y="1000108"/>
            <a:ext cx="8229600" cy="776262"/>
          </a:xfrm>
        </p:spPr>
        <p:txBody>
          <a:bodyPr>
            <a:noAutofit/>
          </a:bodyPr>
          <a:lstStyle/>
          <a:p>
            <a:pPr>
              <a:defRPr/>
            </a:pPr>
            <a:r>
              <a:rPr lang="es-PE" sz="2800" b="1" dirty="0" smtClean="0">
                <a:solidFill>
                  <a:schemeClr val="accent1">
                    <a:lumMod val="50000"/>
                  </a:schemeClr>
                </a:solidFill>
              </a:rPr>
              <a:t>REPOSICIÓN – LEY N° 24041</a:t>
            </a:r>
            <a:br>
              <a:rPr lang="es-PE" sz="2800" b="1" dirty="0" smtClean="0">
                <a:solidFill>
                  <a:schemeClr val="accent1">
                    <a:lumMod val="50000"/>
                  </a:schemeClr>
                </a:solidFill>
              </a:rPr>
            </a:br>
            <a:endParaRPr lang="es-ES" sz="2800" b="1" dirty="0" smtClean="0">
              <a:solidFill>
                <a:schemeClr val="accent1">
                  <a:lumMod val="50000"/>
                </a:schemeClr>
              </a:solidFill>
            </a:endParaRPr>
          </a:p>
        </p:txBody>
      </p:sp>
      <p:sp>
        <p:nvSpPr>
          <p:cNvPr id="105475" name="Rectangle 3"/>
          <p:cNvSpPr>
            <a:spLocks noGrp="1" noChangeArrowheads="1"/>
          </p:cNvSpPr>
          <p:nvPr>
            <p:ph idx="1"/>
          </p:nvPr>
        </p:nvSpPr>
        <p:spPr>
          <a:xfrm>
            <a:off x="571472" y="1785926"/>
            <a:ext cx="8015286" cy="4442472"/>
          </a:xfrm>
        </p:spPr>
        <p:txBody>
          <a:bodyPr>
            <a:normAutofit/>
          </a:bodyPr>
          <a:lstStyle/>
          <a:p>
            <a:pPr marL="0" indent="0" algn="just">
              <a:lnSpc>
                <a:spcPct val="90000"/>
              </a:lnSpc>
              <a:buNone/>
              <a:defRPr/>
            </a:pPr>
            <a:r>
              <a:rPr lang="es-PE" sz="2200" b="1" dirty="0" smtClean="0">
                <a:solidFill>
                  <a:schemeClr val="accent3">
                    <a:lumMod val="50000"/>
                  </a:schemeClr>
                </a:solidFill>
              </a:rPr>
              <a:t>CAS. N° 05807-2009 JUNÍN</a:t>
            </a:r>
          </a:p>
          <a:p>
            <a:pPr marL="0" indent="0" algn="just">
              <a:lnSpc>
                <a:spcPct val="90000"/>
              </a:lnSpc>
              <a:buNone/>
              <a:defRPr/>
            </a:pPr>
            <a:r>
              <a:rPr lang="es-PE" sz="2200" b="1" dirty="0" smtClean="0">
                <a:solidFill>
                  <a:schemeClr val="accent3">
                    <a:lumMod val="50000"/>
                  </a:schemeClr>
                </a:solidFill>
              </a:rPr>
              <a:t>FECHA: 20 DE MARZO DE 2012</a:t>
            </a:r>
            <a:endParaRPr lang="es-ES" sz="2200" dirty="0" smtClean="0">
              <a:solidFill>
                <a:schemeClr val="accent3">
                  <a:lumMod val="50000"/>
                </a:schemeClr>
              </a:solidFill>
            </a:endParaRPr>
          </a:p>
          <a:p>
            <a:pPr marL="0" indent="0" algn="just">
              <a:lnSpc>
                <a:spcPct val="90000"/>
              </a:lnSpc>
              <a:buNone/>
              <a:defRPr/>
            </a:pPr>
            <a:r>
              <a:rPr lang="es-PE" sz="2200" b="1" dirty="0" smtClean="0">
                <a:solidFill>
                  <a:schemeClr val="accent3">
                    <a:lumMod val="50000"/>
                  </a:schemeClr>
                </a:solidFill>
              </a:rPr>
              <a:t>Ponente:  JUEZ SUPREMO ARÉVALO VELA</a:t>
            </a:r>
            <a:endParaRPr lang="es-ES" sz="2200" b="1" dirty="0" smtClean="0">
              <a:solidFill>
                <a:schemeClr val="accent3">
                  <a:lumMod val="50000"/>
                </a:schemeClr>
              </a:solidFill>
            </a:endParaRPr>
          </a:p>
          <a:p>
            <a:pPr marL="0" indent="0" algn="just" eaLnBrk="1" hangingPunct="1">
              <a:lnSpc>
                <a:spcPct val="90000"/>
              </a:lnSpc>
              <a:buFont typeface="Wingdings" pitchFamily="2" charset="2"/>
              <a:buNone/>
              <a:defRPr/>
            </a:pPr>
            <a:r>
              <a:rPr lang="es-ES" sz="2200" dirty="0" smtClean="0">
                <a:solidFill>
                  <a:schemeClr val="accent3">
                    <a:lumMod val="50000"/>
                  </a:schemeClr>
                </a:solidFill>
              </a:rPr>
              <a:t>Las breves interrupciones de los servicios prestados, por servidores públicos contratados para labores de naturaleza permanente, no afectan el carácter ininterrumpido de dichos servicios si las interrupciones han sido promovidas por la Entidad Pública empleadora para desconocer el derecho del trabajador a la protección frente al despido, que le brinda la Ley N° 24041.</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7" name="Rectangle 5"/>
          <p:cNvSpPr>
            <a:spLocks noGrp="1" noChangeArrowheads="1"/>
          </p:cNvSpPr>
          <p:nvPr>
            <p:ph type="title"/>
          </p:nvPr>
        </p:nvSpPr>
        <p:spPr>
          <a:xfrm>
            <a:off x="571472" y="714356"/>
            <a:ext cx="8043890" cy="1419204"/>
          </a:xfrm>
        </p:spPr>
        <p:txBody>
          <a:bodyPr anchor="b">
            <a:normAutofit/>
          </a:bodyPr>
          <a:lstStyle/>
          <a:p>
            <a:pPr algn="just">
              <a:defRPr/>
            </a:pPr>
            <a:r>
              <a:rPr lang="es-PE" sz="2800" b="1" dirty="0" smtClean="0">
                <a:solidFill>
                  <a:schemeClr val="accent1">
                    <a:lumMod val="50000"/>
                  </a:schemeClr>
                </a:solidFill>
              </a:rPr>
              <a:t>NULIDAD DE OFICIO DE LOS ACTOS ADMINISTRATIVOS PREVISTO EN EL NUMERAL 1 DEL ARTÍCULO 202 DE LA LEY N° 27444</a:t>
            </a:r>
            <a:endParaRPr lang="es-ES" sz="2800" b="1" dirty="0" smtClean="0">
              <a:solidFill>
                <a:schemeClr val="accent1">
                  <a:lumMod val="50000"/>
                </a:schemeClr>
              </a:solidFill>
            </a:endParaRPr>
          </a:p>
        </p:txBody>
      </p:sp>
      <p:sp>
        <p:nvSpPr>
          <p:cNvPr id="136195" name="Rectangle 3"/>
          <p:cNvSpPr>
            <a:spLocks noGrp="1" noChangeArrowheads="1"/>
          </p:cNvSpPr>
          <p:nvPr>
            <p:ph idx="1"/>
          </p:nvPr>
        </p:nvSpPr>
        <p:spPr>
          <a:xfrm>
            <a:off x="214282" y="2214554"/>
            <a:ext cx="8501122" cy="4437694"/>
          </a:xfrm>
        </p:spPr>
        <p:txBody>
          <a:bodyPr>
            <a:normAutofit/>
          </a:bodyPr>
          <a:lstStyle/>
          <a:p>
            <a:pPr algn="just">
              <a:buNone/>
              <a:defRPr/>
            </a:pPr>
            <a:r>
              <a:rPr lang="es-PE" sz="2200" dirty="0" smtClean="0">
                <a:solidFill>
                  <a:schemeClr val="accent3">
                    <a:lumMod val="50000"/>
                  </a:schemeClr>
                </a:solidFill>
              </a:rPr>
              <a:t>    </a:t>
            </a:r>
            <a:r>
              <a:rPr lang="es-PE" sz="2200" b="1" dirty="0" smtClean="0">
                <a:solidFill>
                  <a:schemeClr val="accent3">
                    <a:lumMod val="50000"/>
                  </a:schemeClr>
                </a:solidFill>
              </a:rPr>
              <a:t>CAS. N° 8125-2009 DEL SANTA</a:t>
            </a:r>
          </a:p>
          <a:p>
            <a:pPr algn="just">
              <a:buNone/>
              <a:defRPr/>
            </a:pPr>
            <a:r>
              <a:rPr lang="es-PE" sz="2200" b="1" dirty="0" smtClean="0">
                <a:solidFill>
                  <a:schemeClr val="accent3">
                    <a:lumMod val="50000"/>
                  </a:schemeClr>
                </a:solidFill>
              </a:rPr>
              <a:t>	17 DE ABRIL DE 2012</a:t>
            </a:r>
          </a:p>
          <a:p>
            <a:pPr algn="just">
              <a:buNone/>
              <a:defRPr/>
            </a:pPr>
            <a:r>
              <a:rPr lang="es-PE" sz="2200" b="1" dirty="0" smtClean="0">
                <a:solidFill>
                  <a:schemeClr val="accent3">
                    <a:lumMod val="50000"/>
                  </a:schemeClr>
                </a:solidFill>
              </a:rPr>
              <a:t>	PONENTE: JUEZ SUPREMO MAC RAE THAYS</a:t>
            </a:r>
          </a:p>
          <a:p>
            <a:pPr algn="just" eaLnBrk="1" hangingPunct="1">
              <a:buFont typeface="Wingdings" pitchFamily="2" charset="2"/>
              <a:buNone/>
              <a:defRPr/>
            </a:pPr>
            <a:r>
              <a:rPr lang="es-PE" sz="2200" dirty="0" smtClean="0">
                <a:solidFill>
                  <a:schemeClr val="accent3">
                    <a:lumMod val="50000"/>
                  </a:schemeClr>
                </a:solidFill>
              </a:rPr>
              <a:t>	</a:t>
            </a:r>
            <a:r>
              <a:rPr lang="es-ES" sz="2200" dirty="0" smtClean="0">
                <a:solidFill>
                  <a:schemeClr val="accent3">
                    <a:lumMod val="50000"/>
                  </a:schemeClr>
                </a:solidFill>
              </a:rPr>
              <a:t>Para la  declaración de nulidad de oficio de una resolución o acto administrativo resulta necesario que la autoridad administrativa de mayor jerarquía a la que emitió el acto, expida una resolución dando inicio al procedimiento de nulidad de aquel acto, debiendo notificar dicho inicio al administrado cuyos derechos puedan ser afectados. Si se tratara de un acto emitido por una autoridad que no está sometida a subordinación jerarquía, la nulidad será declarada por resolución del mismo funcionario</a:t>
            </a:r>
          </a:p>
        </p:txBody>
      </p:sp>
      <p:sp>
        <p:nvSpPr>
          <p:cNvPr id="73730" name="5 Marcador de número de diapositiva"/>
          <p:cNvSpPr>
            <a:spLocks noGrp="1"/>
          </p:cNvSpPr>
          <p:nvPr>
            <p:ph type="sldNum" sz="quarter" idx="12"/>
          </p:nvPr>
        </p:nvSpPr>
        <p:spPr>
          <a:noFill/>
        </p:spPr>
        <p:txBody>
          <a:bodyPr>
            <a:normAutofit/>
          </a:bodyPr>
          <a:lstStyle/>
          <a:p>
            <a:fld id="{C25B43C4-3AAC-4E89-990C-DAC8EEE4E4C5}" type="slidenum">
              <a:rPr lang="es-ES"/>
              <a:pPr/>
              <a:t>52</a:t>
            </a:fld>
            <a:endParaRPr lang="es-E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642910" y="1000108"/>
            <a:ext cx="7972452" cy="776286"/>
          </a:xfrm>
        </p:spPr>
        <p:txBody>
          <a:bodyPr>
            <a:noAutofit/>
          </a:bodyPr>
          <a:lstStyle/>
          <a:p>
            <a:r>
              <a:rPr lang="es-PE" sz="2800" b="1" dirty="0" smtClean="0">
                <a:solidFill>
                  <a:schemeClr val="accent1">
                    <a:lumMod val="50000"/>
                  </a:schemeClr>
                </a:solidFill>
              </a:rPr>
              <a:t>INFRACCIÓN NORMATIVA DE ARTÍCULO 1 DE LA LEY No. 24041</a:t>
            </a:r>
            <a:endParaRPr lang="es-PE" sz="2800" dirty="0">
              <a:solidFill>
                <a:schemeClr val="accent1">
                  <a:lumMod val="50000"/>
                </a:schemeClr>
              </a:solidFill>
            </a:endParaRPr>
          </a:p>
        </p:txBody>
      </p:sp>
      <p:sp>
        <p:nvSpPr>
          <p:cNvPr id="165891" name="Rectangle 3"/>
          <p:cNvSpPr>
            <a:spLocks noGrp="1" noChangeArrowheads="1"/>
          </p:cNvSpPr>
          <p:nvPr>
            <p:ph idx="1"/>
          </p:nvPr>
        </p:nvSpPr>
        <p:spPr>
          <a:xfrm>
            <a:off x="0" y="1643050"/>
            <a:ext cx="8429684" cy="4937760"/>
          </a:xfrm>
        </p:spPr>
        <p:txBody>
          <a:bodyPr>
            <a:normAutofit/>
          </a:bodyPr>
          <a:lstStyle/>
          <a:p>
            <a:pPr marL="609600" indent="-609600" eaLnBrk="1" hangingPunct="1">
              <a:lnSpc>
                <a:spcPct val="80000"/>
              </a:lnSpc>
              <a:buFont typeface="Wingdings" pitchFamily="2" charset="2"/>
              <a:buNone/>
              <a:defRPr/>
            </a:pPr>
            <a:endParaRPr lang="es-PE" sz="2000" dirty="0" smtClean="0"/>
          </a:p>
          <a:p>
            <a:pPr marL="609600" indent="-609600">
              <a:lnSpc>
                <a:spcPct val="80000"/>
              </a:lnSpc>
              <a:buNone/>
              <a:defRPr/>
            </a:pPr>
            <a:r>
              <a:rPr lang="es-PE" sz="2000" dirty="0" smtClean="0"/>
              <a:t>	</a:t>
            </a:r>
            <a:r>
              <a:rPr lang="es-PE" sz="2200" b="1" dirty="0" smtClean="0">
                <a:solidFill>
                  <a:schemeClr val="accent3">
                    <a:lumMod val="50000"/>
                  </a:schemeClr>
                </a:solidFill>
              </a:rPr>
              <a:t>CAS. N° 874-2010 DEL SANTA</a:t>
            </a:r>
          </a:p>
          <a:p>
            <a:pPr marL="609600" indent="-609600">
              <a:lnSpc>
                <a:spcPct val="80000"/>
              </a:lnSpc>
              <a:buNone/>
              <a:defRPr/>
            </a:pPr>
            <a:r>
              <a:rPr lang="es-PE" sz="2200" b="1" dirty="0" smtClean="0">
                <a:solidFill>
                  <a:schemeClr val="accent3">
                    <a:lumMod val="50000"/>
                  </a:schemeClr>
                </a:solidFill>
              </a:rPr>
              <a:t>	03 DE OCTUBRE DE 2012</a:t>
            </a:r>
          </a:p>
          <a:p>
            <a:pPr marL="609600" indent="-609600">
              <a:lnSpc>
                <a:spcPct val="80000"/>
              </a:lnSpc>
              <a:buNone/>
              <a:defRPr/>
            </a:pPr>
            <a:r>
              <a:rPr lang="es-PE" sz="2200" b="1" dirty="0" smtClean="0">
                <a:solidFill>
                  <a:schemeClr val="accent3">
                    <a:lumMod val="50000"/>
                  </a:schemeClr>
                </a:solidFill>
              </a:rPr>
              <a:t>	PONENTE: JUEZ SUPREMO ARÉVALO VELA</a:t>
            </a:r>
            <a:endParaRPr lang="es-ES" sz="2200" b="1" dirty="0" smtClean="0">
              <a:solidFill>
                <a:schemeClr val="accent3">
                  <a:lumMod val="50000"/>
                </a:schemeClr>
              </a:solidFill>
            </a:endParaRPr>
          </a:p>
          <a:p>
            <a:pPr marL="609600" indent="-609600" algn="just" eaLnBrk="1" hangingPunct="1">
              <a:lnSpc>
                <a:spcPct val="80000"/>
              </a:lnSpc>
              <a:buFont typeface="Wingdings" pitchFamily="2" charset="2"/>
              <a:buNone/>
              <a:defRPr/>
            </a:pPr>
            <a:r>
              <a:rPr lang="es-ES" sz="2200" dirty="0" smtClean="0">
                <a:solidFill>
                  <a:schemeClr val="accent3">
                    <a:lumMod val="50000"/>
                  </a:schemeClr>
                </a:solidFill>
              </a:rPr>
              <a:t>	No se encuentran amparados por la Ley N° 24041 los servidores públicos que desempeñen cargos de confianza, (empleados que laboran directamente con quienes detentan cargos políticos, para labores de asesoría y apoyo); debiendo tenerse en cuenta además los criterios previstos en le artículo 12° del Decreto Supremo N° 005-90-PCM; comprendiéndose dentro de esta clase de personal a los asesores legales y técnicos, cuyas opiniones e informes son presentados directamente a los funcionarios políticos, así como los chóferes, secretarias y personal de seguridad que laboran en contacto personal y directo con los Alcaldes, apoyándolos en su gestión.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571472" y="928670"/>
            <a:ext cx="7772400" cy="1143000"/>
          </a:xfrm>
        </p:spPr>
        <p:txBody>
          <a:bodyPr>
            <a:noAutofit/>
          </a:bodyPr>
          <a:lstStyle/>
          <a:p>
            <a:pPr>
              <a:defRPr/>
            </a:pPr>
            <a:r>
              <a:rPr lang="es-PE" sz="2800" b="1" dirty="0" smtClean="0">
                <a:solidFill>
                  <a:schemeClr val="accent1">
                    <a:lumMod val="50000"/>
                  </a:schemeClr>
                </a:solidFill>
              </a:rPr>
              <a:t>INFRACCIÓN NORMATIVA DE ARTÍCULO 1 DE LA LEY No. 24041</a:t>
            </a:r>
            <a:endParaRPr lang="es-ES" sz="2800" b="1" dirty="0" smtClean="0">
              <a:solidFill>
                <a:schemeClr val="accent1">
                  <a:lumMod val="50000"/>
                </a:schemeClr>
              </a:solidFill>
            </a:endParaRPr>
          </a:p>
        </p:txBody>
      </p:sp>
      <p:sp>
        <p:nvSpPr>
          <p:cNvPr id="189443" name="Rectangle 3"/>
          <p:cNvSpPr>
            <a:spLocks noGrp="1" noChangeArrowheads="1"/>
          </p:cNvSpPr>
          <p:nvPr>
            <p:ph idx="1"/>
          </p:nvPr>
        </p:nvSpPr>
        <p:spPr>
          <a:xfrm>
            <a:off x="285720" y="2143116"/>
            <a:ext cx="8229600" cy="4509132"/>
          </a:xfrm>
        </p:spPr>
        <p:txBody>
          <a:bodyPr/>
          <a:lstStyle/>
          <a:p>
            <a:pPr>
              <a:buNone/>
              <a:defRPr/>
            </a:pPr>
            <a:r>
              <a:rPr lang="es-ES" dirty="0" smtClean="0"/>
              <a:t>   </a:t>
            </a:r>
            <a:r>
              <a:rPr lang="es-ES" sz="2200" b="1" dirty="0" smtClean="0">
                <a:solidFill>
                  <a:schemeClr val="accent3">
                    <a:lumMod val="50000"/>
                  </a:schemeClr>
                </a:solidFill>
                <a:latin typeface="+mj-lt"/>
              </a:rPr>
              <a:t>CAS N° 009572-2009 LAMBAYEQUE</a:t>
            </a:r>
          </a:p>
          <a:p>
            <a:pPr>
              <a:buNone/>
              <a:defRPr/>
            </a:pPr>
            <a:r>
              <a:rPr lang="es-ES" sz="2200" b="1" dirty="0" smtClean="0">
                <a:solidFill>
                  <a:schemeClr val="accent3">
                    <a:lumMod val="50000"/>
                  </a:schemeClr>
                </a:solidFill>
                <a:latin typeface="+mj-lt"/>
              </a:rPr>
              <a:t>	FECHA: 19 DE JUNIO DE 2012</a:t>
            </a:r>
          </a:p>
          <a:p>
            <a:pPr algn="just">
              <a:buNone/>
              <a:defRPr/>
            </a:pPr>
            <a:r>
              <a:rPr lang="es-PE" sz="2200" b="1" dirty="0" smtClean="0">
                <a:solidFill>
                  <a:schemeClr val="accent3">
                    <a:lumMod val="50000"/>
                  </a:schemeClr>
                </a:solidFill>
                <a:latin typeface="+mj-lt"/>
              </a:rPr>
              <a:t>	PONENTE:  JUEZ SUPREMO ARÉVALO VELA</a:t>
            </a:r>
            <a:endParaRPr lang="es-ES" sz="2200" b="1" dirty="0" smtClean="0">
              <a:solidFill>
                <a:schemeClr val="accent3">
                  <a:lumMod val="50000"/>
                </a:schemeClr>
              </a:solidFill>
              <a:latin typeface="+mj-lt"/>
            </a:endParaRPr>
          </a:p>
          <a:p>
            <a:pPr algn="just" eaLnBrk="1" hangingPunct="1">
              <a:buFont typeface="Wingdings" pitchFamily="2" charset="2"/>
              <a:buNone/>
              <a:defRPr/>
            </a:pPr>
            <a:r>
              <a:rPr lang="es-ES" sz="2200" dirty="0" smtClean="0">
                <a:solidFill>
                  <a:schemeClr val="accent3">
                    <a:lumMod val="50000"/>
                  </a:schemeClr>
                </a:solidFill>
                <a:latin typeface="+mj-lt"/>
              </a:rPr>
              <a:t>	Se consideran funcionarios de confianza para efectos del inciso 4) artículo 2° de la Ley N° 24041, todos los trabajadores sujetos al régimen laboral público que presten servicios para una Municipalidad en el cargo de Director.</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571472" y="928670"/>
            <a:ext cx="7972452" cy="633410"/>
          </a:xfrm>
        </p:spPr>
        <p:txBody>
          <a:bodyPr>
            <a:normAutofit/>
          </a:bodyPr>
          <a:lstStyle/>
          <a:p>
            <a:pPr>
              <a:defRPr/>
            </a:pPr>
            <a:r>
              <a:rPr lang="es-PE" sz="2800" b="1" dirty="0" smtClean="0">
                <a:solidFill>
                  <a:schemeClr val="accent1">
                    <a:lumMod val="50000"/>
                  </a:schemeClr>
                </a:solidFill>
                <a:latin typeface="+mn-lt"/>
              </a:rPr>
              <a:t>HOSTIGAMIENTO SEXUAL EN EL TRABAJO</a:t>
            </a:r>
            <a:endParaRPr lang="es-ES" sz="2800" b="1" dirty="0" smtClean="0">
              <a:solidFill>
                <a:schemeClr val="accent1">
                  <a:lumMod val="50000"/>
                </a:schemeClr>
              </a:solidFill>
              <a:latin typeface="+mn-lt"/>
            </a:endParaRPr>
          </a:p>
        </p:txBody>
      </p:sp>
      <p:sp>
        <p:nvSpPr>
          <p:cNvPr id="192515" name="Rectangle 3"/>
          <p:cNvSpPr>
            <a:spLocks noGrp="1" noChangeArrowheads="1"/>
          </p:cNvSpPr>
          <p:nvPr>
            <p:ph idx="1"/>
          </p:nvPr>
        </p:nvSpPr>
        <p:spPr>
          <a:xfrm>
            <a:off x="214282" y="1714488"/>
            <a:ext cx="8429684" cy="4929222"/>
          </a:xfrm>
        </p:spPr>
        <p:txBody>
          <a:bodyPr>
            <a:normAutofit fontScale="92500" lnSpcReduction="10000"/>
          </a:bodyPr>
          <a:lstStyle/>
          <a:p>
            <a:pPr>
              <a:buNone/>
              <a:defRPr/>
            </a:pPr>
            <a:r>
              <a:rPr lang="es-ES" sz="1400" b="1" dirty="0" smtClean="0"/>
              <a:t>  	</a:t>
            </a:r>
            <a:r>
              <a:rPr lang="es-ES" sz="1400" dirty="0" smtClean="0">
                <a:solidFill>
                  <a:schemeClr val="tx2">
                    <a:lumMod val="75000"/>
                  </a:schemeClr>
                </a:solidFill>
                <a:latin typeface="Gabriola" pitchFamily="82" charset="0"/>
              </a:rPr>
              <a:t> </a:t>
            </a:r>
            <a:r>
              <a:rPr lang="es-ES" sz="2400" b="1" dirty="0" smtClean="0">
                <a:solidFill>
                  <a:schemeClr val="accent3">
                    <a:lumMod val="50000"/>
                  </a:schemeClr>
                </a:solidFill>
                <a:latin typeface="+mj-lt"/>
              </a:rPr>
              <a:t>CAS N° 003804-2010  DEL SANTA</a:t>
            </a:r>
          </a:p>
          <a:p>
            <a:pPr>
              <a:buNone/>
              <a:defRPr/>
            </a:pPr>
            <a:r>
              <a:rPr lang="es-ES" sz="2400" b="1" dirty="0" smtClean="0">
                <a:solidFill>
                  <a:schemeClr val="accent3">
                    <a:lumMod val="50000"/>
                  </a:schemeClr>
                </a:solidFill>
                <a:latin typeface="+mj-lt"/>
              </a:rPr>
              <a:t>	FECHA: 08 DE ENERO DE 2013</a:t>
            </a:r>
          </a:p>
          <a:p>
            <a:pPr>
              <a:buNone/>
              <a:defRPr/>
            </a:pPr>
            <a:r>
              <a:rPr lang="es-PE" sz="2400" b="1" dirty="0" smtClean="0">
                <a:solidFill>
                  <a:schemeClr val="accent3">
                    <a:lumMod val="50000"/>
                  </a:schemeClr>
                </a:solidFill>
                <a:latin typeface="+mj-lt"/>
              </a:rPr>
              <a:t>	PONENTE: JUEZ SUPREMO ARÉVALO VELA</a:t>
            </a:r>
            <a:endParaRPr lang="es-ES" sz="2400" b="1" dirty="0" smtClean="0">
              <a:solidFill>
                <a:schemeClr val="accent3">
                  <a:lumMod val="50000"/>
                </a:schemeClr>
              </a:solidFill>
              <a:latin typeface="+mj-lt"/>
            </a:endParaRPr>
          </a:p>
          <a:p>
            <a:pPr algn="just" eaLnBrk="1" hangingPunct="1">
              <a:buFont typeface="Wingdings" pitchFamily="2" charset="2"/>
              <a:buNone/>
              <a:defRPr/>
            </a:pPr>
            <a:r>
              <a:rPr lang="es-ES" sz="2400" dirty="0" smtClean="0">
                <a:solidFill>
                  <a:schemeClr val="accent3">
                    <a:lumMod val="50000"/>
                  </a:schemeClr>
                </a:solidFill>
                <a:latin typeface="+mj-lt"/>
              </a:rPr>
              <a:t>	Respecto del Artículo 1° de la  Ley N° 27942 </a:t>
            </a:r>
          </a:p>
          <a:p>
            <a:pPr algn="just" eaLnBrk="1" hangingPunct="1">
              <a:buFont typeface="Wingdings" pitchFamily="2" charset="2"/>
              <a:buNone/>
              <a:defRPr/>
            </a:pPr>
            <a:r>
              <a:rPr lang="es-ES" sz="2400" dirty="0" smtClean="0">
                <a:solidFill>
                  <a:schemeClr val="accent3">
                    <a:lumMod val="50000"/>
                  </a:schemeClr>
                </a:solidFill>
                <a:latin typeface="+mj-lt"/>
              </a:rPr>
              <a:t>     Puede ser objeto de sanción por incurrir en hostigamiento sexual todo funcionario o servidor público (incluidos los señalados en el artículo 39° de la Constitución Política del Estado</a:t>
            </a:r>
            <a:r>
              <a:rPr lang="es-ES" sz="2400" dirty="0" smtClean="0">
                <a:solidFill>
                  <a:schemeClr val="accent3">
                    <a:lumMod val="50000"/>
                  </a:schemeClr>
                </a:solidFill>
                <a:latin typeface="+mj-lt"/>
                <a:hlinkClick r:id="" action="ppaction://noaction"/>
              </a:rPr>
              <a:t>[1]</a:t>
            </a:r>
            <a:r>
              <a:rPr lang="es-ES" sz="2400" dirty="0" smtClean="0">
                <a:solidFill>
                  <a:schemeClr val="accent3">
                    <a:lumMod val="50000"/>
                  </a:schemeClr>
                </a:solidFill>
                <a:latin typeface="+mj-lt"/>
              </a:rPr>
              <a:t>), personal  militar o policial, y/o cualquier persona al servicio del Estado que incurra en conductas que impliquen hostigamiento o chantaje sexual </a:t>
            </a:r>
          </a:p>
          <a:p>
            <a:pPr algn="just" eaLnBrk="1" hangingPunct="1">
              <a:buFont typeface="Wingdings" pitchFamily="2" charset="2"/>
              <a:buNone/>
              <a:defRPr/>
            </a:pPr>
            <a:endParaRPr lang="es-ES" sz="2000" b="1" i="1" dirty="0" smtClean="0">
              <a:solidFill>
                <a:schemeClr val="tx2">
                  <a:lumMod val="50000"/>
                </a:schemeClr>
              </a:solidFill>
              <a:latin typeface="+mj-lt"/>
            </a:endParaRPr>
          </a:p>
          <a:p>
            <a:pPr algn="just" eaLnBrk="1" hangingPunct="1">
              <a:buFont typeface="Wingdings" pitchFamily="2" charset="2"/>
              <a:buNone/>
              <a:defRPr/>
            </a:pPr>
            <a:endParaRPr lang="es-ES" sz="2000" b="1" i="1" dirty="0" smtClean="0">
              <a:solidFill>
                <a:schemeClr val="tx2">
                  <a:lumMod val="50000"/>
                </a:schemeClr>
              </a:solidFill>
            </a:endParaRPr>
          </a:p>
          <a:p>
            <a:pPr algn="just" eaLnBrk="1" hangingPunct="1">
              <a:buFont typeface="Wingdings" pitchFamily="2" charset="2"/>
              <a:buNone/>
              <a:defRPr/>
            </a:pPr>
            <a:endParaRPr lang="es-ES" sz="1200" i="1" dirty="0" smtClean="0">
              <a:solidFill>
                <a:schemeClr val="tx2">
                  <a:lumMod val="50000"/>
                </a:schemeClr>
              </a:solidFill>
            </a:endParaRPr>
          </a:p>
          <a:p>
            <a:pPr algn="just" eaLnBrk="1" hangingPunct="1">
              <a:buFont typeface="Wingdings" pitchFamily="2" charset="2"/>
              <a:buNone/>
              <a:defRPr/>
            </a:pPr>
            <a:endParaRPr lang="es-ES" sz="1200" i="1" dirty="0" smtClean="0">
              <a:solidFill>
                <a:schemeClr val="tx2">
                  <a:lumMod val="50000"/>
                </a:schemeClr>
              </a:solidFill>
            </a:endParaRPr>
          </a:p>
          <a:p>
            <a:pPr algn="just" eaLnBrk="1" hangingPunct="1">
              <a:buFont typeface="Wingdings" pitchFamily="2" charset="2"/>
              <a:buNone/>
              <a:defRPr/>
            </a:pPr>
            <a:r>
              <a:rPr lang="es-ES" sz="1200" i="1" dirty="0" smtClean="0">
                <a:solidFill>
                  <a:schemeClr val="tx2">
                    <a:lumMod val="50000"/>
                  </a:schemeClr>
                </a:solidFill>
              </a:rPr>
              <a:t/>
            </a:r>
            <a:br>
              <a:rPr lang="es-ES" sz="1200" i="1" dirty="0" smtClean="0">
                <a:solidFill>
                  <a:schemeClr val="tx2">
                    <a:lumMod val="50000"/>
                  </a:schemeClr>
                </a:solidFill>
              </a:rPr>
            </a:br>
            <a:r>
              <a:rPr lang="es-ES" sz="1300" i="1" dirty="0" smtClean="0">
                <a:solidFill>
                  <a:schemeClr val="accent1">
                    <a:lumMod val="50000"/>
                  </a:schemeClr>
                </a:solidFill>
                <a:hlinkClick r:id="" action="ppaction://noaction"/>
              </a:rPr>
              <a:t>[1]</a:t>
            </a:r>
            <a:r>
              <a:rPr lang="es-ES" sz="1300" i="1" dirty="0" smtClean="0">
                <a:solidFill>
                  <a:schemeClr val="accent1">
                    <a:lumMod val="50000"/>
                  </a:schemeClr>
                </a:solidFill>
              </a:rPr>
              <a:t> Artículo 39 Constitución Política del Perú.- Todos los funcionarios y trabajadores públicos están al servicio de la Nación. El Presidente de la República tiene la más alta jerarquía en el servicio a la Nación y, en ese orden, los representantes al Congreso, ministros de Estado, miembros del Tribunal Constitucional y del Consejo de la Magistratura, los magistrados supremos, el Fiscal de la Nación y el Defensor del Pueblo, en igual categoría; y los representantes de organismos descentralizados y alcaldes, de acuerdo a ley.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5 Marcador de número de diapositiva"/>
          <p:cNvSpPr>
            <a:spLocks noGrp="1"/>
          </p:cNvSpPr>
          <p:nvPr>
            <p:ph type="sldNum" sz="quarter" idx="12"/>
          </p:nvPr>
        </p:nvSpPr>
        <p:spPr>
          <a:noFill/>
        </p:spPr>
        <p:txBody>
          <a:bodyPr/>
          <a:lstStyle/>
          <a:p>
            <a:fld id="{924DC80D-2485-4348-9445-93472834CF9A}" type="slidenum">
              <a:rPr lang="es-ES"/>
              <a:pPr/>
              <a:t>56</a:t>
            </a:fld>
            <a:endParaRPr lang="es-ES"/>
          </a:p>
        </p:txBody>
      </p:sp>
      <p:sp>
        <p:nvSpPr>
          <p:cNvPr id="193539" name="Rectangle 3"/>
          <p:cNvSpPr>
            <a:spLocks noGrp="1" noChangeArrowheads="1"/>
          </p:cNvSpPr>
          <p:nvPr>
            <p:ph type="body" idx="4294967295"/>
          </p:nvPr>
        </p:nvSpPr>
        <p:spPr>
          <a:xfrm>
            <a:off x="214282" y="1285860"/>
            <a:ext cx="8229600" cy="4937125"/>
          </a:xfrm>
        </p:spPr>
        <p:txBody>
          <a:bodyPr/>
          <a:lstStyle/>
          <a:p>
            <a:pPr algn="just" eaLnBrk="1" hangingPunct="1">
              <a:buFont typeface="Wingdings" pitchFamily="2" charset="2"/>
              <a:buNone/>
              <a:defRPr/>
            </a:pPr>
            <a:r>
              <a:rPr lang="es-ES" sz="1600" b="1" dirty="0" smtClean="0">
                <a:solidFill>
                  <a:schemeClr val="tx2"/>
                </a:solidFill>
              </a:rPr>
              <a:t>	</a:t>
            </a:r>
            <a:r>
              <a:rPr lang="es-ES" sz="2800" b="1" dirty="0" smtClean="0">
                <a:solidFill>
                  <a:schemeClr val="accent1">
                    <a:lumMod val="50000"/>
                  </a:schemeClr>
                </a:solidFill>
              </a:rPr>
              <a:t>Respecto del Artículo 4° de la  Ley N° 27942 </a:t>
            </a:r>
          </a:p>
          <a:p>
            <a:pPr algn="just" eaLnBrk="1" hangingPunct="1">
              <a:buFont typeface="Wingdings" pitchFamily="2" charset="2"/>
              <a:buNone/>
              <a:defRPr/>
            </a:pPr>
            <a:r>
              <a:rPr lang="es-ES" sz="2400" dirty="0" smtClean="0">
                <a:solidFill>
                  <a:schemeClr val="tx2">
                    <a:lumMod val="50000"/>
                  </a:schemeClr>
                </a:solidFill>
              </a:rPr>
              <a:t>   </a:t>
            </a:r>
          </a:p>
          <a:p>
            <a:pPr algn="just" eaLnBrk="1" hangingPunct="1">
              <a:buFont typeface="Wingdings" pitchFamily="2" charset="2"/>
              <a:buNone/>
              <a:defRPr/>
            </a:pPr>
            <a:r>
              <a:rPr lang="es-ES" sz="2200" dirty="0" smtClean="0">
                <a:solidFill>
                  <a:schemeClr val="tx2">
                    <a:lumMod val="50000"/>
                  </a:schemeClr>
                </a:solidFill>
              </a:rPr>
              <a:t>    </a:t>
            </a:r>
            <a:r>
              <a:rPr lang="es-ES" sz="2200" dirty="0" smtClean="0">
                <a:solidFill>
                  <a:schemeClr val="accent3">
                    <a:lumMod val="50000"/>
                  </a:schemeClr>
                </a:solidFill>
              </a:rPr>
              <a:t>Constituye hostigamiento sexual dentro de las relaciones laborales o de dependencia en la Administración Pública, toda conducta de naturaleza sexual o referida al tema sexual, así como cualquier otro comportamiento que tenga connotación sexual que afecte la dignidad de la persona, que sea no deseado o rechazado por el servidor o  funcionario públicos, personal  militar o policial, y/o cualquier otra persona que presta servicios al Estado </a:t>
            </a:r>
          </a:p>
          <a:p>
            <a:pPr eaLnBrk="1" hangingPunct="1">
              <a:lnSpc>
                <a:spcPct val="90000"/>
              </a:lnSpc>
              <a:defRPr/>
            </a:pPr>
            <a:endParaRPr lang="es-ES" sz="2400" dirty="0" smtClean="0">
              <a:solidFill>
                <a:schemeClr val="accent3">
                  <a:lumMod val="50000"/>
                </a:schemeClr>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5 Marcador de número de diapositiva"/>
          <p:cNvSpPr>
            <a:spLocks noGrp="1"/>
          </p:cNvSpPr>
          <p:nvPr>
            <p:ph type="sldNum" sz="quarter" idx="12"/>
          </p:nvPr>
        </p:nvSpPr>
        <p:spPr>
          <a:noFill/>
        </p:spPr>
        <p:txBody>
          <a:bodyPr/>
          <a:lstStyle/>
          <a:p>
            <a:fld id="{8472986C-A69A-43E3-ADAA-5DBCB019D541}" type="slidenum">
              <a:rPr lang="es-ES"/>
              <a:pPr/>
              <a:t>57</a:t>
            </a:fld>
            <a:endParaRPr lang="es-ES"/>
          </a:p>
        </p:txBody>
      </p:sp>
      <p:sp>
        <p:nvSpPr>
          <p:cNvPr id="194563" name="Rectangle 3"/>
          <p:cNvSpPr>
            <a:spLocks noGrp="1" noChangeArrowheads="1"/>
          </p:cNvSpPr>
          <p:nvPr>
            <p:ph type="body" idx="4294967295"/>
          </p:nvPr>
        </p:nvSpPr>
        <p:spPr>
          <a:xfrm>
            <a:off x="214282" y="1071546"/>
            <a:ext cx="8429684" cy="5508624"/>
          </a:xfrm>
        </p:spPr>
        <p:txBody>
          <a:bodyPr/>
          <a:lstStyle/>
          <a:p>
            <a:pPr eaLnBrk="1" hangingPunct="1">
              <a:buNone/>
              <a:defRPr/>
            </a:pPr>
            <a:r>
              <a:rPr lang="es-ES" sz="2400" b="1" dirty="0" smtClean="0">
                <a:solidFill>
                  <a:schemeClr val="tx2">
                    <a:lumMod val="75000"/>
                  </a:schemeClr>
                </a:solidFill>
              </a:rPr>
              <a:t>	</a:t>
            </a:r>
            <a:r>
              <a:rPr lang="es-ES" sz="2800" b="1" dirty="0" smtClean="0">
                <a:solidFill>
                  <a:schemeClr val="accent1">
                    <a:lumMod val="50000"/>
                  </a:schemeClr>
                </a:solidFill>
              </a:rPr>
              <a:t>Respecto del Artículo 5° de la Ley N° 27942</a:t>
            </a:r>
            <a:r>
              <a:rPr lang="es-ES" sz="2800" dirty="0" smtClean="0">
                <a:solidFill>
                  <a:schemeClr val="accent1">
                    <a:lumMod val="50000"/>
                  </a:schemeClr>
                </a:solidFill>
              </a:rPr>
              <a:t>: </a:t>
            </a:r>
          </a:p>
          <a:p>
            <a:pPr algn="just" eaLnBrk="1" hangingPunct="1">
              <a:buFont typeface="Wingdings" pitchFamily="2" charset="2"/>
              <a:buNone/>
              <a:defRPr/>
            </a:pPr>
            <a:r>
              <a:rPr lang="es-ES" dirty="0" smtClean="0">
                <a:solidFill>
                  <a:schemeClr val="tx2">
                    <a:lumMod val="50000"/>
                  </a:schemeClr>
                </a:solidFill>
              </a:rPr>
              <a:t>	</a:t>
            </a:r>
          </a:p>
          <a:p>
            <a:pPr algn="just" eaLnBrk="1" hangingPunct="1">
              <a:buFont typeface="Wingdings" pitchFamily="2" charset="2"/>
              <a:buNone/>
              <a:defRPr/>
            </a:pPr>
            <a:r>
              <a:rPr lang="es-ES" dirty="0" smtClean="0">
                <a:solidFill>
                  <a:schemeClr val="tx2">
                    <a:lumMod val="50000"/>
                  </a:schemeClr>
                </a:solidFill>
              </a:rPr>
              <a:t>	</a:t>
            </a:r>
            <a:r>
              <a:rPr lang="es-ES" sz="2200" dirty="0" smtClean="0">
                <a:solidFill>
                  <a:schemeClr val="accent3">
                    <a:lumMod val="50000"/>
                  </a:schemeClr>
                </a:solidFill>
              </a:rPr>
              <a:t>Establece los elementos constitutivos del Hostigamiento Sexual, debiendo interpretarse que los elementos definidos en el considerando </a:t>
            </a:r>
            <a:r>
              <a:rPr lang="es-ES" sz="2200" b="1" dirty="0" smtClean="0">
                <a:solidFill>
                  <a:schemeClr val="accent3">
                    <a:lumMod val="50000"/>
                  </a:schemeClr>
                </a:solidFill>
              </a:rPr>
              <a:t>Tercero</a:t>
            </a:r>
            <a:r>
              <a:rPr lang="es-ES" sz="2200" dirty="0" smtClean="0">
                <a:solidFill>
                  <a:schemeClr val="accent3">
                    <a:lumMod val="50000"/>
                  </a:schemeClr>
                </a:solidFill>
              </a:rPr>
              <a:t> de esta sentencia deben obligatoriamente ser tenidos en cuenta por el juzgador y que deben estar presentes en la conducta imputada.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357158" y="785794"/>
            <a:ext cx="8229600" cy="781064"/>
          </a:xfrm>
        </p:spPr>
        <p:txBody>
          <a:bodyPr>
            <a:normAutofit/>
          </a:bodyPr>
          <a:lstStyle/>
          <a:p>
            <a:pPr algn="ctr"/>
            <a:r>
              <a:rPr lang="es-PE" sz="2800" b="1" dirty="0" smtClean="0">
                <a:solidFill>
                  <a:schemeClr val="accent1">
                    <a:lumMod val="50000"/>
                  </a:schemeClr>
                </a:solidFill>
              </a:rPr>
              <a:t>B) EL PRECEDENTE CONSTITUCIONAL</a:t>
            </a:r>
            <a:endParaRPr lang="es-PE" sz="2800" b="1" dirty="0">
              <a:solidFill>
                <a:schemeClr val="accent1">
                  <a:lumMod val="50000"/>
                </a:schemeClr>
              </a:solidFill>
            </a:endParaRPr>
          </a:p>
        </p:txBody>
      </p:sp>
      <p:sp>
        <p:nvSpPr>
          <p:cNvPr id="50178" name="Rectangle 3"/>
          <p:cNvSpPr>
            <a:spLocks noGrp="1" noChangeArrowheads="1"/>
          </p:cNvSpPr>
          <p:nvPr>
            <p:ph idx="1"/>
          </p:nvPr>
        </p:nvSpPr>
        <p:spPr>
          <a:xfrm>
            <a:off x="428596" y="1928802"/>
            <a:ext cx="8229600" cy="4325112"/>
          </a:xfrm>
        </p:spPr>
        <p:txBody>
          <a:bodyPr>
            <a:normAutofit/>
          </a:bodyPr>
          <a:lstStyle/>
          <a:p>
            <a:pPr marL="0" indent="0" algn="justLow" eaLnBrk="1" fontAlgn="auto" hangingPunct="1">
              <a:lnSpc>
                <a:spcPct val="9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En cuanto a la jurisprudencia constitucional, ésta se manifiesta fundamentalmente a través del </a:t>
            </a:r>
            <a:r>
              <a:rPr lang="es-PE" sz="2200" b="1" dirty="0" smtClean="0">
                <a:solidFill>
                  <a:schemeClr val="accent3">
                    <a:lumMod val="50000"/>
                  </a:schemeClr>
                </a:solidFill>
                <a:latin typeface="+mj-lt"/>
                <a:cs typeface="Times New Roman" pitchFamily="18" charset="0"/>
              </a:rPr>
              <a:t>precedente constitucional</a:t>
            </a:r>
            <a:r>
              <a:rPr lang="es-PE" sz="2200" dirty="0" smtClean="0">
                <a:solidFill>
                  <a:schemeClr val="accent3">
                    <a:lumMod val="50000"/>
                  </a:schemeClr>
                </a:solidFill>
                <a:latin typeface="+mj-lt"/>
                <a:cs typeface="Times New Roman" pitchFamily="18" charset="0"/>
              </a:rPr>
              <a:t>, el cual ha sido definido por el Tribunal Constitucional como: “</a:t>
            </a:r>
            <a:r>
              <a:rPr lang="es-PE" sz="2200" i="1" dirty="0" smtClean="0">
                <a:solidFill>
                  <a:schemeClr val="accent3">
                    <a:lumMod val="50000"/>
                  </a:schemeClr>
                </a:solidFill>
                <a:latin typeface="+mj-lt"/>
                <a:cs typeface="Times New Roman" pitchFamily="18" charset="0"/>
              </a:rPr>
              <a:t>…</a:t>
            </a:r>
            <a:r>
              <a:rPr lang="es-ES" sz="2200" i="1" dirty="0" smtClean="0">
                <a:solidFill>
                  <a:schemeClr val="accent3">
                    <a:lumMod val="50000"/>
                  </a:schemeClr>
                </a:solidFill>
                <a:latin typeface="+mj-lt"/>
                <a:cs typeface="Times New Roman" pitchFamily="18" charset="0"/>
              </a:rPr>
              <a:t>aquella regla jurídica expuesta en un caso particular y concreto que el Tribunal Constitucional decide establecer como regla general; y, que, por ende, deviene en parámetro normativo para la resolución de futuros procesos de naturaleza homóloga.</a:t>
            </a:r>
          </a:p>
          <a:p>
            <a:pPr marL="0" indent="0" algn="justLow" eaLnBrk="1" fontAlgn="auto" hangingPunct="1">
              <a:lnSpc>
                <a:spcPct val="90000"/>
              </a:lnSpc>
              <a:spcAft>
                <a:spcPts val="0"/>
              </a:spcAft>
              <a:buFont typeface="Wingdings" pitchFamily="2" charset="2"/>
              <a:buNone/>
              <a:defRPr/>
            </a:pPr>
            <a:endParaRPr lang="es-ES" sz="2200" i="1" dirty="0" smtClean="0">
              <a:solidFill>
                <a:schemeClr val="accent3">
                  <a:lumMod val="50000"/>
                </a:schemeClr>
              </a:solidFill>
              <a:latin typeface="+mj-lt"/>
              <a:cs typeface="Times New Roman" pitchFamily="18" charset="0"/>
            </a:endParaRPr>
          </a:p>
          <a:p>
            <a:pPr marL="0" indent="0" algn="justLow" eaLnBrk="1" fontAlgn="auto" hangingPunct="1">
              <a:lnSpc>
                <a:spcPct val="90000"/>
              </a:lnSpc>
              <a:spcAft>
                <a:spcPts val="0"/>
              </a:spcAft>
              <a:buFont typeface="Wingdings" pitchFamily="2" charset="2"/>
              <a:buNone/>
              <a:defRPr/>
            </a:pPr>
            <a:r>
              <a:rPr lang="es-ES" sz="2200" i="1" dirty="0" smtClean="0">
                <a:solidFill>
                  <a:schemeClr val="accent3">
                    <a:lumMod val="50000"/>
                  </a:schemeClr>
                </a:solidFill>
                <a:latin typeface="+mj-lt"/>
                <a:cs typeface="Times New Roman" pitchFamily="18" charset="0"/>
              </a:rPr>
              <a:t>El precedente constitucional tiene por su condición de tal efectos similares a una ley. Es decir, la regla general externalizada como precedente a partir de un caso concreto se convierte en una regla preceptiva común que alcanza a todos los justiciables y que es oponible frente a los poderes públicos.</a:t>
            </a:r>
            <a:endParaRPr lang="es-PE" sz="2200" i="1" dirty="0" smtClean="0">
              <a:solidFill>
                <a:schemeClr val="accent3">
                  <a:lumMod val="50000"/>
                </a:schemeClr>
              </a:solidFill>
              <a:latin typeface="+mj-lt"/>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a:xfrm>
            <a:off x="428596" y="928670"/>
            <a:ext cx="8286808" cy="4643437"/>
          </a:xfrm>
        </p:spPr>
        <p:txBody>
          <a:bodyPr>
            <a:normAutofit/>
          </a:bodyPr>
          <a:lstStyle/>
          <a:p>
            <a:pPr marL="0" indent="0" eaLnBrk="1" fontAlgn="auto" hangingPunct="1">
              <a:lnSpc>
                <a:spcPct val="80000"/>
              </a:lnSpc>
              <a:spcAft>
                <a:spcPts val="0"/>
              </a:spcAft>
              <a:buFont typeface="Wingdings" pitchFamily="2" charset="2"/>
              <a:buNone/>
              <a:defRPr/>
            </a:pPr>
            <a:endParaRPr lang="es-PE" sz="2400" dirty="0" smtClean="0">
              <a:latin typeface="Bookman Old Style" pitchFamily="18" charset="0"/>
            </a:endParaRPr>
          </a:p>
          <a:p>
            <a:pPr marL="0" indent="0" algn="justLow" eaLnBrk="1" fontAlgn="auto" hangingPunct="1">
              <a:lnSpc>
                <a:spcPct val="80000"/>
              </a:lnSpc>
              <a:spcAft>
                <a:spcPts val="0"/>
              </a:spcAft>
              <a:buFont typeface="Wingdings" pitchFamily="2" charset="2"/>
              <a:buNone/>
              <a:defRPr/>
            </a:pPr>
            <a:r>
              <a:rPr lang="es-ES" sz="2200" i="1" dirty="0" smtClean="0">
                <a:solidFill>
                  <a:schemeClr val="accent3">
                    <a:lumMod val="50000"/>
                  </a:schemeClr>
                </a:solidFill>
                <a:latin typeface="+mj-lt"/>
                <a:cs typeface="Times New Roman" pitchFamily="18" charset="0"/>
              </a:rPr>
              <a:t>En puridad, la fijación de un precedente constitucional significa que ante la existencia de una sentencia con unos específicos fundamentos o argumentos y una decisión en un determinado sentido, será obligatorio resolver los futuros casos semejantes según los términos de dicha sentencia.</a:t>
            </a:r>
            <a:r>
              <a:rPr lang="es-ES" sz="2200" dirty="0" smtClean="0">
                <a:solidFill>
                  <a:schemeClr val="accent3">
                    <a:lumMod val="50000"/>
                  </a:schemeClr>
                </a:solidFill>
                <a:latin typeface="+mj-lt"/>
                <a:cs typeface="Times New Roman" pitchFamily="18" charset="0"/>
              </a:rPr>
              <a:t>”</a:t>
            </a:r>
            <a:r>
              <a:rPr lang="es-ES" sz="2200" baseline="30000" dirty="0" smtClean="0">
                <a:solidFill>
                  <a:schemeClr val="accent3">
                    <a:lumMod val="50000"/>
                  </a:schemeClr>
                </a:solidFill>
                <a:latin typeface="+mj-lt"/>
                <a:cs typeface="Times New Roman" pitchFamily="18" charset="0"/>
                <a:hlinkClick r:id="" action="ppaction://noaction"/>
              </a:rPr>
              <a:t>[1]</a:t>
            </a:r>
            <a:endParaRPr lang="es-ES" sz="2200" baseline="30000" dirty="0" smtClean="0">
              <a:solidFill>
                <a:schemeClr val="accent3">
                  <a:lumMod val="50000"/>
                </a:schemeClr>
              </a:solidFill>
              <a:latin typeface="+mj-lt"/>
              <a:cs typeface="Times New Roman" pitchFamily="18" charset="0"/>
            </a:endParaRPr>
          </a:p>
          <a:p>
            <a:pPr marL="0" indent="0" algn="justLow" eaLnBrk="1" fontAlgn="auto" hangingPunct="1">
              <a:lnSpc>
                <a:spcPct val="80000"/>
              </a:lnSpc>
              <a:spcAft>
                <a:spcPts val="0"/>
              </a:spcAft>
              <a:buFont typeface="Wingdings" pitchFamily="2" charset="2"/>
              <a:buNone/>
              <a:defRPr/>
            </a:pPr>
            <a:endParaRPr lang="es-PE" sz="2200" dirty="0" smtClean="0">
              <a:solidFill>
                <a:schemeClr val="accent3">
                  <a:lumMod val="50000"/>
                </a:schemeClr>
              </a:solidFill>
              <a:latin typeface="+mj-lt"/>
              <a:cs typeface="Times New Roman" pitchFamily="18" charset="0"/>
            </a:endParaRPr>
          </a:p>
          <a:p>
            <a:pPr marL="0" indent="0" algn="justLow"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En materia de Derecho del empleo público, el Tribunal Constitucional también ha establecido algunos precedentes constitucionales vinculantes, entre los que cabe mencionar:</a:t>
            </a:r>
          </a:p>
          <a:p>
            <a:pPr marL="0" indent="0" algn="justLow" eaLnBrk="1" fontAlgn="auto" hangingPunct="1">
              <a:lnSpc>
                <a:spcPct val="80000"/>
              </a:lnSpc>
              <a:spcAft>
                <a:spcPts val="0"/>
              </a:spcAft>
              <a:buFont typeface="Wingdings" pitchFamily="2" charset="2"/>
              <a:buNone/>
              <a:defRPr/>
            </a:pPr>
            <a:endParaRPr lang="es-PE" sz="2200" i="1" dirty="0" smtClean="0">
              <a:solidFill>
                <a:srgbClr val="000000"/>
              </a:solidFill>
              <a:latin typeface="Bookman Old Style" pitchFamily="18" charset="0"/>
              <a:cs typeface="Times New Roman" pitchFamily="18" charset="0"/>
            </a:endParaRPr>
          </a:p>
          <a:p>
            <a:pPr marL="0" indent="0" algn="justLow" eaLnBrk="1" fontAlgn="auto" hangingPunct="1">
              <a:lnSpc>
                <a:spcPct val="80000"/>
              </a:lnSpc>
              <a:spcAft>
                <a:spcPts val="0"/>
              </a:spcAft>
              <a:buFont typeface="Wingdings" pitchFamily="2" charset="2"/>
              <a:buNone/>
              <a:defRPr/>
            </a:pPr>
            <a:endParaRPr lang="es-PE" sz="2400" i="1" dirty="0" smtClean="0">
              <a:solidFill>
                <a:srgbClr val="000000"/>
              </a:solidFill>
              <a:latin typeface="Bookman Old Style" pitchFamily="18" charset="0"/>
              <a:cs typeface="Times New Roman" pitchFamily="18" charset="0"/>
            </a:endParaRPr>
          </a:p>
          <a:p>
            <a:pPr marL="0" indent="0" algn="justLow" eaLnBrk="1" fontAlgn="auto" hangingPunct="1">
              <a:lnSpc>
                <a:spcPct val="80000"/>
              </a:lnSpc>
              <a:spcAft>
                <a:spcPts val="0"/>
              </a:spcAft>
              <a:buFont typeface="Wingdings" pitchFamily="2" charset="2"/>
              <a:buNone/>
              <a:defRPr/>
            </a:pPr>
            <a:endParaRPr lang="es-PE" sz="1800" dirty="0" smtClean="0">
              <a:solidFill>
                <a:srgbClr val="000000"/>
              </a:solidFill>
              <a:latin typeface="Bookman Old Style" pitchFamily="18" charset="0"/>
              <a:cs typeface="Times New Roman" pitchFamily="18" charset="0"/>
            </a:endParaRPr>
          </a:p>
        </p:txBody>
      </p:sp>
      <p:sp>
        <p:nvSpPr>
          <p:cNvPr id="51204" name="Text Box 8"/>
          <p:cNvSpPr txBox="1">
            <a:spLocks noChangeArrowheads="1"/>
          </p:cNvSpPr>
          <p:nvPr/>
        </p:nvSpPr>
        <p:spPr bwMode="auto">
          <a:xfrm>
            <a:off x="785813" y="5857875"/>
            <a:ext cx="7704137" cy="581025"/>
          </a:xfrm>
          <a:prstGeom prst="rect">
            <a:avLst/>
          </a:prstGeom>
          <a:noFill/>
          <a:ln w="9525">
            <a:noFill/>
            <a:miter lim="800000"/>
            <a:headEnd/>
            <a:tailEnd/>
          </a:ln>
        </p:spPr>
        <p:txBody>
          <a:bodyPr>
            <a:spAutoFit/>
          </a:bodyPr>
          <a:lstStyle/>
          <a:p>
            <a:pPr algn="just" eaLnBrk="1" hangingPunct="1">
              <a:spcBef>
                <a:spcPct val="50000"/>
              </a:spcBef>
              <a:defRPr/>
            </a:pPr>
            <a:r>
              <a:rPr lang="es-ES" sz="1600" baseline="30000" dirty="0">
                <a:solidFill>
                  <a:schemeClr val="tx2">
                    <a:lumMod val="50000"/>
                  </a:schemeClr>
                </a:solidFill>
                <a:latin typeface="Arial Narrow" pitchFamily="34" charset="0"/>
                <a:cs typeface="Times New Roman" pitchFamily="18" charset="0"/>
                <a:hlinkClick r:id="" action="ppaction://noaction"/>
              </a:rPr>
              <a:t>[1]</a:t>
            </a:r>
            <a:r>
              <a:rPr lang="es-ES" sz="1600" dirty="0">
                <a:solidFill>
                  <a:schemeClr val="tx2">
                    <a:lumMod val="50000"/>
                  </a:schemeClr>
                </a:solidFill>
                <a:latin typeface="Arial Narrow" pitchFamily="34" charset="0"/>
                <a:cs typeface="Times New Roman" pitchFamily="18" charset="0"/>
              </a:rPr>
              <a:t> </a:t>
            </a:r>
            <a:r>
              <a:rPr lang="es-PE" sz="1600" b="1" dirty="0">
                <a:solidFill>
                  <a:schemeClr val="accent1">
                    <a:lumMod val="50000"/>
                  </a:schemeClr>
                </a:solidFill>
                <a:latin typeface="Arial Narrow" pitchFamily="34" charset="0"/>
                <a:cs typeface="Times New Roman" pitchFamily="18" charset="0"/>
              </a:rPr>
              <a:t>STC N° 024-2003-AI/TC – Caso </a:t>
            </a:r>
            <a:r>
              <a:rPr lang="es-ES" sz="1600" b="1" dirty="0">
                <a:solidFill>
                  <a:schemeClr val="accent1">
                    <a:lumMod val="50000"/>
                  </a:schemeClr>
                </a:solidFill>
                <a:latin typeface="Arial Narrow" pitchFamily="34" charset="0"/>
                <a:cs typeface="Times New Roman" pitchFamily="18" charset="0"/>
              </a:rPr>
              <a:t>Municipalidad Distrital de Lurín contra  la Municipalidad Provincial de Huarochirí y otro.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571472" y="642918"/>
            <a:ext cx="8229600" cy="857271"/>
          </a:xfrm>
        </p:spPr>
        <p:txBody>
          <a:bodyPr>
            <a:normAutofit/>
          </a:bodyPr>
          <a:lstStyle/>
          <a:p>
            <a:pPr algn="ctr" eaLnBrk="1" fontAlgn="auto" hangingPunct="1">
              <a:spcAft>
                <a:spcPts val="0"/>
              </a:spcAft>
              <a:defRPr/>
            </a:pPr>
            <a:r>
              <a:rPr lang="es-PE" sz="2800" b="1" dirty="0" smtClean="0">
                <a:solidFill>
                  <a:schemeClr val="accent1">
                    <a:lumMod val="50000"/>
                  </a:schemeClr>
                </a:solidFill>
                <a:effectLst/>
              </a:rPr>
              <a:t>3.1.1. LA CONSTITUCIÓN POLÍTICA</a:t>
            </a:r>
            <a:endParaRPr lang="es-ES" sz="2800" b="1" dirty="0" smtClean="0">
              <a:solidFill>
                <a:schemeClr val="accent1">
                  <a:lumMod val="50000"/>
                </a:schemeClr>
              </a:solidFill>
              <a:effectLst/>
            </a:endParaRPr>
          </a:p>
        </p:txBody>
      </p:sp>
      <p:sp>
        <p:nvSpPr>
          <p:cNvPr id="6147" name="Rectangle 3"/>
          <p:cNvSpPr>
            <a:spLocks noGrp="1" noChangeArrowheads="1"/>
          </p:cNvSpPr>
          <p:nvPr>
            <p:ph sz="half" idx="4294967295"/>
          </p:nvPr>
        </p:nvSpPr>
        <p:spPr>
          <a:xfrm>
            <a:off x="571472" y="1714487"/>
            <a:ext cx="5000660" cy="4214825"/>
          </a:xfrm>
        </p:spPr>
        <p:txBody>
          <a:bodyPr>
            <a:noAutofit/>
          </a:bodyPr>
          <a:lstStyle/>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rPr>
              <a:t>Como norma jurídica la Constitución es fuente de Derecho, ya que contiene las disposiciones fundamentales en que se sustenta el ordenamiento jurídico de un país, constituyendo no solo un catálogo de derechos y obligaciones de las personas, sino también la estructura jurídica sobre la que se organiza y funciona el Estado, no pudiendo sus disposiciones ser objeto de contradicción por norma alguna.</a:t>
            </a:r>
          </a:p>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rPr>
              <a:t>Como fuente de Derecho, el Tribunal Constitucional considera que la Constitución “constituye el fundamento de todo orden jurídico y la más importante fuente normativa” (</a:t>
            </a:r>
            <a:r>
              <a:rPr lang="es-PE" sz="2200" dirty="0" err="1" smtClean="0">
                <a:solidFill>
                  <a:schemeClr val="accent3">
                    <a:lumMod val="50000"/>
                  </a:schemeClr>
                </a:solidFill>
              </a:rPr>
              <a:t>Exp</a:t>
            </a:r>
            <a:r>
              <a:rPr lang="es-PE" sz="2200" dirty="0" smtClean="0">
                <a:solidFill>
                  <a:schemeClr val="accent3">
                    <a:lumMod val="50000"/>
                  </a:schemeClr>
                </a:solidFill>
              </a:rPr>
              <a:t>. N° 047-2004-AI/TC, fundamento 10).</a:t>
            </a:r>
          </a:p>
        </p:txBody>
      </p:sp>
      <p:sp>
        <p:nvSpPr>
          <p:cNvPr id="6148" name="Text Box 5"/>
          <p:cNvSpPr txBox="1">
            <a:spLocks noChangeArrowheads="1"/>
          </p:cNvSpPr>
          <p:nvPr/>
        </p:nvSpPr>
        <p:spPr bwMode="auto">
          <a:xfrm>
            <a:off x="642910" y="6286520"/>
            <a:ext cx="7786742" cy="323165"/>
          </a:xfrm>
          <a:prstGeom prst="rect">
            <a:avLst/>
          </a:prstGeom>
          <a:noFill/>
          <a:ln w="9525">
            <a:noFill/>
            <a:miter lim="800000"/>
            <a:headEnd/>
            <a:tailEnd/>
          </a:ln>
        </p:spPr>
        <p:txBody>
          <a:bodyPr wrap="square">
            <a:spAutoFit/>
          </a:bodyPr>
          <a:lstStyle/>
          <a:p>
            <a:pPr algn="just" eaLnBrk="1" hangingPunct="1">
              <a:defRPr/>
            </a:pPr>
            <a:r>
              <a:rPr lang="es-PE" sz="1500" b="1" dirty="0">
                <a:solidFill>
                  <a:schemeClr val="accent1">
                    <a:lumMod val="50000"/>
                  </a:schemeClr>
                </a:solidFill>
                <a:latin typeface="Arial Narrow" pitchFamily="34" charset="0"/>
              </a:rPr>
              <a:t>TITULO I, Capítulo IV.- De la Función </a:t>
            </a:r>
            <a:r>
              <a:rPr lang="es-PE" sz="1500" b="1" dirty="0" smtClean="0">
                <a:solidFill>
                  <a:schemeClr val="accent1">
                    <a:lumMod val="50000"/>
                  </a:schemeClr>
                </a:solidFill>
                <a:latin typeface="Arial Narrow" pitchFamily="34" charset="0"/>
              </a:rPr>
              <a:t>Pública, Artículos </a:t>
            </a:r>
            <a:r>
              <a:rPr lang="es-PE" sz="1500" b="1" dirty="0">
                <a:solidFill>
                  <a:schemeClr val="accent1">
                    <a:lumMod val="50000"/>
                  </a:schemeClr>
                </a:solidFill>
                <a:latin typeface="Arial Narrow" pitchFamily="34" charset="0"/>
              </a:rPr>
              <a:t>39°, 40°, 41° y 42°.</a:t>
            </a:r>
            <a:endParaRPr lang="es-ES" sz="1500" b="1" dirty="0">
              <a:solidFill>
                <a:schemeClr val="accent1">
                  <a:lumMod val="50000"/>
                </a:schemeClr>
              </a:solidFill>
              <a:latin typeface="Arial Narrow" pitchFamily="34" charset="0"/>
            </a:endParaRPr>
          </a:p>
        </p:txBody>
      </p:sp>
      <p:pic>
        <p:nvPicPr>
          <p:cNvPr id="8197" name="Picture 6" descr="constitucion 2"/>
          <p:cNvPicPr>
            <a:picLocks noChangeAspect="1" noChangeArrowheads="1"/>
          </p:cNvPicPr>
          <p:nvPr/>
        </p:nvPicPr>
        <p:blipFill>
          <a:blip r:embed="rId2"/>
          <a:srcRect/>
          <a:stretch>
            <a:fillRect/>
          </a:stretch>
        </p:blipFill>
        <p:spPr bwMode="auto">
          <a:xfrm>
            <a:off x="6215074" y="2000240"/>
            <a:ext cx="2214578" cy="3643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PE" sz="2800" b="1" dirty="0" smtClean="0">
                <a:solidFill>
                  <a:schemeClr val="accent1">
                    <a:lumMod val="50000"/>
                  </a:schemeClr>
                </a:solidFill>
              </a:rPr>
              <a:t>SENTENCIAS EN MATERIA DE DERECHO DE EMPLEO PÚBLICO</a:t>
            </a:r>
            <a:endParaRPr lang="es-PE" sz="2800" b="1" dirty="0">
              <a:solidFill>
                <a:schemeClr val="accent1">
                  <a:lumMod val="50000"/>
                </a:schemeClr>
              </a:solidFill>
            </a:endParaRPr>
          </a:p>
        </p:txBody>
      </p:sp>
      <p:sp>
        <p:nvSpPr>
          <p:cNvPr id="52226" name="Rectangle 3"/>
          <p:cNvSpPr>
            <a:spLocks noGrp="1" noChangeArrowheads="1"/>
          </p:cNvSpPr>
          <p:nvPr>
            <p:ph idx="1"/>
          </p:nvPr>
        </p:nvSpPr>
        <p:spPr/>
        <p:txBody>
          <a:bodyPr>
            <a:normAutofit/>
          </a:bodyPr>
          <a:lstStyle/>
          <a:p>
            <a:pPr marL="0" indent="0" algn="justLow" eaLnBrk="1" fontAlgn="auto" hangingPunct="1">
              <a:spcAft>
                <a:spcPts val="0"/>
              </a:spcAft>
              <a:buFont typeface="Wingdings" pitchFamily="2" charset="2"/>
              <a:buNone/>
              <a:defRPr/>
            </a:pPr>
            <a:endParaRPr lang="es-PE" sz="2400" b="1" dirty="0" smtClean="0">
              <a:solidFill>
                <a:schemeClr val="tx2">
                  <a:lumMod val="50000"/>
                </a:schemeClr>
              </a:solidFill>
              <a:latin typeface="Arial Narrow" pitchFamily="34" charset="0"/>
              <a:cs typeface="Times New Roman" pitchFamily="18" charset="0"/>
            </a:endParaRPr>
          </a:p>
          <a:p>
            <a:pPr lvl="0" algn="just">
              <a:buClr>
                <a:schemeClr val="accent1">
                  <a:lumMod val="50000"/>
                </a:schemeClr>
              </a:buClr>
              <a:buFont typeface="Wingdings" pitchFamily="2" charset="2"/>
              <a:buChar char="§"/>
            </a:pPr>
            <a:r>
              <a:rPr lang="es-PE" sz="2400" b="1" dirty="0" smtClean="0">
                <a:solidFill>
                  <a:schemeClr val="accent3">
                    <a:lumMod val="50000"/>
                  </a:schemeClr>
                </a:solidFill>
              </a:rPr>
              <a:t>Sentencia </a:t>
            </a:r>
            <a:r>
              <a:rPr lang="es-PE" sz="2400" dirty="0" smtClean="0">
                <a:solidFill>
                  <a:schemeClr val="accent3">
                    <a:lumMod val="50000"/>
                  </a:schemeClr>
                </a:solidFill>
              </a:rPr>
              <a:t>del 12 de setiembre de 2005, recaída en el </a:t>
            </a:r>
            <a:r>
              <a:rPr lang="es-PE" sz="2400" dirty="0" err="1" smtClean="0">
                <a:solidFill>
                  <a:schemeClr val="accent3">
                    <a:lumMod val="50000"/>
                  </a:schemeClr>
                </a:solidFill>
              </a:rPr>
              <a:t>Exp</a:t>
            </a:r>
            <a:r>
              <a:rPr lang="es-PE" sz="2400" dirty="0" smtClean="0">
                <a:solidFill>
                  <a:schemeClr val="accent3">
                    <a:lumMod val="50000"/>
                  </a:schemeClr>
                </a:solidFill>
              </a:rPr>
              <a:t>. N° 2616-2004-AC/TC, sobre bonificación otorgada a los servidores públicos según Decreto de Urgencia N° 037-94.</a:t>
            </a:r>
          </a:p>
          <a:p>
            <a:pPr lvl="0" algn="just">
              <a:buClr>
                <a:schemeClr val="accent1">
                  <a:lumMod val="50000"/>
                </a:schemeClr>
              </a:buClr>
              <a:buFont typeface="Wingdings" pitchFamily="2" charset="2"/>
              <a:buChar char="§"/>
            </a:pPr>
            <a:endParaRPr lang="es-PE" sz="2400" dirty="0" smtClean="0">
              <a:solidFill>
                <a:schemeClr val="accent3">
                  <a:lumMod val="50000"/>
                </a:schemeClr>
              </a:solidFill>
            </a:endParaRPr>
          </a:p>
          <a:p>
            <a:pPr lvl="0" algn="just">
              <a:buClr>
                <a:schemeClr val="accent1">
                  <a:lumMod val="50000"/>
                </a:schemeClr>
              </a:buClr>
              <a:buFont typeface="Wingdings" pitchFamily="2" charset="2"/>
              <a:buChar char="§"/>
            </a:pPr>
            <a:r>
              <a:rPr lang="es-PE" sz="2400" b="1" dirty="0" smtClean="0">
                <a:solidFill>
                  <a:schemeClr val="accent3">
                    <a:lumMod val="50000"/>
                  </a:schemeClr>
                </a:solidFill>
              </a:rPr>
              <a:t>Sentencia</a:t>
            </a:r>
            <a:r>
              <a:rPr lang="es-PE" sz="2400" dirty="0" smtClean="0">
                <a:solidFill>
                  <a:schemeClr val="accent3">
                    <a:lumMod val="50000"/>
                  </a:schemeClr>
                </a:solidFill>
              </a:rPr>
              <a:t> de fecha 28 de noviembre de 2005, recaída en el </a:t>
            </a:r>
            <a:r>
              <a:rPr lang="es-PE" sz="2400" dirty="0" err="1" smtClean="0">
                <a:solidFill>
                  <a:schemeClr val="accent3">
                    <a:lumMod val="50000"/>
                  </a:schemeClr>
                </a:solidFill>
              </a:rPr>
              <a:t>Exp</a:t>
            </a:r>
            <a:r>
              <a:rPr lang="es-PE" sz="2400" dirty="0" smtClean="0">
                <a:solidFill>
                  <a:schemeClr val="accent3">
                    <a:lumMod val="50000"/>
                  </a:schemeClr>
                </a:solidFill>
              </a:rPr>
              <a:t>. N° 0206-2005-PA/TC HUAURA, seguido por César Antonio Flores </a:t>
            </a:r>
            <a:r>
              <a:rPr lang="es-PE" sz="2400" dirty="0" err="1" smtClean="0">
                <a:solidFill>
                  <a:schemeClr val="accent3">
                    <a:lumMod val="50000"/>
                  </a:schemeClr>
                </a:solidFill>
              </a:rPr>
              <a:t>Baylón</a:t>
            </a:r>
            <a:r>
              <a:rPr lang="es-PE" sz="2400" dirty="0" smtClean="0">
                <a:solidFill>
                  <a:schemeClr val="accent3">
                    <a:lumMod val="50000"/>
                  </a:schemeClr>
                </a:solidFill>
              </a:rPr>
              <a:t>. </a:t>
            </a:r>
          </a:p>
          <a:p>
            <a:pPr marL="0" indent="0" algn="justLow">
              <a:defRPr/>
            </a:pPr>
            <a:endParaRPr lang="es-PE" sz="2400" dirty="0">
              <a:solidFill>
                <a:schemeClr val="accent3">
                  <a:lumMod val="50000"/>
                </a:schemeClr>
              </a:solidFill>
              <a:latin typeface="Arial Narrow" pitchFamily="34" charset="0"/>
              <a:cs typeface="Times New Roman" pitchFamily="18" charset="0"/>
            </a:endParaRPr>
          </a:p>
          <a:p>
            <a:pPr marL="0" indent="0" algn="justLow">
              <a:buNone/>
              <a:defRPr/>
            </a:pPr>
            <a:endParaRPr lang="es-PE" sz="2400" dirty="0" smtClean="0">
              <a:solidFill>
                <a:schemeClr val="tx2">
                  <a:lumMod val="50000"/>
                </a:schemeClr>
              </a:solidFill>
              <a:latin typeface="Arial Narrow" pitchFamily="34" charset="0"/>
              <a:cs typeface="Times New Roman" pitchFamily="18" charset="0"/>
            </a:endParaRPr>
          </a:p>
          <a:p>
            <a:pPr marL="0" indent="0" algn="just" eaLnBrk="1" fontAlgn="auto" hangingPunct="1">
              <a:spcAft>
                <a:spcPts val="0"/>
              </a:spcAft>
              <a:buFont typeface="Wingdings" pitchFamily="2" charset="2"/>
              <a:buNone/>
              <a:defRPr/>
            </a:pPr>
            <a:endParaRPr lang="es-ES"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785794"/>
            <a:ext cx="8229600" cy="1066800"/>
          </a:xfrm>
        </p:spPr>
        <p:txBody>
          <a:bodyPr>
            <a:normAutofit/>
          </a:bodyPr>
          <a:lstStyle/>
          <a:p>
            <a:r>
              <a:rPr lang="es-PE" sz="2800" b="1" dirty="0" smtClean="0">
                <a:solidFill>
                  <a:schemeClr val="accent1">
                    <a:lumMod val="50000"/>
                  </a:schemeClr>
                </a:solidFill>
              </a:rPr>
              <a:t>SENTENCIAS RECAÍDAS EN PROCESOS DE INCONSTITUCIONALIDAD</a:t>
            </a:r>
            <a:endParaRPr lang="es-PE" sz="2800" b="1" dirty="0">
              <a:solidFill>
                <a:schemeClr val="accent1">
                  <a:lumMod val="50000"/>
                </a:schemeClr>
              </a:solidFill>
            </a:endParaRPr>
          </a:p>
        </p:txBody>
      </p:sp>
      <p:sp>
        <p:nvSpPr>
          <p:cNvPr id="3" name="2 Marcador de contenido"/>
          <p:cNvSpPr>
            <a:spLocks noGrp="1"/>
          </p:cNvSpPr>
          <p:nvPr>
            <p:ph idx="1"/>
          </p:nvPr>
        </p:nvSpPr>
        <p:spPr>
          <a:xfrm>
            <a:off x="285720" y="1928802"/>
            <a:ext cx="8229600" cy="4325112"/>
          </a:xfrm>
        </p:spPr>
        <p:txBody>
          <a:bodyPr>
            <a:normAutofit fontScale="92500"/>
          </a:bodyPr>
          <a:lstStyle/>
          <a:p>
            <a:pPr lvl="0" algn="just">
              <a:buClr>
                <a:schemeClr val="accent1">
                  <a:lumMod val="50000"/>
                </a:schemeClr>
              </a:buClr>
              <a:buFont typeface="Wingdings" pitchFamily="2" charset="2"/>
              <a:buChar char="§"/>
            </a:pPr>
            <a:r>
              <a:rPr lang="es-PE" sz="2400" b="1" dirty="0" smtClean="0">
                <a:solidFill>
                  <a:schemeClr val="accent3">
                    <a:lumMod val="50000"/>
                  </a:schemeClr>
                </a:solidFill>
              </a:rPr>
              <a:t>Sentencia</a:t>
            </a:r>
            <a:r>
              <a:rPr lang="es-PE" sz="2400" dirty="0" smtClean="0">
                <a:solidFill>
                  <a:schemeClr val="accent3">
                    <a:lumMod val="50000"/>
                  </a:schemeClr>
                </a:solidFill>
              </a:rPr>
              <a:t>, del 12 de agosto del 2005, recaída en el </a:t>
            </a:r>
            <a:r>
              <a:rPr lang="es-PE" sz="2400" dirty="0" err="1" smtClean="0">
                <a:solidFill>
                  <a:schemeClr val="accent3">
                    <a:lumMod val="50000"/>
                  </a:schemeClr>
                </a:solidFill>
              </a:rPr>
              <a:t>Exp</a:t>
            </a:r>
            <a:r>
              <a:rPr lang="es-PE" sz="2400" dirty="0" smtClean="0">
                <a:solidFill>
                  <a:schemeClr val="accent3">
                    <a:lumMod val="50000"/>
                  </a:schemeClr>
                </a:solidFill>
              </a:rPr>
              <a:t>. N° 008-2005-PI/TC LIMA sobre demanda de inconstitucionalidad interpuesta por don Juan José Gorriti y más de cinco mil ciudadanos contra diversos artículos de la Ley N° 28175, Ley Marco del Empleo Público.</a:t>
            </a:r>
          </a:p>
          <a:p>
            <a:pPr lvl="0" algn="just">
              <a:buClr>
                <a:schemeClr val="accent1">
                  <a:lumMod val="50000"/>
                </a:schemeClr>
              </a:buClr>
              <a:buFont typeface="Wingdings" pitchFamily="2" charset="2"/>
              <a:buChar char="§"/>
            </a:pPr>
            <a:endParaRPr lang="es-PE" sz="2400" dirty="0" smtClean="0">
              <a:solidFill>
                <a:schemeClr val="accent3">
                  <a:lumMod val="50000"/>
                </a:schemeClr>
              </a:solidFill>
            </a:endParaRPr>
          </a:p>
          <a:p>
            <a:pPr lvl="0" algn="just">
              <a:buClr>
                <a:schemeClr val="accent1">
                  <a:lumMod val="50000"/>
                </a:schemeClr>
              </a:buClr>
              <a:buFont typeface="Wingdings" pitchFamily="2" charset="2"/>
              <a:buChar char="§"/>
            </a:pPr>
            <a:r>
              <a:rPr lang="es-PE" sz="2400" b="1" dirty="0" smtClean="0">
                <a:solidFill>
                  <a:schemeClr val="accent3">
                    <a:lumMod val="50000"/>
                  </a:schemeClr>
                </a:solidFill>
              </a:rPr>
              <a:t>Sentencia</a:t>
            </a:r>
            <a:r>
              <a:rPr lang="es-PE" sz="2400" dirty="0" smtClean="0">
                <a:solidFill>
                  <a:schemeClr val="accent3">
                    <a:lumMod val="50000"/>
                  </a:schemeClr>
                </a:solidFill>
              </a:rPr>
              <a:t> del 19 de setiembre de 2008, recaída en el </a:t>
            </a:r>
            <a:r>
              <a:rPr lang="es-PE" sz="2400" dirty="0" err="1" smtClean="0">
                <a:solidFill>
                  <a:schemeClr val="accent3">
                    <a:lumMod val="50000"/>
                  </a:schemeClr>
                </a:solidFill>
              </a:rPr>
              <a:t>Exp</a:t>
            </a:r>
            <a:r>
              <a:rPr lang="es-PE" sz="2400" dirty="0" smtClean="0">
                <a:solidFill>
                  <a:schemeClr val="accent3">
                    <a:lumMod val="50000"/>
                  </a:schemeClr>
                </a:solidFill>
              </a:rPr>
              <a:t>. N° 00025-2007-PI/TC, que declara Infundada demanda de inconstitucionalidad interpuesta contra los artículos 3°, 11° inciso d), 12°, 17°, 29° segundo párrafo, 40°, 41°, 51°, 53°, 54°, 63°, 65° inciso c), así como la Sexta y la Décimo Tercera Disposición Complementaria, Transitoria y Final de la Ley 29062, Ley que modifica la Ley del Profesorado en lo referido a la Carrera Pública Magisterial. </a:t>
            </a:r>
          </a:p>
          <a:p>
            <a:endParaRPr lang="es-PE"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14282" y="1071546"/>
            <a:ext cx="8229600" cy="5357850"/>
          </a:xfrm>
        </p:spPr>
        <p:txBody>
          <a:bodyPr>
            <a:normAutofit fontScale="92500"/>
          </a:bodyPr>
          <a:lstStyle/>
          <a:p>
            <a:pPr lvl="0" algn="just">
              <a:buClr>
                <a:schemeClr val="accent1">
                  <a:lumMod val="50000"/>
                </a:schemeClr>
              </a:buClr>
              <a:buFont typeface="Wingdings" pitchFamily="2" charset="2"/>
              <a:buChar char="§"/>
            </a:pPr>
            <a:r>
              <a:rPr lang="es-PE" sz="2200" b="1" dirty="0" smtClean="0">
                <a:solidFill>
                  <a:schemeClr val="accent3">
                    <a:lumMod val="50000"/>
                  </a:schemeClr>
                </a:solidFill>
              </a:rPr>
              <a:t>Sentencia</a:t>
            </a:r>
            <a:r>
              <a:rPr lang="es-PE" sz="2200" dirty="0" smtClean="0">
                <a:solidFill>
                  <a:schemeClr val="accent3">
                    <a:lumMod val="50000"/>
                  </a:schemeClr>
                </a:solidFill>
              </a:rPr>
              <a:t> del 17 de junio de 2010, recaída en el </a:t>
            </a:r>
            <a:r>
              <a:rPr lang="es-PE" sz="2200" dirty="0" err="1" smtClean="0">
                <a:solidFill>
                  <a:schemeClr val="accent3">
                    <a:lumMod val="50000"/>
                  </a:schemeClr>
                </a:solidFill>
              </a:rPr>
              <a:t>Exp</a:t>
            </a:r>
            <a:r>
              <a:rPr lang="es-PE" sz="2200" dirty="0" smtClean="0">
                <a:solidFill>
                  <a:schemeClr val="accent3">
                    <a:lumMod val="50000"/>
                  </a:schemeClr>
                </a:solidFill>
              </a:rPr>
              <a:t>. N° 00016-2008-PI/TC, que declara infundada la demanda de inconstitucionalidad interpuesta contra los artículos 7°, 33°, 36° inciso c), 43°, 51°, 52°, 53°, 63° y 65° inciso b) de la Ley N° 29062 – Ley que modifica la Ley del Profesorado en lo referido a la Carrera Pública Magisterial. </a:t>
            </a:r>
          </a:p>
          <a:p>
            <a:pPr algn="just">
              <a:buClr>
                <a:schemeClr val="accent1">
                  <a:lumMod val="50000"/>
                </a:schemeClr>
              </a:buClr>
              <a:buFont typeface="Wingdings" pitchFamily="2" charset="2"/>
              <a:buChar char="§"/>
            </a:pPr>
            <a:r>
              <a:rPr lang="es-PE" sz="2200" b="1" dirty="0" smtClean="0">
                <a:solidFill>
                  <a:schemeClr val="accent3">
                    <a:lumMod val="50000"/>
                  </a:schemeClr>
                </a:solidFill>
              </a:rPr>
              <a:t>Sentencia</a:t>
            </a:r>
            <a:r>
              <a:rPr lang="es-PE" sz="2200" dirty="0" smtClean="0">
                <a:solidFill>
                  <a:schemeClr val="accent3">
                    <a:lumMod val="50000"/>
                  </a:schemeClr>
                </a:solidFill>
              </a:rPr>
              <a:t> del 31 de agosto de 2010, recaída en el </a:t>
            </a:r>
            <a:r>
              <a:rPr lang="es-PE" sz="2200" dirty="0" err="1" smtClean="0">
                <a:solidFill>
                  <a:schemeClr val="accent3">
                    <a:lumMod val="50000"/>
                  </a:schemeClr>
                </a:solidFill>
              </a:rPr>
              <a:t>Exp</a:t>
            </a:r>
            <a:r>
              <a:rPr lang="es-PE" sz="2200" dirty="0" smtClean="0">
                <a:solidFill>
                  <a:schemeClr val="accent3">
                    <a:lumMod val="50000"/>
                  </a:schemeClr>
                </a:solidFill>
              </a:rPr>
              <a:t>. N° 00002-2010-PI/TC, que declara infundada la demanda de inconstitucionalidad, debiendo interpretarse el artículo 1° del Decreto Legislativo N° 1057, conforme se ha expuesto en el fundamento 47 de la presente sentencia. </a:t>
            </a:r>
          </a:p>
          <a:p>
            <a:pPr algn="just">
              <a:buClr>
                <a:schemeClr val="accent1">
                  <a:lumMod val="50000"/>
                </a:schemeClr>
              </a:buClr>
              <a:buFont typeface="Wingdings" pitchFamily="2" charset="2"/>
              <a:buChar char="§"/>
            </a:pPr>
            <a:r>
              <a:rPr lang="es-PE" sz="2400" b="1" dirty="0" smtClean="0">
                <a:solidFill>
                  <a:schemeClr val="accent3">
                    <a:lumMod val="50000"/>
                  </a:schemeClr>
                </a:solidFill>
              </a:rPr>
              <a:t>Sentencia </a:t>
            </a:r>
            <a:r>
              <a:rPr lang="es-PE" sz="2400" dirty="0" smtClean="0">
                <a:solidFill>
                  <a:schemeClr val="accent3">
                    <a:lumMod val="50000"/>
                  </a:schemeClr>
                </a:solidFill>
              </a:rPr>
              <a:t>del 18 de abril de 2011, recaída en el </a:t>
            </a:r>
            <a:r>
              <a:rPr lang="es-PE" sz="2400" dirty="0" err="1" smtClean="0">
                <a:solidFill>
                  <a:schemeClr val="accent3">
                    <a:lumMod val="50000"/>
                  </a:schemeClr>
                </a:solidFill>
              </a:rPr>
              <a:t>Exp</a:t>
            </a:r>
            <a:r>
              <a:rPr lang="es-PE" sz="2400" b="1" dirty="0" smtClean="0">
                <a:solidFill>
                  <a:schemeClr val="accent3">
                    <a:lumMod val="50000"/>
                  </a:schemeClr>
                </a:solidFill>
              </a:rPr>
              <a:t>. </a:t>
            </a:r>
            <a:r>
              <a:rPr lang="es-PE" sz="2400" dirty="0" smtClean="0">
                <a:solidFill>
                  <a:schemeClr val="accent3">
                    <a:lumMod val="50000"/>
                  </a:schemeClr>
                </a:solidFill>
              </a:rPr>
              <a:t>N° 00010-2010-PI/TC, sobre demanda de inconstitucionalidad contra la Ley N° 29157 y los decretos legislativos nos. 1023,1024,1025,1026 y 1057, donde se declara improcedente la demanda de inconstitucionalidad, en el extremo referido al impugnado Decreto Legislativo N° 1057, conforme a lo expuesto en los Fundamentos Nos. 11 y 12, </a:t>
            </a:r>
            <a:r>
              <a:rPr lang="es-PE" sz="2400" i="1" dirty="0" smtClean="0">
                <a:solidFill>
                  <a:schemeClr val="accent3">
                    <a:lumMod val="50000"/>
                  </a:schemeClr>
                </a:solidFill>
              </a:rPr>
              <a:t>supra e</a:t>
            </a:r>
            <a:r>
              <a:rPr lang="es-PE" sz="2400" dirty="0" smtClean="0">
                <a:solidFill>
                  <a:schemeClr val="accent3">
                    <a:lumMod val="50000"/>
                  </a:schemeClr>
                </a:solidFill>
              </a:rPr>
              <a:t> improcedente la demanda de inconstitucionalidad en los demás extremos.</a:t>
            </a:r>
          </a:p>
          <a:p>
            <a:pPr lvl="0" algn="just"/>
            <a:endParaRPr lang="es-PE" sz="2200" dirty="0" smtClean="0"/>
          </a:p>
          <a:p>
            <a:endParaRPr lang="es-PE"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357158" y="1214422"/>
            <a:ext cx="8229600" cy="4324350"/>
          </a:xfrm>
        </p:spPr>
        <p:txBody>
          <a:bodyPr>
            <a:normAutofit fontScale="77500" lnSpcReduction="20000"/>
          </a:bodyPr>
          <a:lstStyle/>
          <a:p>
            <a:pPr lvl="0" algn="just">
              <a:buClr>
                <a:schemeClr val="accent1">
                  <a:lumMod val="50000"/>
                </a:schemeClr>
              </a:buClr>
              <a:buFont typeface="Wingdings" pitchFamily="2" charset="2"/>
              <a:buChar char="§"/>
            </a:pPr>
            <a:r>
              <a:rPr lang="es-PE" b="1" dirty="0" smtClean="0">
                <a:solidFill>
                  <a:schemeClr val="accent3">
                    <a:lumMod val="50000"/>
                  </a:schemeClr>
                </a:solidFill>
              </a:rPr>
              <a:t>Sentencia </a:t>
            </a:r>
            <a:r>
              <a:rPr lang="es-PE" dirty="0" smtClean="0">
                <a:solidFill>
                  <a:schemeClr val="accent3">
                    <a:lumMod val="50000"/>
                  </a:schemeClr>
                </a:solidFill>
              </a:rPr>
              <a:t>del 16 de abril de 2014, recaída en el </a:t>
            </a:r>
            <a:r>
              <a:rPr lang="es-PE" dirty="0" err="1" smtClean="0">
                <a:solidFill>
                  <a:schemeClr val="accent3">
                    <a:lumMod val="50000"/>
                  </a:schemeClr>
                </a:solidFill>
              </a:rPr>
              <a:t>Exp</a:t>
            </a:r>
            <a:r>
              <a:rPr lang="es-PE" dirty="0" smtClean="0">
                <a:solidFill>
                  <a:schemeClr val="accent3">
                    <a:lumMod val="50000"/>
                  </a:schemeClr>
                </a:solidFill>
              </a:rPr>
              <a:t>. N° 0020-2012-PI/TC, que declaró infundada la demanda de inconstitucionalidad interpuesta contra la Ley N° 29944, Ley de Reforma Magisterial.</a:t>
            </a:r>
          </a:p>
          <a:p>
            <a:pPr lvl="0" algn="just">
              <a:buClr>
                <a:schemeClr val="accent1">
                  <a:lumMod val="50000"/>
                </a:schemeClr>
              </a:buClr>
              <a:buFont typeface="Wingdings" pitchFamily="2" charset="2"/>
              <a:buChar char="§"/>
            </a:pPr>
            <a:endParaRPr lang="es-PE" dirty="0" smtClean="0">
              <a:solidFill>
                <a:schemeClr val="accent3">
                  <a:lumMod val="50000"/>
                </a:schemeClr>
              </a:solidFill>
            </a:endParaRPr>
          </a:p>
          <a:p>
            <a:pPr lvl="0" algn="just">
              <a:buClr>
                <a:schemeClr val="accent1">
                  <a:lumMod val="50000"/>
                </a:schemeClr>
              </a:buClr>
              <a:buFont typeface="Wingdings" pitchFamily="2" charset="2"/>
              <a:buChar char="§"/>
            </a:pPr>
            <a:r>
              <a:rPr lang="es-PE" b="1" dirty="0" smtClean="0">
                <a:solidFill>
                  <a:schemeClr val="accent3">
                    <a:lumMod val="50000"/>
                  </a:schemeClr>
                </a:solidFill>
              </a:rPr>
              <a:t>Sentencia</a:t>
            </a:r>
            <a:r>
              <a:rPr lang="es-PE" dirty="0" smtClean="0">
                <a:solidFill>
                  <a:schemeClr val="accent3">
                    <a:lumMod val="50000"/>
                  </a:schemeClr>
                </a:solidFill>
              </a:rPr>
              <a:t> del 21 de mayo de 2014, recaída en el </a:t>
            </a:r>
            <a:r>
              <a:rPr lang="es-PE" dirty="0" err="1" smtClean="0">
                <a:solidFill>
                  <a:schemeClr val="accent3">
                    <a:lumMod val="50000"/>
                  </a:schemeClr>
                </a:solidFill>
              </a:rPr>
              <a:t>Exp</a:t>
            </a:r>
            <a:r>
              <a:rPr lang="es-PE" dirty="0" smtClean="0">
                <a:solidFill>
                  <a:schemeClr val="accent3">
                    <a:lumMod val="50000"/>
                  </a:schemeClr>
                </a:solidFill>
              </a:rPr>
              <a:t>. N° 00018-2013-PI/TC, sobre demanda de inconstitucionalidad de los artículos 26, 31.2, 34.b, 40, 42, 44.b, 49.i, 49.k, 65, 72, 77, Tercera Disposición Complementaria Final, literal a) de la Novena Disposición Complementaria Final, Cuarta Disposición Complementaria Transitoria y Undécima Disposición Complementaria Transitoria de la Ley N° 30057, Ley del Servicio Civil, la cual fue declarada fundada en parte; en consecuencia, inconstitucional la expresión “o judicial” del segundo párrafo de la Cuarta Disposición Complementaria Transitoria de la Ley N° 30057, e infundada en los demás extremos.</a:t>
            </a:r>
          </a:p>
          <a:p>
            <a:pPr algn="just"/>
            <a:endParaRPr lang="es-PE"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7" name="Rectangle 5"/>
          <p:cNvSpPr>
            <a:spLocks noGrp="1" noChangeArrowheads="1"/>
          </p:cNvSpPr>
          <p:nvPr>
            <p:ph type="title"/>
          </p:nvPr>
        </p:nvSpPr>
        <p:spPr>
          <a:xfrm>
            <a:off x="571472" y="642918"/>
            <a:ext cx="8229600" cy="1219200"/>
          </a:xfrm>
        </p:spPr>
        <p:txBody>
          <a:bodyPr>
            <a:normAutofit/>
          </a:bodyPr>
          <a:lstStyle/>
          <a:p>
            <a:pPr algn="ctr" eaLnBrk="1" fontAlgn="auto" hangingPunct="1">
              <a:spcAft>
                <a:spcPts val="0"/>
              </a:spcAft>
              <a:defRPr/>
            </a:pPr>
            <a:r>
              <a:rPr lang="es-PE" sz="2800" b="1" dirty="0" smtClean="0">
                <a:solidFill>
                  <a:schemeClr val="accent1">
                    <a:lumMod val="50000"/>
                  </a:schemeClr>
                </a:solidFill>
                <a:effectLst/>
              </a:rPr>
              <a:t>C) LOS PRECEDENTES ADMINISTRATIVOS VINCULANTES DEL TRIBUNAL DEL SERVICIO CIVIL</a:t>
            </a:r>
            <a:endParaRPr lang="es-ES" sz="2800" b="1" dirty="0" smtClean="0">
              <a:solidFill>
                <a:schemeClr val="accent1">
                  <a:lumMod val="50000"/>
                </a:schemeClr>
              </a:solidFill>
              <a:effectLst/>
            </a:endParaRPr>
          </a:p>
        </p:txBody>
      </p:sp>
      <p:sp>
        <p:nvSpPr>
          <p:cNvPr id="59394" name="Rectangle 3"/>
          <p:cNvSpPr>
            <a:spLocks noGrp="1" noChangeArrowheads="1"/>
          </p:cNvSpPr>
          <p:nvPr>
            <p:ph idx="1"/>
          </p:nvPr>
        </p:nvSpPr>
        <p:spPr>
          <a:xfrm>
            <a:off x="428596" y="2214554"/>
            <a:ext cx="8229600" cy="4452938"/>
          </a:xfrm>
        </p:spPr>
        <p:txBody>
          <a:bodyPr>
            <a:normAutofit/>
          </a:bodyPr>
          <a:lstStyle/>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Según el Art. 2° del D. S. N° 008-2010-PCM, del 13 de enero de 2010, el Tribunal del Servicio Civil es el órgano colegiado, integrante de SERVIR, que tiene a su cargo la solución de las controversias individuales que se presenten entre las Entidades y las personas a su servicio al interior del Sistema, respecto de las materias establecidas en el artículo 3 de su Reglamento, las cuales son: </a:t>
            </a:r>
          </a:p>
          <a:p>
            <a:pPr marL="0" indent="0" algn="just" eaLnBrk="1" fontAlgn="auto" hangingPunct="1">
              <a:lnSpc>
                <a:spcPct val="80000"/>
              </a:lnSpc>
              <a:spcAft>
                <a:spcPts val="0"/>
              </a:spcAft>
              <a:buFont typeface="Wingdings" pitchFamily="2" charset="2"/>
              <a:buNone/>
              <a:defRPr/>
            </a:pPr>
            <a:endParaRPr lang="es-PE" sz="2200" dirty="0" smtClean="0">
              <a:solidFill>
                <a:schemeClr val="accent3">
                  <a:lumMod val="50000"/>
                </a:schemeClr>
              </a:solidFill>
              <a:latin typeface="+mj-lt"/>
              <a:cs typeface="Times New Roman" pitchFamily="18" charset="0"/>
            </a:endParaRPr>
          </a:p>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a) Acceso al servicio civil;</a:t>
            </a:r>
          </a:p>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b) Pago de retribuciones (derogado por Ley N° 29951);</a:t>
            </a:r>
          </a:p>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c) Evaluación y progresión en la carrera;</a:t>
            </a:r>
          </a:p>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d) Régimen disciplinario;</a:t>
            </a:r>
          </a:p>
          <a:p>
            <a:pPr marL="0" indent="0" algn="just" eaLnBrk="1" fontAlgn="auto" hangingPunct="1">
              <a:lnSpc>
                <a:spcPct val="80000"/>
              </a:lnSpc>
              <a:spcAft>
                <a:spcPts val="0"/>
              </a:spcAft>
              <a:buFont typeface="Wingdings" pitchFamily="2" charset="2"/>
              <a:buNone/>
              <a:defRPr/>
            </a:pPr>
            <a:r>
              <a:rPr lang="es-PE" sz="2200" dirty="0" smtClean="0">
                <a:solidFill>
                  <a:schemeClr val="accent3">
                    <a:lumMod val="50000"/>
                  </a:schemeClr>
                </a:solidFill>
                <a:latin typeface="+mj-lt"/>
                <a:cs typeface="Times New Roman" pitchFamily="18" charset="0"/>
              </a:rPr>
              <a:t>e) Terminación de la relación de trabajo.</a:t>
            </a:r>
            <a:r>
              <a:rPr lang="es-ES" sz="2200" dirty="0" smtClean="0">
                <a:solidFill>
                  <a:schemeClr val="accent3">
                    <a:lumMod val="50000"/>
                  </a:schemeClr>
                </a:solidFill>
                <a:latin typeface="+mj-lt"/>
              </a:rPr>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6" name="Rectangle 6"/>
          <p:cNvSpPr>
            <a:spLocks noGrp="1" noChangeArrowheads="1"/>
          </p:cNvSpPr>
          <p:nvPr>
            <p:ph type="title"/>
          </p:nvPr>
        </p:nvSpPr>
        <p:spPr>
          <a:xfrm>
            <a:off x="642910" y="714356"/>
            <a:ext cx="8229600" cy="1219200"/>
          </a:xfrm>
        </p:spPr>
        <p:txBody>
          <a:bodyPr>
            <a:normAutofit/>
          </a:bodyPr>
          <a:lstStyle/>
          <a:p>
            <a:pPr algn="ctr" eaLnBrk="1" fontAlgn="auto" hangingPunct="1">
              <a:spcAft>
                <a:spcPts val="0"/>
              </a:spcAft>
              <a:defRPr/>
            </a:pPr>
            <a:r>
              <a:rPr lang="es-PE" sz="2800" b="1" dirty="0" smtClean="0">
                <a:solidFill>
                  <a:schemeClr val="accent1">
                    <a:lumMod val="50000"/>
                  </a:schemeClr>
                </a:solidFill>
                <a:effectLst/>
                <a:latin typeface="+mn-lt"/>
              </a:rPr>
              <a:t>D) LAS RESOLUCIONES VINCULANTES DEL TRIBUNAL DEL SERVICIO CIVIL</a:t>
            </a:r>
            <a:endParaRPr lang="es-ES" sz="2800" b="1" dirty="0" smtClean="0">
              <a:solidFill>
                <a:schemeClr val="accent1">
                  <a:lumMod val="50000"/>
                </a:schemeClr>
              </a:solidFill>
              <a:effectLst/>
              <a:latin typeface="+mn-lt"/>
            </a:endParaRPr>
          </a:p>
        </p:txBody>
      </p:sp>
      <p:sp>
        <p:nvSpPr>
          <p:cNvPr id="61442" name="Rectangle 3"/>
          <p:cNvSpPr>
            <a:spLocks noGrp="1" noChangeArrowheads="1"/>
          </p:cNvSpPr>
          <p:nvPr>
            <p:ph idx="1"/>
          </p:nvPr>
        </p:nvSpPr>
        <p:spPr>
          <a:xfrm>
            <a:off x="285721" y="2285992"/>
            <a:ext cx="8429684" cy="3929090"/>
          </a:xfrm>
        </p:spPr>
        <p:txBody>
          <a:bodyPr>
            <a:noAutofit/>
          </a:bodyPr>
          <a:lstStyle/>
          <a:p>
            <a:pPr marL="274320" indent="-274320" algn="just" eaLnBrk="1" fontAlgn="auto" hangingPunct="1">
              <a:lnSpc>
                <a:spcPct val="80000"/>
              </a:lnSpc>
              <a:spcAft>
                <a:spcPts val="0"/>
              </a:spcAft>
              <a:buClr>
                <a:schemeClr val="accent1">
                  <a:lumMod val="50000"/>
                </a:schemeClr>
              </a:buClr>
              <a:buFont typeface="Wingdings" pitchFamily="2" charset="2"/>
              <a:buChar char="§"/>
              <a:defRPr/>
            </a:pPr>
            <a:r>
              <a:rPr lang="es-PE" sz="2200" b="1" dirty="0" smtClean="0">
                <a:solidFill>
                  <a:schemeClr val="accent3">
                    <a:lumMod val="50000"/>
                  </a:schemeClr>
                </a:solidFill>
                <a:cs typeface="Times New Roman" pitchFamily="18" charset="0"/>
              </a:rPr>
              <a:t>RESOLUCIÓN DE SALA PLENA N° 001-2010-SERVIR/TSC</a:t>
            </a:r>
          </a:p>
          <a:p>
            <a:pPr marL="274320" indent="-274320" algn="just" eaLnBrk="1" fontAlgn="auto" hangingPunct="1">
              <a:lnSpc>
                <a:spcPct val="80000"/>
              </a:lnSpc>
              <a:spcAft>
                <a:spcPts val="0"/>
              </a:spcAft>
              <a:buClr>
                <a:schemeClr val="accent1">
                  <a:lumMod val="50000"/>
                </a:schemeClr>
              </a:buClr>
              <a:buNone/>
              <a:defRPr/>
            </a:pPr>
            <a:r>
              <a:rPr lang="es-PE" sz="2200" b="1" dirty="0" smtClean="0">
                <a:solidFill>
                  <a:schemeClr val="accent3">
                    <a:lumMod val="50000"/>
                  </a:schemeClr>
                </a:solidFill>
                <a:cs typeface="Times New Roman" pitchFamily="18" charset="0"/>
              </a:rPr>
              <a:t>	ASUNTO:</a:t>
            </a:r>
            <a:r>
              <a:rPr lang="es-PE" sz="2200" dirty="0" smtClean="0">
                <a:solidFill>
                  <a:schemeClr val="accent3">
                    <a:lumMod val="50000"/>
                  </a:schemeClr>
                </a:solidFill>
                <a:cs typeface="Times New Roman" pitchFamily="18" charset="0"/>
              </a:rPr>
              <a:t> Adecuación de las instancias administrativas de las entidades del sistema administrativo de gestión de recursos humanos a la competencia del tribunal del servicio civil.</a:t>
            </a:r>
          </a:p>
          <a:p>
            <a:pPr marL="274320" indent="-274320" algn="just" eaLnBrk="1" fontAlgn="auto" hangingPunct="1">
              <a:lnSpc>
                <a:spcPct val="80000"/>
              </a:lnSpc>
              <a:spcAft>
                <a:spcPts val="0"/>
              </a:spcAft>
              <a:buClr>
                <a:schemeClr val="accent1">
                  <a:lumMod val="50000"/>
                </a:schemeClr>
              </a:buClr>
              <a:buFont typeface="Wingdings" pitchFamily="2" charset="2"/>
              <a:buChar char="§"/>
              <a:defRPr/>
            </a:pPr>
            <a:endParaRPr lang="es-PE" sz="2200" dirty="0" smtClean="0">
              <a:solidFill>
                <a:schemeClr val="accent3">
                  <a:lumMod val="50000"/>
                </a:schemeClr>
              </a:solidFill>
              <a:cs typeface="Times New Roman" pitchFamily="18" charset="0"/>
            </a:endParaRPr>
          </a:p>
          <a:p>
            <a:pPr marL="274320" indent="-274320" algn="just" eaLnBrk="1" fontAlgn="auto" hangingPunct="1">
              <a:lnSpc>
                <a:spcPct val="80000"/>
              </a:lnSpc>
              <a:spcAft>
                <a:spcPts val="0"/>
              </a:spcAft>
              <a:buClr>
                <a:schemeClr val="accent1">
                  <a:lumMod val="50000"/>
                </a:schemeClr>
              </a:buClr>
              <a:buFont typeface="Wingdings" pitchFamily="2" charset="2"/>
              <a:buChar char="§"/>
              <a:defRPr/>
            </a:pPr>
            <a:r>
              <a:rPr lang="es-PE" sz="2200" b="1" dirty="0" smtClean="0">
                <a:solidFill>
                  <a:schemeClr val="accent3">
                    <a:lumMod val="50000"/>
                  </a:schemeClr>
                </a:solidFill>
                <a:cs typeface="Times New Roman" pitchFamily="18" charset="0"/>
              </a:rPr>
              <a:t>RESOLUCIÓN DE SALA PLENA N° 002-2010-SERVIR/TSC</a:t>
            </a:r>
          </a:p>
          <a:p>
            <a:pPr marL="274320" indent="-274320" algn="just" eaLnBrk="1" fontAlgn="auto" hangingPunct="1">
              <a:lnSpc>
                <a:spcPct val="80000"/>
              </a:lnSpc>
              <a:spcAft>
                <a:spcPts val="0"/>
              </a:spcAft>
              <a:buClr>
                <a:schemeClr val="accent1">
                  <a:lumMod val="50000"/>
                </a:schemeClr>
              </a:buClr>
              <a:buNone/>
              <a:defRPr/>
            </a:pPr>
            <a:r>
              <a:rPr lang="es-PE" sz="2200" b="1" dirty="0" smtClean="0">
                <a:solidFill>
                  <a:schemeClr val="accent3">
                    <a:lumMod val="50000"/>
                  </a:schemeClr>
                </a:solidFill>
                <a:cs typeface="Times New Roman" pitchFamily="18" charset="0"/>
              </a:rPr>
              <a:t>     ASUNTO: C</a:t>
            </a:r>
            <a:r>
              <a:rPr lang="es-PE" sz="2200" dirty="0" smtClean="0">
                <a:solidFill>
                  <a:schemeClr val="accent3">
                    <a:lumMod val="50000"/>
                  </a:schemeClr>
                </a:solidFill>
                <a:cs typeface="Times New Roman" pitchFamily="18" charset="0"/>
              </a:rPr>
              <a:t>ompetencia del tribunal para evaluar el despido del régimen laboral de la actividad privada.</a:t>
            </a:r>
          </a:p>
          <a:p>
            <a:pPr marL="274320" indent="-274320" algn="just" eaLnBrk="1" fontAlgn="auto" hangingPunct="1">
              <a:lnSpc>
                <a:spcPct val="80000"/>
              </a:lnSpc>
              <a:spcAft>
                <a:spcPts val="0"/>
              </a:spcAft>
              <a:buClr>
                <a:schemeClr val="accent1">
                  <a:lumMod val="50000"/>
                </a:schemeClr>
              </a:buClr>
              <a:buFont typeface="Wingdings" pitchFamily="2" charset="2"/>
              <a:buChar char="§"/>
              <a:defRPr/>
            </a:pPr>
            <a:endParaRPr lang="es-PE" sz="2200" dirty="0" smtClean="0">
              <a:solidFill>
                <a:schemeClr val="accent3">
                  <a:lumMod val="50000"/>
                </a:schemeClr>
              </a:solidFill>
              <a:cs typeface="Times New Roman" pitchFamily="18" charset="0"/>
            </a:endParaRPr>
          </a:p>
          <a:p>
            <a:pPr marL="274320" indent="-274320" algn="just" eaLnBrk="1" fontAlgn="auto" hangingPunct="1">
              <a:lnSpc>
                <a:spcPct val="80000"/>
              </a:lnSpc>
              <a:spcAft>
                <a:spcPts val="0"/>
              </a:spcAft>
              <a:buClr>
                <a:schemeClr val="accent1">
                  <a:lumMod val="50000"/>
                </a:schemeClr>
              </a:buClr>
              <a:buFont typeface="Wingdings" pitchFamily="2" charset="2"/>
              <a:buChar char="§"/>
              <a:defRPr/>
            </a:pPr>
            <a:r>
              <a:rPr lang="es-PE" sz="2200" b="1" dirty="0" smtClean="0">
                <a:solidFill>
                  <a:schemeClr val="accent3">
                    <a:lumMod val="50000"/>
                  </a:schemeClr>
                </a:solidFill>
                <a:cs typeface="Times New Roman" pitchFamily="18" charset="0"/>
              </a:rPr>
              <a:t>RESOLUCIÓN DE SALA PLENA N° 003-2010-SERVIR/TSC</a:t>
            </a:r>
          </a:p>
          <a:p>
            <a:pPr marL="274320" indent="-274320" algn="just" eaLnBrk="1" fontAlgn="auto" hangingPunct="1">
              <a:lnSpc>
                <a:spcPct val="80000"/>
              </a:lnSpc>
              <a:spcAft>
                <a:spcPts val="0"/>
              </a:spcAft>
              <a:buClr>
                <a:schemeClr val="accent1">
                  <a:lumMod val="50000"/>
                </a:schemeClr>
              </a:buClr>
              <a:buNone/>
              <a:defRPr/>
            </a:pPr>
            <a:r>
              <a:rPr lang="es-PE" sz="2200" b="1" dirty="0" smtClean="0">
                <a:solidFill>
                  <a:schemeClr val="accent3">
                    <a:lumMod val="50000"/>
                  </a:schemeClr>
                </a:solidFill>
                <a:cs typeface="Times New Roman" pitchFamily="18" charset="0"/>
              </a:rPr>
              <a:t>     ASUNTO: </a:t>
            </a:r>
            <a:r>
              <a:rPr lang="es-PE" sz="2200" dirty="0" smtClean="0">
                <a:solidFill>
                  <a:schemeClr val="accent3">
                    <a:lumMod val="50000"/>
                  </a:schemeClr>
                </a:solidFill>
                <a:cs typeface="Times New Roman" pitchFamily="18" charset="0"/>
              </a:rPr>
              <a:t>Aplicación del principio de inmediatez</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428596" y="1285860"/>
            <a:ext cx="8229600" cy="4324350"/>
          </a:xfrm>
        </p:spPr>
        <p:txBody>
          <a:bodyPr>
            <a:normAutofit/>
          </a:bodyPr>
          <a:lstStyle/>
          <a:p>
            <a:pPr marL="274320" indent="-274320" algn="just">
              <a:lnSpc>
                <a:spcPct val="80000"/>
              </a:lnSpc>
              <a:buClr>
                <a:schemeClr val="accent1">
                  <a:lumMod val="50000"/>
                </a:schemeClr>
              </a:buClr>
              <a:buFont typeface="Wingdings" pitchFamily="2" charset="2"/>
              <a:buChar char="§"/>
              <a:defRPr/>
            </a:pPr>
            <a:r>
              <a:rPr lang="es-PE" sz="2200" b="1" dirty="0" smtClean="0">
                <a:solidFill>
                  <a:schemeClr val="accent3">
                    <a:lumMod val="50000"/>
                  </a:schemeClr>
                </a:solidFill>
                <a:cs typeface="Times New Roman" pitchFamily="18" charset="0"/>
              </a:rPr>
              <a:t>RESOLUCIÓN DE SALA PLENA N° 001-2011-SERVIR/TSC</a:t>
            </a:r>
          </a:p>
          <a:p>
            <a:pPr marL="274320" indent="-274320" algn="just">
              <a:lnSpc>
                <a:spcPct val="80000"/>
              </a:lnSpc>
              <a:buNone/>
              <a:defRPr/>
            </a:pPr>
            <a:r>
              <a:rPr lang="es-PE" sz="2200" b="1" dirty="0" smtClean="0">
                <a:solidFill>
                  <a:schemeClr val="accent3">
                    <a:lumMod val="50000"/>
                  </a:schemeClr>
                </a:solidFill>
                <a:cs typeface="Times New Roman" pitchFamily="18" charset="0"/>
              </a:rPr>
              <a:t>     ASUNTO: </a:t>
            </a:r>
            <a:r>
              <a:rPr lang="es-PE" sz="2200" dirty="0" smtClean="0">
                <a:solidFill>
                  <a:schemeClr val="accent3">
                    <a:lumMod val="50000"/>
                  </a:schemeClr>
                </a:solidFill>
                <a:cs typeface="Times New Roman" pitchFamily="18" charset="0"/>
              </a:rPr>
              <a:t>Aplicación de la remuneración total para el cálculo de subsidios, bonificaciones especiales y asignaciones por servicios al estado.</a:t>
            </a:r>
          </a:p>
          <a:p>
            <a:pPr marL="274320" indent="-274320" algn="just">
              <a:lnSpc>
                <a:spcPct val="80000"/>
              </a:lnSpc>
              <a:buNone/>
              <a:defRPr/>
            </a:pPr>
            <a:endParaRPr lang="es-PE" sz="2200" dirty="0" smtClean="0">
              <a:solidFill>
                <a:schemeClr val="accent3">
                  <a:lumMod val="50000"/>
                </a:schemeClr>
              </a:solidFill>
              <a:cs typeface="Times New Roman" pitchFamily="18" charset="0"/>
            </a:endParaRPr>
          </a:p>
          <a:p>
            <a:pPr marL="274320" indent="-274320" algn="just">
              <a:lnSpc>
                <a:spcPct val="80000"/>
              </a:lnSpc>
              <a:buClr>
                <a:schemeClr val="accent1">
                  <a:lumMod val="50000"/>
                </a:schemeClr>
              </a:buClr>
              <a:buFont typeface="Wingdings" pitchFamily="2" charset="2"/>
              <a:buChar char="§"/>
              <a:defRPr/>
            </a:pPr>
            <a:r>
              <a:rPr lang="es-PE" sz="2200" b="1" dirty="0" smtClean="0">
                <a:solidFill>
                  <a:schemeClr val="accent3">
                    <a:lumMod val="50000"/>
                  </a:schemeClr>
                </a:solidFill>
                <a:cs typeface="Times New Roman" pitchFamily="18" charset="0"/>
              </a:rPr>
              <a:t>RESOLUCIÓN DE SALA PLENA N° 001-2012-SERVIR/TSC</a:t>
            </a:r>
          </a:p>
          <a:p>
            <a:pPr marL="274320" indent="-274320" algn="just">
              <a:lnSpc>
                <a:spcPct val="80000"/>
              </a:lnSpc>
              <a:buNone/>
              <a:defRPr/>
            </a:pPr>
            <a:r>
              <a:rPr lang="es-PE" sz="2200" b="1" dirty="0" smtClean="0">
                <a:solidFill>
                  <a:schemeClr val="accent3">
                    <a:lumMod val="50000"/>
                  </a:schemeClr>
                </a:solidFill>
                <a:cs typeface="Times New Roman" pitchFamily="18" charset="0"/>
              </a:rPr>
              <a:t>    ASUNTO: </a:t>
            </a:r>
            <a:r>
              <a:rPr lang="es-PE" sz="2200" dirty="0" smtClean="0">
                <a:solidFill>
                  <a:schemeClr val="accent3">
                    <a:lumMod val="50000"/>
                  </a:schemeClr>
                </a:solidFill>
                <a:cs typeface="Times New Roman" pitchFamily="18" charset="0"/>
              </a:rPr>
              <a:t>Aplicación del debido procedimiento administrativo en los procedimientos disciplinarios seguidos por las entidades empleadoras al personal a su servicio y el derecho de defensa en el marco del régimen laboral del D. </a:t>
            </a:r>
            <a:r>
              <a:rPr lang="es-PE" sz="2200" dirty="0" err="1" smtClean="0">
                <a:solidFill>
                  <a:schemeClr val="accent3">
                    <a:lumMod val="50000"/>
                  </a:schemeClr>
                </a:solidFill>
                <a:cs typeface="Times New Roman" pitchFamily="18" charset="0"/>
              </a:rPr>
              <a:t>Leg</a:t>
            </a:r>
            <a:r>
              <a:rPr lang="es-PE" sz="2200" dirty="0" smtClean="0">
                <a:solidFill>
                  <a:schemeClr val="accent3">
                    <a:lumMod val="50000"/>
                  </a:schemeClr>
                </a:solidFill>
                <a:cs typeface="Times New Roman" pitchFamily="18" charset="0"/>
              </a:rPr>
              <a:t>. N° 276 y su Reglamento aprobado por D.S. N° 005-90-pcm</a:t>
            </a:r>
            <a:endParaRPr lang="es-ES" sz="2200" b="1" dirty="0" smtClean="0">
              <a:solidFill>
                <a:schemeClr val="accent3">
                  <a:lumMod val="50000"/>
                </a:schemeClr>
              </a:solidFill>
              <a:cs typeface="Times New Roman" pitchFamily="18" charset="0"/>
            </a:endParaRPr>
          </a:p>
          <a:p>
            <a:endParaRPr lang="es-PE"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28596" y="785794"/>
            <a:ext cx="8229600" cy="1069848"/>
          </a:xfrm>
        </p:spPr>
        <p:txBody>
          <a:bodyPr>
            <a:normAutofit/>
          </a:bodyPr>
          <a:lstStyle/>
          <a:p>
            <a:pPr algn="ctr"/>
            <a:r>
              <a:rPr lang="es-PE" sz="3200" b="1" dirty="0" smtClean="0">
                <a:solidFill>
                  <a:schemeClr val="accent1">
                    <a:lumMod val="50000"/>
                  </a:schemeClr>
                </a:solidFill>
              </a:rPr>
              <a:t>3.4 FUENTES PARTICULARES</a:t>
            </a:r>
            <a:endParaRPr lang="es-PE" sz="3200" b="1" dirty="0">
              <a:solidFill>
                <a:schemeClr val="accent1">
                  <a:lumMod val="50000"/>
                </a:schemeClr>
              </a:solidFill>
            </a:endParaRPr>
          </a:p>
        </p:txBody>
      </p:sp>
      <p:graphicFrame>
        <p:nvGraphicFramePr>
          <p:cNvPr id="9" name="8 Diagrama"/>
          <p:cNvGraphicFramePr/>
          <p:nvPr/>
        </p:nvGraphicFramePr>
        <p:xfrm>
          <a:off x="1285852" y="2071678"/>
          <a:ext cx="6096000" cy="43577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500034" y="785794"/>
            <a:ext cx="8229600" cy="1066800"/>
          </a:xfrm>
        </p:spPr>
        <p:txBody>
          <a:bodyPr>
            <a:noAutofit/>
          </a:bodyPr>
          <a:lstStyle/>
          <a:p>
            <a:pPr algn="ctr"/>
            <a:r>
              <a:rPr lang="es-PE" sz="2800" b="1" dirty="0" smtClean="0">
                <a:solidFill>
                  <a:schemeClr val="accent1">
                    <a:lumMod val="50000"/>
                  </a:schemeClr>
                </a:solidFill>
              </a:rPr>
              <a:t>A) LOS CONVENIOS COLECTIVOS DEL SERVICIO CIVIL</a:t>
            </a:r>
            <a:endParaRPr lang="es-PE" sz="2800" b="1" dirty="0">
              <a:solidFill>
                <a:schemeClr val="accent1">
                  <a:lumMod val="50000"/>
                </a:schemeClr>
              </a:solidFill>
            </a:endParaRPr>
          </a:p>
        </p:txBody>
      </p:sp>
      <p:sp>
        <p:nvSpPr>
          <p:cNvPr id="4" name="3 Marcador de contenido"/>
          <p:cNvSpPr>
            <a:spLocks noGrp="1"/>
          </p:cNvSpPr>
          <p:nvPr>
            <p:ph idx="1"/>
          </p:nvPr>
        </p:nvSpPr>
        <p:spPr>
          <a:xfrm>
            <a:off x="214282" y="1857364"/>
            <a:ext cx="8429684" cy="4495800"/>
          </a:xfrm>
        </p:spPr>
        <p:txBody>
          <a:bodyPr>
            <a:noAutofit/>
          </a:bodyPr>
          <a:lstStyle/>
          <a:p>
            <a:pPr algn="just">
              <a:buNone/>
            </a:pPr>
            <a:r>
              <a:rPr lang="es-PE" sz="2200" dirty="0" smtClean="0">
                <a:solidFill>
                  <a:schemeClr val="accent3">
                    <a:lumMod val="50000"/>
                  </a:schemeClr>
                </a:solidFill>
              </a:rPr>
              <a:t>	Podemos </a:t>
            </a:r>
            <a:r>
              <a:rPr lang="es-PE" sz="2200" dirty="0">
                <a:solidFill>
                  <a:schemeClr val="accent3">
                    <a:lumMod val="50000"/>
                  </a:schemeClr>
                </a:solidFill>
              </a:rPr>
              <a:t>afirmar válidamente que, el convenio colectivo es una fuente del Derecho del empleo público por la cual el empleador que es una entidad de la Administración Pública celebra un pacto colectivo con una organización sindical de trabajadores estatales sobre condiciones de empleo para un determinado periodo que no estén prohibidas por la ley. En consecuencia no podrán ser materia de convenio colectivo aquellos aspectos expresamente prohibidos por la ley. </a:t>
            </a:r>
          </a:p>
          <a:p>
            <a:pPr algn="just">
              <a:buNone/>
            </a:pPr>
            <a:r>
              <a:rPr lang="es-PE" sz="2200" dirty="0" smtClean="0">
                <a:solidFill>
                  <a:schemeClr val="accent3">
                    <a:lumMod val="50000"/>
                  </a:schemeClr>
                </a:solidFill>
              </a:rPr>
              <a:t>	La </a:t>
            </a:r>
            <a:r>
              <a:rPr lang="es-PE" sz="2200" dirty="0">
                <a:solidFill>
                  <a:schemeClr val="accent3">
                    <a:lumMod val="50000"/>
                  </a:schemeClr>
                </a:solidFill>
              </a:rPr>
              <a:t>convención colectiva de trabajo constituye una fuente formal del Derecho del Empleo Público que regula las relaciones de trabajo entre las partes que la suscriben; sin embargo, esta regulación no es totalmente libre sino sujeta a las limitaciones que imponen las normas del servicio civil y de carácter presupuestario.</a:t>
            </a:r>
          </a:p>
          <a:p>
            <a:pPr algn="just"/>
            <a:endParaRPr lang="es-PE" sz="2300" dirty="0">
              <a:solidFill>
                <a:schemeClr val="bg2">
                  <a:lumMod val="2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4294967295"/>
          </p:nvPr>
        </p:nvSpPr>
        <p:spPr>
          <a:xfrm>
            <a:off x="285720" y="1142984"/>
            <a:ext cx="8229600" cy="5357850"/>
          </a:xfrm>
        </p:spPr>
        <p:txBody>
          <a:bodyPr>
            <a:normAutofit/>
          </a:bodyPr>
          <a:lstStyle/>
          <a:p>
            <a:pPr algn="just">
              <a:buNone/>
            </a:pPr>
            <a:r>
              <a:rPr lang="es-PE" sz="2200" dirty="0" smtClean="0">
                <a:solidFill>
                  <a:schemeClr val="bg2">
                    <a:lumMod val="25000"/>
                  </a:schemeClr>
                </a:solidFill>
              </a:rPr>
              <a:t>	De </a:t>
            </a:r>
            <a:r>
              <a:rPr lang="es-PE" sz="2200" dirty="0">
                <a:solidFill>
                  <a:schemeClr val="bg2">
                    <a:lumMod val="25000"/>
                  </a:schemeClr>
                </a:solidFill>
              </a:rPr>
              <a:t>acuerdo con la LSC el objeto del convenio colectivo es regular condiciones de trabajo, lo cual le otorga un carácter normativo que tanto la legislación y la doctrina le reconoce</a:t>
            </a:r>
            <a:r>
              <a:rPr lang="es-PE" sz="2200" dirty="0" smtClean="0">
                <a:solidFill>
                  <a:schemeClr val="bg2">
                    <a:lumMod val="25000"/>
                  </a:schemeClr>
                </a:solidFill>
              </a:rPr>
              <a:t>.</a:t>
            </a:r>
          </a:p>
          <a:p>
            <a:pPr algn="just">
              <a:buNone/>
            </a:pPr>
            <a:endParaRPr lang="es-PE" sz="2200" dirty="0">
              <a:solidFill>
                <a:schemeClr val="bg2">
                  <a:lumMod val="25000"/>
                </a:schemeClr>
              </a:solidFill>
            </a:endParaRPr>
          </a:p>
          <a:p>
            <a:pPr algn="just">
              <a:buNone/>
            </a:pPr>
            <a:r>
              <a:rPr lang="es-PE" sz="2200" dirty="0" smtClean="0">
                <a:solidFill>
                  <a:schemeClr val="bg2">
                    <a:lumMod val="25000"/>
                  </a:schemeClr>
                </a:solidFill>
              </a:rPr>
              <a:t>	La </a:t>
            </a:r>
            <a:r>
              <a:rPr lang="es-PE" sz="2200" dirty="0">
                <a:solidFill>
                  <a:schemeClr val="bg2">
                    <a:lumMod val="25000"/>
                  </a:schemeClr>
                </a:solidFill>
              </a:rPr>
              <a:t>naturaleza normativa de la convención colectiva se traduce en una serie de disposiciones, con vocación de permanencia en el tiempo, instituidas para regular las condiciones de trabajo</a:t>
            </a:r>
            <a:r>
              <a:rPr lang="es-PE" sz="2200" dirty="0" smtClean="0">
                <a:solidFill>
                  <a:schemeClr val="bg2">
                    <a:lumMod val="25000"/>
                  </a:schemeClr>
                </a:solidFill>
              </a:rPr>
              <a:t>.</a:t>
            </a:r>
          </a:p>
          <a:p>
            <a:pPr algn="just">
              <a:buNone/>
            </a:pPr>
            <a:endParaRPr lang="es-PE" sz="2200" dirty="0">
              <a:solidFill>
                <a:schemeClr val="bg2">
                  <a:lumMod val="25000"/>
                </a:schemeClr>
              </a:solidFill>
            </a:endParaRPr>
          </a:p>
          <a:p>
            <a:pPr algn="just">
              <a:buNone/>
            </a:pPr>
            <a:r>
              <a:rPr lang="es-PE" sz="2200" dirty="0" smtClean="0">
                <a:solidFill>
                  <a:schemeClr val="bg2">
                    <a:lumMod val="25000"/>
                  </a:schemeClr>
                </a:solidFill>
              </a:rPr>
              <a:t>	En </a:t>
            </a:r>
            <a:r>
              <a:rPr lang="es-PE" sz="2200" dirty="0">
                <a:solidFill>
                  <a:schemeClr val="bg2">
                    <a:lumMod val="25000"/>
                  </a:schemeClr>
                </a:solidFill>
              </a:rPr>
              <a:t>el caso que una convención colectiva se celebre con infracción de las limitaciones de orden presupuestal solo serán nulas aquellas cláusulas que contengan la infracción, entendiéndose que las demás que no fueron objeto de cuestionamiento, continuarán aplicándose en la forma y condiciones en que se tenía establecido y por el tiempo de duración del convenio.</a:t>
            </a:r>
          </a:p>
          <a:p>
            <a:pPr algn="just"/>
            <a:endParaRPr lang="es-PE" dirty="0">
              <a:solidFill>
                <a:schemeClr val="bg2">
                  <a:lumMod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1472" y="1142984"/>
            <a:ext cx="8139111" cy="1000108"/>
          </a:xfrm>
        </p:spPr>
        <p:txBody>
          <a:bodyPr>
            <a:noAutofit/>
          </a:bodyPr>
          <a:lstStyle/>
          <a:p>
            <a:pPr eaLnBrk="1" fontAlgn="auto" hangingPunct="1">
              <a:spcAft>
                <a:spcPts val="0"/>
              </a:spcAft>
              <a:defRPr/>
            </a:pPr>
            <a:r>
              <a:rPr lang="es-ES" sz="2800" b="1" i="1" dirty="0" smtClean="0">
                <a:solidFill>
                  <a:schemeClr val="accent1">
                    <a:lumMod val="50000"/>
                  </a:schemeClr>
                </a:solidFill>
              </a:rPr>
              <a:t>Artículo 39.- Funcionarios y trabajadores públicos</a:t>
            </a:r>
            <a:r>
              <a:rPr lang="es-ES" sz="2800" i="1" dirty="0" smtClean="0">
                <a:solidFill>
                  <a:schemeClr val="accent1">
                    <a:lumMod val="50000"/>
                  </a:schemeClr>
                </a:solidFill>
                <a:latin typeface="Arial Narrow" pitchFamily="34" charset="0"/>
              </a:rPr>
              <a:t/>
            </a:r>
            <a:br>
              <a:rPr lang="es-ES" sz="2800" i="1" dirty="0" smtClean="0">
                <a:solidFill>
                  <a:schemeClr val="accent1">
                    <a:lumMod val="50000"/>
                  </a:schemeClr>
                </a:solidFill>
                <a:latin typeface="Arial Narrow" pitchFamily="34" charset="0"/>
              </a:rPr>
            </a:br>
            <a:endParaRPr lang="es-ES" sz="2800" i="1" dirty="0" smtClean="0">
              <a:solidFill>
                <a:schemeClr val="accent1">
                  <a:lumMod val="50000"/>
                </a:schemeClr>
              </a:solidFill>
              <a:latin typeface="Arial Narrow" pitchFamily="34" charset="0"/>
            </a:endParaRPr>
          </a:p>
        </p:txBody>
      </p:sp>
      <p:sp>
        <p:nvSpPr>
          <p:cNvPr id="10243" name="Rectangle 3"/>
          <p:cNvSpPr>
            <a:spLocks noGrp="1" noChangeArrowheads="1"/>
          </p:cNvSpPr>
          <p:nvPr>
            <p:ph idx="1"/>
          </p:nvPr>
        </p:nvSpPr>
        <p:spPr>
          <a:xfrm>
            <a:off x="357158" y="2000240"/>
            <a:ext cx="8075612" cy="4030663"/>
          </a:xfrm>
        </p:spPr>
        <p:txBody>
          <a:bodyPr>
            <a:normAutofit/>
          </a:bodyPr>
          <a:lstStyle/>
          <a:p>
            <a:pPr marL="274320" indent="-274320" algn="just" eaLnBrk="1" fontAlgn="auto" hangingPunct="1">
              <a:spcAft>
                <a:spcPts val="0"/>
              </a:spcAft>
              <a:buFont typeface="Wingdings" pitchFamily="2" charset="2"/>
              <a:buNone/>
              <a:defRPr/>
            </a:pPr>
            <a:r>
              <a:rPr lang="es-ES" sz="2400" dirty="0" smtClean="0">
                <a:latin typeface="Bookman Old Style" pitchFamily="18" charset="0"/>
              </a:rPr>
              <a:t>	</a:t>
            </a:r>
            <a:r>
              <a:rPr lang="es-ES" sz="2200" i="1" dirty="0" smtClean="0">
                <a:solidFill>
                  <a:schemeClr val="accent3">
                    <a:lumMod val="50000"/>
                  </a:schemeClr>
                </a:solidFill>
                <a:latin typeface="+mj-lt"/>
              </a:rPr>
              <a:t>“Todos los funcionarios y trabajadores públicos están al servicio de la Nación. El Presidente de la República tiene la más alta jerarquía en el servicio a la Nación y, en ese orden, los representantes al Congreso, ministros de Estado, miembros del Tribunal Constitucional y del Consejo de la Magistratura, los magistrados supremos, el Fiscal de la Nación y el Defensor del Pueblo, en igual categoría; y los representantes de organismos descentralizados y alcaldes, de acuerdo a ley.”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714356"/>
            <a:ext cx="8153400" cy="771508"/>
          </a:xfrm>
        </p:spPr>
        <p:txBody>
          <a:bodyPr>
            <a:normAutofit/>
          </a:bodyPr>
          <a:lstStyle/>
          <a:p>
            <a:pPr algn="ctr"/>
            <a:r>
              <a:rPr lang="es-PE" sz="2800" b="1" dirty="0" smtClean="0">
                <a:solidFill>
                  <a:schemeClr val="accent1">
                    <a:lumMod val="50000"/>
                  </a:schemeClr>
                </a:solidFill>
              </a:rPr>
              <a:t>B) EL LAUDO ARBITRAL</a:t>
            </a:r>
            <a:endParaRPr lang="es-PE" sz="2800" b="1" dirty="0">
              <a:solidFill>
                <a:schemeClr val="accent1">
                  <a:lumMod val="50000"/>
                </a:schemeClr>
              </a:solidFill>
            </a:endParaRPr>
          </a:p>
        </p:txBody>
      </p:sp>
      <p:sp>
        <p:nvSpPr>
          <p:cNvPr id="3" name="2 Marcador de contenido"/>
          <p:cNvSpPr>
            <a:spLocks noGrp="1"/>
          </p:cNvSpPr>
          <p:nvPr>
            <p:ph idx="1"/>
          </p:nvPr>
        </p:nvSpPr>
        <p:spPr>
          <a:xfrm>
            <a:off x="357158" y="1571612"/>
            <a:ext cx="8408890" cy="5143536"/>
          </a:xfrm>
        </p:spPr>
        <p:txBody>
          <a:bodyPr>
            <a:normAutofit fontScale="77500" lnSpcReduction="20000"/>
          </a:bodyPr>
          <a:lstStyle/>
          <a:p>
            <a:pPr algn="just">
              <a:buNone/>
            </a:pPr>
            <a:r>
              <a:rPr lang="es-PE" sz="3000" dirty="0" smtClean="0">
                <a:solidFill>
                  <a:schemeClr val="accent3">
                    <a:lumMod val="50000"/>
                  </a:schemeClr>
                </a:solidFill>
              </a:rPr>
              <a:t>	</a:t>
            </a:r>
            <a:r>
              <a:rPr lang="es-PE" dirty="0" smtClean="0">
                <a:solidFill>
                  <a:schemeClr val="accent3">
                    <a:lumMod val="50000"/>
                  </a:schemeClr>
                </a:solidFill>
              </a:rPr>
              <a:t>El </a:t>
            </a:r>
            <a:r>
              <a:rPr lang="es-PE" dirty="0">
                <a:solidFill>
                  <a:schemeClr val="accent3">
                    <a:lumMod val="50000"/>
                  </a:schemeClr>
                </a:solidFill>
              </a:rPr>
              <a:t>laudo es la resolución que emiten los árbitros dentro de un procedimiento arbitral poniendo fin  a la controversia</a:t>
            </a:r>
            <a:r>
              <a:rPr lang="es-PE" dirty="0" smtClean="0">
                <a:solidFill>
                  <a:schemeClr val="accent3">
                    <a:lumMod val="50000"/>
                  </a:schemeClr>
                </a:solidFill>
              </a:rPr>
              <a:t>.</a:t>
            </a:r>
          </a:p>
          <a:p>
            <a:pPr algn="just"/>
            <a:endParaRPr lang="es-PE" dirty="0">
              <a:solidFill>
                <a:schemeClr val="accent3">
                  <a:lumMod val="50000"/>
                </a:schemeClr>
              </a:solidFill>
            </a:endParaRPr>
          </a:p>
          <a:p>
            <a:pPr algn="just">
              <a:buNone/>
            </a:pPr>
            <a:r>
              <a:rPr lang="es-PE" dirty="0" smtClean="0">
                <a:solidFill>
                  <a:schemeClr val="accent3">
                    <a:lumMod val="50000"/>
                  </a:schemeClr>
                </a:solidFill>
              </a:rPr>
              <a:t>	DEVEALI </a:t>
            </a:r>
            <a:r>
              <a:rPr lang="es-PE" dirty="0">
                <a:solidFill>
                  <a:schemeClr val="accent3">
                    <a:lumMod val="50000"/>
                  </a:schemeClr>
                </a:solidFill>
              </a:rPr>
              <a:t>explica la importancia del laudo arbitral como fuente de derecho en los términos siguientes: “Si bien es cierto el arbitraje importa una jurisdicción especial, la decisión que se adopta tiene alcance de carácter general y se manifiesta por la creación normativa que tiende a la regulación de las relaciones del trabajo. En este sentido se constituye en fuente del derecho del trabajo</a:t>
            </a:r>
            <a:r>
              <a:rPr lang="es-PE" dirty="0" smtClean="0">
                <a:solidFill>
                  <a:schemeClr val="accent3">
                    <a:lumMod val="50000"/>
                  </a:schemeClr>
                </a:solidFill>
              </a:rPr>
              <a:t>.”</a:t>
            </a:r>
          </a:p>
          <a:p>
            <a:pPr algn="just">
              <a:buNone/>
            </a:pPr>
            <a:endParaRPr lang="es-PE" dirty="0">
              <a:solidFill>
                <a:schemeClr val="accent3">
                  <a:lumMod val="50000"/>
                </a:schemeClr>
              </a:solidFill>
            </a:endParaRPr>
          </a:p>
          <a:p>
            <a:pPr algn="just">
              <a:buNone/>
            </a:pPr>
            <a:r>
              <a:rPr lang="es-PE" dirty="0" smtClean="0">
                <a:solidFill>
                  <a:schemeClr val="accent3">
                    <a:lumMod val="50000"/>
                  </a:schemeClr>
                </a:solidFill>
              </a:rPr>
              <a:t>	En </a:t>
            </a:r>
            <a:r>
              <a:rPr lang="es-PE" dirty="0">
                <a:solidFill>
                  <a:schemeClr val="accent3">
                    <a:lumMod val="50000"/>
                  </a:schemeClr>
                </a:solidFill>
              </a:rPr>
              <a:t>el Perú, los laudos arbitrales constituyen una fuente de derecho que tiene respaldo constitucional, al estar reconocida la jurisdicción arbitral en el artículo   139 inciso 1°  de la Constitución Política de 1993.</a:t>
            </a:r>
          </a:p>
          <a:p>
            <a:pPr algn="just">
              <a:buNone/>
            </a:pPr>
            <a:r>
              <a:rPr lang="es-ES" dirty="0" smtClean="0">
                <a:solidFill>
                  <a:schemeClr val="bg2">
                    <a:lumMod val="25000"/>
                  </a:schemeClr>
                </a:solidFill>
              </a:rPr>
              <a:t>	</a:t>
            </a:r>
          </a:p>
          <a:p>
            <a:pPr algn="just">
              <a:buNone/>
            </a:pPr>
            <a:endParaRPr lang="es-ES" dirty="0" smtClean="0">
              <a:solidFill>
                <a:schemeClr val="bg2">
                  <a:lumMod val="25000"/>
                </a:schemeClr>
              </a:solidFill>
            </a:endParaRPr>
          </a:p>
          <a:p>
            <a:pPr algn="just">
              <a:buNone/>
            </a:pPr>
            <a:r>
              <a:rPr lang="es-ES" dirty="0">
                <a:solidFill>
                  <a:schemeClr val="bg2">
                    <a:lumMod val="25000"/>
                  </a:schemeClr>
                </a:solidFill>
              </a:rPr>
              <a:t>	</a:t>
            </a:r>
            <a:r>
              <a:rPr lang="es-ES" sz="2100" b="1" dirty="0" smtClean="0">
                <a:solidFill>
                  <a:schemeClr val="accent1">
                    <a:lumMod val="50000"/>
                  </a:schemeClr>
                </a:solidFill>
              </a:rPr>
              <a:t>DEVEALI</a:t>
            </a:r>
            <a:r>
              <a:rPr lang="es-ES" sz="2100" b="1" dirty="0">
                <a:solidFill>
                  <a:schemeClr val="accent1">
                    <a:lumMod val="50000"/>
                  </a:schemeClr>
                </a:solidFill>
              </a:rPr>
              <a:t>, Mario: </a:t>
            </a:r>
            <a:r>
              <a:rPr lang="es-ES" sz="2100" b="1" u="sng" dirty="0">
                <a:solidFill>
                  <a:schemeClr val="accent1">
                    <a:lumMod val="50000"/>
                  </a:schemeClr>
                </a:solidFill>
              </a:rPr>
              <a:t>TRATADO DE DERECHO DEL TRABAJO</a:t>
            </a:r>
            <a:r>
              <a:rPr lang="es-ES" sz="2100" b="1" dirty="0">
                <a:solidFill>
                  <a:schemeClr val="accent1">
                    <a:lumMod val="50000"/>
                  </a:schemeClr>
                </a:solidFill>
              </a:rPr>
              <a:t>. Tomo I: Editora e Impresora La Ley. Buenos Aires. p. 360.</a:t>
            </a:r>
            <a:endParaRPr lang="es-PE" sz="2100" b="1" dirty="0">
              <a:solidFill>
                <a:schemeClr val="accent1">
                  <a:lumMod val="50000"/>
                </a:schemeClr>
              </a:solidFill>
            </a:endParaRPr>
          </a:p>
          <a:p>
            <a:endParaRPr lang="es-P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42910" y="1000108"/>
            <a:ext cx="7931150" cy="785819"/>
          </a:xfrm>
        </p:spPr>
        <p:txBody>
          <a:bodyPr>
            <a:noAutofit/>
          </a:bodyPr>
          <a:lstStyle/>
          <a:p>
            <a:pPr eaLnBrk="1" fontAlgn="auto" hangingPunct="1">
              <a:spcAft>
                <a:spcPts val="0"/>
              </a:spcAft>
              <a:defRPr/>
            </a:pPr>
            <a:r>
              <a:rPr lang="es-ES" sz="2800" b="1" i="1" dirty="0" smtClean="0">
                <a:solidFill>
                  <a:schemeClr val="accent1">
                    <a:lumMod val="50000"/>
                  </a:schemeClr>
                </a:solidFill>
              </a:rPr>
              <a:t>“Artículo 40.- Carrera Administrativa</a:t>
            </a:r>
            <a:r>
              <a:rPr lang="es-ES" sz="2800" b="1" i="1" dirty="0" smtClean="0">
                <a:solidFill>
                  <a:schemeClr val="tx2">
                    <a:lumMod val="75000"/>
                  </a:schemeClr>
                </a:solidFill>
              </a:rPr>
              <a:t/>
            </a:r>
            <a:br>
              <a:rPr lang="es-ES" sz="2800" b="1" i="1" dirty="0" smtClean="0">
                <a:solidFill>
                  <a:schemeClr val="tx2">
                    <a:lumMod val="75000"/>
                  </a:schemeClr>
                </a:solidFill>
              </a:rPr>
            </a:br>
            <a:endParaRPr lang="es-ES" sz="2800" b="1" i="1" dirty="0" smtClean="0">
              <a:solidFill>
                <a:schemeClr val="tx2">
                  <a:lumMod val="75000"/>
                </a:schemeClr>
              </a:solidFill>
            </a:endParaRPr>
          </a:p>
        </p:txBody>
      </p:sp>
      <p:sp>
        <p:nvSpPr>
          <p:cNvPr id="11267" name="Rectangle 3"/>
          <p:cNvSpPr>
            <a:spLocks noGrp="1" noChangeArrowheads="1"/>
          </p:cNvSpPr>
          <p:nvPr>
            <p:ph idx="1"/>
          </p:nvPr>
        </p:nvSpPr>
        <p:spPr>
          <a:xfrm>
            <a:off x="285720" y="1857364"/>
            <a:ext cx="8218488" cy="4286280"/>
          </a:xfrm>
        </p:spPr>
        <p:txBody>
          <a:bodyPr>
            <a:normAutofit/>
          </a:bodyPr>
          <a:lstStyle/>
          <a:p>
            <a:pPr marL="274320" indent="-274320" algn="just" eaLnBrk="1" fontAlgn="auto" hangingPunct="1">
              <a:lnSpc>
                <a:spcPct val="90000"/>
              </a:lnSpc>
              <a:spcAft>
                <a:spcPts val="0"/>
              </a:spcAft>
              <a:buFont typeface="Wingdings" pitchFamily="2" charset="2"/>
              <a:buNone/>
              <a:defRPr/>
            </a:pPr>
            <a:r>
              <a:rPr lang="es-ES" sz="2000" dirty="0" smtClean="0"/>
              <a:t>	</a:t>
            </a:r>
            <a:r>
              <a:rPr lang="es-ES" sz="2200" dirty="0" smtClean="0">
                <a:solidFill>
                  <a:schemeClr val="accent3">
                    <a:lumMod val="50000"/>
                  </a:schemeClr>
                </a:solidFill>
                <a:latin typeface="+mj-lt"/>
              </a:rPr>
              <a:t> </a:t>
            </a:r>
            <a:r>
              <a:rPr lang="es-ES" sz="2200" i="1" dirty="0" smtClean="0">
                <a:solidFill>
                  <a:schemeClr val="accent3">
                    <a:lumMod val="50000"/>
                  </a:schemeClr>
                </a:solidFill>
                <a:latin typeface="+mj-lt"/>
              </a:rPr>
              <a:t>La ley regula el ingreso a la carrera administrativa, y los derechos,  deberes y responsabilidades de los servidores públicos. No están comprendidos en dicha carrera los funcionarios que desempeñan cargos políticos o de confianza. Ningún funcionario o servidor público puede desempeñar más de un empleo o cargo público remunerado, con excepción de uno más por función docente.</a:t>
            </a:r>
          </a:p>
          <a:p>
            <a:pPr marL="274320" indent="-274320" algn="just" eaLnBrk="1" fontAlgn="auto" hangingPunct="1">
              <a:lnSpc>
                <a:spcPct val="90000"/>
              </a:lnSpc>
              <a:spcAft>
                <a:spcPts val="0"/>
              </a:spcAft>
              <a:buFont typeface="Wingdings" pitchFamily="2" charset="2"/>
              <a:buNone/>
              <a:defRPr/>
            </a:pPr>
            <a:r>
              <a:rPr lang="es-ES" sz="2200" i="1" dirty="0" smtClean="0">
                <a:solidFill>
                  <a:schemeClr val="accent3">
                    <a:lumMod val="50000"/>
                  </a:schemeClr>
                </a:solidFill>
                <a:latin typeface="+mj-lt"/>
              </a:rPr>
              <a:t>	No están comprendidos en la función pública los trabajadores de las empresas del Estado o de sociedades de economía mixta.</a:t>
            </a:r>
          </a:p>
          <a:p>
            <a:pPr marL="274320" indent="-274320" algn="just" eaLnBrk="1" fontAlgn="auto" hangingPunct="1">
              <a:lnSpc>
                <a:spcPct val="90000"/>
              </a:lnSpc>
              <a:spcAft>
                <a:spcPts val="0"/>
              </a:spcAft>
              <a:buFont typeface="Wingdings" pitchFamily="2" charset="2"/>
              <a:buNone/>
              <a:defRPr/>
            </a:pPr>
            <a:r>
              <a:rPr lang="es-ES" sz="2200" i="1" dirty="0" smtClean="0">
                <a:solidFill>
                  <a:schemeClr val="accent3">
                    <a:lumMod val="50000"/>
                  </a:schemeClr>
                </a:solidFill>
                <a:latin typeface="+mj-lt"/>
              </a:rPr>
              <a:t>	Es obligatoria la publicación periódica en el diario oficial de los ingresos que, por todo concepto, perciben los altos funcionarios, y otros servidores públicos que señala la ley, en razón de sus cargos.”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14348" y="714356"/>
            <a:ext cx="7786742" cy="1214446"/>
          </a:xfrm>
        </p:spPr>
        <p:txBody>
          <a:bodyPr>
            <a:noAutofit/>
          </a:bodyPr>
          <a:lstStyle/>
          <a:p>
            <a:pPr eaLnBrk="1" fontAlgn="auto" hangingPunct="1">
              <a:spcAft>
                <a:spcPts val="0"/>
              </a:spcAft>
              <a:defRPr/>
            </a:pPr>
            <a:r>
              <a:rPr lang="es-ES" sz="3600" i="1" dirty="0" smtClean="0">
                <a:solidFill>
                  <a:schemeClr val="tx2">
                    <a:lumMod val="75000"/>
                  </a:schemeClr>
                </a:solidFill>
                <a:latin typeface="Arial Narrow" pitchFamily="34" charset="0"/>
              </a:rPr>
              <a:t/>
            </a:r>
            <a:br>
              <a:rPr lang="es-ES" sz="3600" i="1" dirty="0" smtClean="0">
                <a:solidFill>
                  <a:schemeClr val="tx2">
                    <a:lumMod val="75000"/>
                  </a:schemeClr>
                </a:solidFill>
                <a:latin typeface="Arial Narrow" pitchFamily="34" charset="0"/>
              </a:rPr>
            </a:br>
            <a:r>
              <a:rPr lang="es-ES" sz="2800" b="1" i="1" dirty="0" smtClean="0">
                <a:solidFill>
                  <a:schemeClr val="accent1">
                    <a:lumMod val="50000"/>
                  </a:schemeClr>
                </a:solidFill>
                <a:latin typeface="Arial Narrow" pitchFamily="34" charset="0"/>
              </a:rPr>
              <a:t>“</a:t>
            </a:r>
            <a:r>
              <a:rPr lang="es-ES" sz="2800" b="1" i="1" dirty="0" smtClean="0">
                <a:solidFill>
                  <a:schemeClr val="accent1">
                    <a:lumMod val="50000"/>
                  </a:schemeClr>
                </a:solidFill>
              </a:rPr>
              <a:t>Artículo 41.- Declaración Jurada de bienes y rentas</a:t>
            </a:r>
            <a:r>
              <a:rPr lang="es-ES" sz="3600" i="1" dirty="0" smtClean="0">
                <a:solidFill>
                  <a:schemeClr val="tx2">
                    <a:lumMod val="75000"/>
                  </a:schemeClr>
                </a:solidFill>
                <a:latin typeface="Arial Narrow" pitchFamily="34" charset="0"/>
              </a:rPr>
              <a:t/>
            </a:r>
            <a:br>
              <a:rPr lang="es-ES" sz="3600" i="1" dirty="0" smtClean="0">
                <a:solidFill>
                  <a:schemeClr val="tx2">
                    <a:lumMod val="75000"/>
                  </a:schemeClr>
                </a:solidFill>
                <a:latin typeface="Arial Narrow" pitchFamily="34" charset="0"/>
              </a:rPr>
            </a:br>
            <a:endParaRPr lang="es-ES" sz="3600" i="1" dirty="0" smtClean="0">
              <a:solidFill>
                <a:schemeClr val="tx2">
                  <a:lumMod val="75000"/>
                </a:schemeClr>
              </a:solidFill>
              <a:latin typeface="Arial Narrow" pitchFamily="34" charset="0"/>
            </a:endParaRPr>
          </a:p>
        </p:txBody>
      </p:sp>
      <p:sp>
        <p:nvSpPr>
          <p:cNvPr id="12291" name="Rectangle 3"/>
          <p:cNvSpPr>
            <a:spLocks noGrp="1" noChangeArrowheads="1"/>
          </p:cNvSpPr>
          <p:nvPr>
            <p:ph idx="1"/>
          </p:nvPr>
        </p:nvSpPr>
        <p:spPr>
          <a:xfrm>
            <a:off x="357158" y="2000240"/>
            <a:ext cx="8286808" cy="4638675"/>
          </a:xfrm>
        </p:spPr>
        <p:txBody>
          <a:bodyPr>
            <a:normAutofit fontScale="77500" lnSpcReduction="20000"/>
          </a:bodyPr>
          <a:lstStyle/>
          <a:p>
            <a:pPr marL="274320" indent="-274320" algn="just" eaLnBrk="1" fontAlgn="auto" hangingPunct="1">
              <a:lnSpc>
                <a:spcPct val="110000"/>
              </a:lnSpc>
              <a:spcAft>
                <a:spcPts val="0"/>
              </a:spcAft>
              <a:buFont typeface="Wingdings" pitchFamily="2" charset="2"/>
              <a:buNone/>
              <a:defRPr/>
            </a:pPr>
            <a:r>
              <a:rPr lang="es-ES" sz="2000" dirty="0" smtClean="0">
                <a:latin typeface="Bookman Old Style" pitchFamily="18" charset="0"/>
              </a:rPr>
              <a:t>	</a:t>
            </a:r>
            <a:r>
              <a:rPr lang="es-ES" i="1" dirty="0" smtClean="0">
                <a:solidFill>
                  <a:schemeClr val="accent3">
                    <a:lumMod val="50000"/>
                  </a:schemeClr>
                </a:solidFill>
                <a:latin typeface="+mj-lt"/>
              </a:rPr>
              <a:t>L</a:t>
            </a:r>
            <a:r>
              <a:rPr lang="es-ES" sz="2800" i="1" dirty="0" smtClean="0">
                <a:solidFill>
                  <a:schemeClr val="accent3">
                    <a:lumMod val="50000"/>
                  </a:schemeClr>
                </a:solidFill>
                <a:latin typeface="+mj-lt"/>
              </a:rPr>
              <a:t>os funcionarios y servidores públicos que señala la ley o que administran o manejan fondos del Estado o  de organismos sostenidos por éste deben hacer declaración jurada de bienes y rentas al tomar posesión de sus cargos, durante su ejercicio y al cesar en los mismos. La respectiva publicación se realiza en el diario oficial en la forma y condiciones que señala la ley.</a:t>
            </a:r>
          </a:p>
          <a:p>
            <a:pPr marL="274320" indent="-274320" algn="just" eaLnBrk="1" fontAlgn="auto" hangingPunct="1">
              <a:lnSpc>
                <a:spcPct val="110000"/>
              </a:lnSpc>
              <a:spcAft>
                <a:spcPts val="0"/>
              </a:spcAft>
              <a:buFont typeface="Wingdings" pitchFamily="2" charset="2"/>
              <a:buNone/>
              <a:defRPr/>
            </a:pPr>
            <a:r>
              <a:rPr lang="es-ES" sz="2800" i="1" dirty="0" smtClean="0">
                <a:solidFill>
                  <a:schemeClr val="accent3">
                    <a:lumMod val="50000"/>
                  </a:schemeClr>
                </a:solidFill>
                <a:latin typeface="+mj-lt"/>
              </a:rPr>
              <a:t>	Cuando se presume enriquecimiento ilícito, el Fiscal de la Nación, por denuncia de terceros o de oficio, formula cargos ante el Poder Judicial.</a:t>
            </a:r>
          </a:p>
          <a:p>
            <a:pPr marL="274320" indent="-274320" algn="just" eaLnBrk="1" fontAlgn="auto" hangingPunct="1">
              <a:lnSpc>
                <a:spcPct val="110000"/>
              </a:lnSpc>
              <a:spcAft>
                <a:spcPts val="0"/>
              </a:spcAft>
              <a:buFont typeface="Wingdings" pitchFamily="2" charset="2"/>
              <a:buNone/>
              <a:defRPr/>
            </a:pPr>
            <a:r>
              <a:rPr lang="es-ES" sz="2800" i="1" dirty="0" smtClean="0">
                <a:solidFill>
                  <a:schemeClr val="accent3">
                    <a:lumMod val="50000"/>
                  </a:schemeClr>
                </a:solidFill>
                <a:latin typeface="+mj-lt"/>
              </a:rPr>
              <a:t>	La ley establece la responsabilidad de los funcionarios y servidores públicos, así como el plazo de su inhabilitación para la función pública.</a:t>
            </a:r>
          </a:p>
          <a:p>
            <a:pPr marL="274320" indent="-274320" algn="just" eaLnBrk="1" fontAlgn="auto" hangingPunct="1">
              <a:lnSpc>
                <a:spcPct val="110000"/>
              </a:lnSpc>
              <a:spcAft>
                <a:spcPts val="0"/>
              </a:spcAft>
              <a:buFont typeface="Wingdings" pitchFamily="2" charset="2"/>
              <a:buNone/>
              <a:defRPr/>
            </a:pPr>
            <a:r>
              <a:rPr lang="es-ES" sz="2800" i="1" dirty="0" smtClean="0">
                <a:solidFill>
                  <a:schemeClr val="accent3">
                    <a:lumMod val="50000"/>
                  </a:schemeClr>
                </a:solidFill>
                <a:latin typeface="+mj-lt"/>
              </a:rPr>
              <a:t>	El plazo de prescripción se duplica en caso de delitos cometidos contra el patrimonio del Estado.”</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Personalizado 8">
      <a:dk1>
        <a:srgbClr val="76D9E8"/>
      </a:dk1>
      <a:lt1>
        <a:srgbClr val="DBE6B6"/>
      </a:lt1>
      <a:dk2>
        <a:srgbClr val="7E9532"/>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ersonalizado 1">
      <a:majorFont>
        <a:latin typeface="Arial Narrow"/>
        <a:ea typeface=""/>
        <a:cs typeface=""/>
      </a:majorFont>
      <a:minorFont>
        <a:latin typeface="Arial Narrow"/>
        <a:ea typeface=""/>
        <a:cs typeface=""/>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1561</TotalTime>
  <Words>5509</Words>
  <Application>Microsoft Office PowerPoint</Application>
  <PresentationFormat>Presentación en pantalla (4:3)</PresentationFormat>
  <Paragraphs>369</Paragraphs>
  <Slides>70</Slides>
  <Notes>0</Notes>
  <HiddenSlides>0</HiddenSlides>
  <MMClips>0</MMClips>
  <ScaleCrop>false</ScaleCrop>
  <HeadingPairs>
    <vt:vector size="4" baseType="variant">
      <vt:variant>
        <vt:lpstr>Tema</vt:lpstr>
      </vt:variant>
      <vt:variant>
        <vt:i4>1</vt:i4>
      </vt:variant>
      <vt:variant>
        <vt:lpstr>Títulos de diapositiva</vt:lpstr>
      </vt:variant>
      <vt:variant>
        <vt:i4>70</vt:i4>
      </vt:variant>
    </vt:vector>
  </HeadingPairs>
  <TitlesOfParts>
    <vt:vector size="71" baseType="lpstr">
      <vt:lpstr>Urbano</vt:lpstr>
      <vt:lpstr>PRIMERA UNIDAD </vt:lpstr>
      <vt:lpstr>1. CONCEPTO DE DERECHO DEL EMPLEO PÚBLICO</vt:lpstr>
      <vt:lpstr>2. DEFINICIÓN DE FUENTES</vt:lpstr>
      <vt:lpstr>3. FUENTES FORMALES DEL DERECHO DEL EMPLEO PÚBLICO EN EL PERÚ</vt:lpstr>
      <vt:lpstr>3.1. FUENTES LEGALES</vt:lpstr>
      <vt:lpstr>3.1.1. LA CONSTITUCIÓN POLÍTICA</vt:lpstr>
      <vt:lpstr>Artículo 39.- Funcionarios y trabajadores públicos </vt:lpstr>
      <vt:lpstr>“Artículo 40.- Carrera Administrativa </vt:lpstr>
      <vt:lpstr> “Artículo 41.- Declaración Jurada de bienes y rentas </vt:lpstr>
      <vt:lpstr>“Artículo 42.- Derechos de sindicación y huelga de los Servicios Públicos </vt:lpstr>
      <vt:lpstr>B) LA LEY</vt:lpstr>
      <vt:lpstr>PRINCIPALES LEYES RELACIONADAS CON EL EMPLEO PÚBLICO </vt:lpstr>
      <vt:lpstr>Diapositiva 13</vt:lpstr>
      <vt:lpstr>Diapositiva 14</vt:lpstr>
      <vt:lpstr>C) EL DECRETO LEGISLATIVO</vt:lpstr>
      <vt:lpstr>PRINCIPALES DECRETOS LEGISLATIVOS RELACIONADOS CON EL RÉGIMEN DEL EMPLEO PÚBLICO </vt:lpstr>
      <vt:lpstr>Diapositiva 17</vt:lpstr>
      <vt:lpstr>D) EL DECRETO LEY</vt:lpstr>
      <vt:lpstr>E) EL DECRETO DE URGENCIA </vt:lpstr>
      <vt:lpstr>Diapositiva 20</vt:lpstr>
      <vt:lpstr>F) RESOLUCIÓN LEGISLATIVA</vt:lpstr>
      <vt:lpstr>G) LOS REGLAMENTOS</vt:lpstr>
      <vt:lpstr>ALGUNOS REGLAMENTOS</vt:lpstr>
      <vt:lpstr>Diapositiva 24</vt:lpstr>
      <vt:lpstr>Diapositiva 25</vt:lpstr>
      <vt:lpstr>Diapositiva 26</vt:lpstr>
      <vt:lpstr>Diapositiva 27</vt:lpstr>
      <vt:lpstr>Diapositiva 28</vt:lpstr>
      <vt:lpstr>H) LOS ACTOS ADMINISTRATIVOS</vt:lpstr>
      <vt:lpstr>Diapositiva 30</vt:lpstr>
      <vt:lpstr>Actualmente, los principales actos administrativos en materia de Derecho del Empleo Público son los siguientes:</vt:lpstr>
      <vt:lpstr> </vt:lpstr>
      <vt:lpstr>Diapositiva 33</vt:lpstr>
      <vt:lpstr>Diapositiva 34</vt:lpstr>
      <vt:lpstr>3.2. FUENTES INTERNACIONALES</vt:lpstr>
      <vt:lpstr>TRATADOS Y CONVENIOS APROBADOS Y RATIFICADOS</vt:lpstr>
      <vt:lpstr>TRATADOS Y CONVENIOS APROBADOS Y RATIFICADOS</vt:lpstr>
      <vt:lpstr>TRATADOS Y CONVENIOS APROBADOS Y RATIFICADOS</vt:lpstr>
      <vt:lpstr>3.3 FUENTES JURISPRUDENCIALES</vt:lpstr>
      <vt:lpstr>A) EL PRECEDENTE JUDICIAL</vt:lpstr>
      <vt:lpstr>DEFINICIÓN DE  PRECEDENTE JUDICIAL</vt:lpstr>
      <vt:lpstr>COMPETENCIA PARA EMITIR PRCEDENTES VINCULANTES POR LA CORTE SUPREMA DE JUSTICIA DE LA REPÚBLICA</vt:lpstr>
      <vt:lpstr>REQUISITOS FORMALES DE UN PRECEDENTE JUDICIAL</vt:lpstr>
      <vt:lpstr>CASOS EN QUE SE DEBE EMITIR PRECEDENTES VINCULANTES</vt:lpstr>
      <vt:lpstr>APARTAMIENTO DEL PRECEDENTE VINCULANTE</vt:lpstr>
      <vt:lpstr>PUBLICACIÓN DE SENTENCIAS DE LA SALA DE DERECHO CONSTITUCIONAL Y SOCIAL</vt:lpstr>
      <vt:lpstr>PRECEDENTES  JUDICIALES VINCULANTES EN MATERIA DE  DERECHO LABORAL PÚBLICO </vt:lpstr>
      <vt:lpstr>     REAJUSTE DE BONIFICACIÓN PERSONAL EN BASE A LA REMUNERACIÓN BÁSICA DETERMINADA EN EL D. U. N° 105-2001. </vt:lpstr>
      <vt:lpstr> FORMA DE CÁLCULO DE LA BONIFICACIÓN ESPECIAL </vt:lpstr>
      <vt:lpstr>*STC N° 03717-2005-AC</vt:lpstr>
      <vt:lpstr>REPOSICIÓN – LEY N° 24041 </vt:lpstr>
      <vt:lpstr>NULIDAD DE OFICIO DE LOS ACTOS ADMINISTRATIVOS PREVISTO EN EL NUMERAL 1 DEL ARTÍCULO 202 DE LA LEY N° 27444</vt:lpstr>
      <vt:lpstr>INFRACCIÓN NORMATIVA DE ARTÍCULO 1 DE LA LEY No. 24041</vt:lpstr>
      <vt:lpstr>INFRACCIÓN NORMATIVA DE ARTÍCULO 1 DE LA LEY No. 24041</vt:lpstr>
      <vt:lpstr>HOSTIGAMIENTO SEXUAL EN EL TRABAJO</vt:lpstr>
      <vt:lpstr>Diapositiva 56</vt:lpstr>
      <vt:lpstr>Diapositiva 57</vt:lpstr>
      <vt:lpstr>B) EL PRECEDENTE CONSTITUCIONAL</vt:lpstr>
      <vt:lpstr>Diapositiva 59</vt:lpstr>
      <vt:lpstr>SENTENCIAS EN MATERIA DE DERECHO DE EMPLEO PÚBLICO</vt:lpstr>
      <vt:lpstr>SENTENCIAS RECAÍDAS EN PROCESOS DE INCONSTITUCIONALIDAD</vt:lpstr>
      <vt:lpstr>Diapositiva 62</vt:lpstr>
      <vt:lpstr>Diapositiva 63</vt:lpstr>
      <vt:lpstr>C) LOS PRECEDENTES ADMINISTRATIVOS VINCULANTES DEL TRIBUNAL DEL SERVICIO CIVIL</vt:lpstr>
      <vt:lpstr>D) LAS RESOLUCIONES VINCULANTES DEL TRIBUNAL DEL SERVICIO CIVIL</vt:lpstr>
      <vt:lpstr>Diapositiva 66</vt:lpstr>
      <vt:lpstr>3.4 FUENTES PARTICULARES</vt:lpstr>
      <vt:lpstr>A) LOS CONVENIOS COLECTIVOS DEL SERVICIO CIVIL</vt:lpstr>
      <vt:lpstr>Diapositiva 69</vt:lpstr>
      <vt:lpstr>B) EL LAUDO ARBITRAL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 N° 02</dc:title>
  <dc:creator>USUARIO</dc:creator>
  <cp:lastModifiedBy>Poder Judicial</cp:lastModifiedBy>
  <cp:revision>160</cp:revision>
  <dcterms:created xsi:type="dcterms:W3CDTF">2013-11-26T18:18:04Z</dcterms:created>
  <dcterms:modified xsi:type="dcterms:W3CDTF">2015-04-07T17:45:01Z</dcterms:modified>
</cp:coreProperties>
</file>