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handoutMasterIdLst>
    <p:handoutMasterId r:id="rId35"/>
  </p:handoutMasterIdLst>
  <p:sldIdLst>
    <p:sldId id="275" r:id="rId2"/>
    <p:sldId id="257" r:id="rId3"/>
    <p:sldId id="276" r:id="rId4"/>
    <p:sldId id="277" r:id="rId5"/>
    <p:sldId id="261" r:id="rId6"/>
    <p:sldId id="262" r:id="rId7"/>
    <p:sldId id="263" r:id="rId8"/>
    <p:sldId id="264" r:id="rId9"/>
    <p:sldId id="265" r:id="rId10"/>
    <p:sldId id="268" r:id="rId11"/>
    <p:sldId id="269" r:id="rId12"/>
    <p:sldId id="278" r:id="rId13"/>
    <p:sldId id="301" r:id="rId14"/>
    <p:sldId id="295" r:id="rId15"/>
    <p:sldId id="285" r:id="rId16"/>
    <p:sldId id="286" r:id="rId17"/>
    <p:sldId id="302" r:id="rId18"/>
    <p:sldId id="287" r:id="rId19"/>
    <p:sldId id="300" r:id="rId20"/>
    <p:sldId id="296" r:id="rId21"/>
    <p:sldId id="289" r:id="rId22"/>
    <p:sldId id="297" r:id="rId23"/>
    <p:sldId id="298" r:id="rId24"/>
    <p:sldId id="291" r:id="rId25"/>
    <p:sldId id="299" r:id="rId26"/>
    <p:sldId id="292" r:id="rId27"/>
    <p:sldId id="293" r:id="rId28"/>
    <p:sldId id="294" r:id="rId29"/>
    <p:sldId id="270" r:id="rId30"/>
    <p:sldId id="274" r:id="rId31"/>
    <p:sldId id="272" r:id="rId32"/>
    <p:sldId id="273" r:id="rId33"/>
    <p:sldId id="303" r:id="rId34"/>
  </p:sldIdLst>
  <p:sldSz cx="9144000" cy="6858000" type="screen4x3"/>
  <p:notesSz cx="6858000" cy="9926638"/>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15">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DC06"/>
    <a:srgbClr val="FF3300"/>
    <a:srgbClr val="FF0000"/>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15"/>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69D975-F693-42F9-AD9D-7D2FD02CB8FA}"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s-PE"/>
        </a:p>
      </dgm:t>
    </dgm:pt>
    <dgm:pt modelId="{F523BF85-2E2B-4B3E-97D1-3A7F3E04F94C}">
      <dgm:prSet phldrT="[Texto]" custT="1"/>
      <dgm:spPr>
        <a:noFill/>
        <a:ln>
          <a:solidFill>
            <a:srgbClr val="00B050"/>
          </a:solidFill>
        </a:ln>
      </dgm:spPr>
      <dgm:t>
        <a:bodyPr/>
        <a:lstStyle/>
        <a:p>
          <a:r>
            <a:rPr lang="es-PE" sz="1600" b="1" dirty="0" smtClean="0">
              <a:solidFill>
                <a:schemeClr val="accent4">
                  <a:lumMod val="75000"/>
                  <a:lumOff val="25000"/>
                </a:schemeClr>
              </a:solidFill>
              <a:latin typeface="+mn-lt"/>
            </a:rPr>
            <a:t>SIN DECLARACIÓN SOBRE EL FONDO</a:t>
          </a:r>
        </a:p>
        <a:p>
          <a:endParaRPr lang="es-PE" sz="1600" dirty="0">
            <a:solidFill>
              <a:schemeClr val="accent4">
                <a:lumMod val="75000"/>
                <a:lumOff val="25000"/>
              </a:schemeClr>
            </a:solidFill>
            <a:latin typeface="+mn-lt"/>
          </a:endParaRPr>
        </a:p>
      </dgm:t>
    </dgm:pt>
    <dgm:pt modelId="{F26ADC67-AD5D-406C-AE4A-2BD02B25D5C0}" type="parTrans" cxnId="{05B5818D-137B-4816-B9E1-C86736393406}">
      <dgm:prSet/>
      <dgm:spPr/>
      <dgm:t>
        <a:bodyPr/>
        <a:lstStyle/>
        <a:p>
          <a:endParaRPr lang="es-PE"/>
        </a:p>
      </dgm:t>
    </dgm:pt>
    <dgm:pt modelId="{5210BD0F-6A84-489E-9DE1-954133B77601}" type="sibTrans" cxnId="{05B5818D-137B-4816-B9E1-C86736393406}">
      <dgm:prSet/>
      <dgm:spPr/>
      <dgm:t>
        <a:bodyPr/>
        <a:lstStyle/>
        <a:p>
          <a:endParaRPr lang="es-PE"/>
        </a:p>
      </dgm:t>
    </dgm:pt>
    <dgm:pt modelId="{39632425-2A63-45A6-82B5-955C647A5556}">
      <dgm:prSet phldrT="[Texto]" custT="1"/>
      <dgm:spPr>
        <a:noFill/>
        <a:ln>
          <a:solidFill>
            <a:srgbClr val="00B050"/>
          </a:solidFill>
        </a:ln>
      </dgm:spPr>
      <dgm:t>
        <a:bodyPr/>
        <a:lstStyle/>
        <a:p>
          <a:r>
            <a:rPr lang="es-PE" sz="1800" b="0" dirty="0" smtClean="0">
              <a:solidFill>
                <a:schemeClr val="accent4">
                  <a:lumMod val="75000"/>
                  <a:lumOff val="25000"/>
                </a:schemeClr>
              </a:solidFill>
            </a:rPr>
            <a:t>Por dejar un caso de ser justiciable conforme a una disposición legal</a:t>
          </a:r>
          <a:endParaRPr lang="es-PE" sz="1800" b="0" dirty="0">
            <a:solidFill>
              <a:schemeClr val="accent4">
                <a:lumMod val="75000"/>
                <a:lumOff val="25000"/>
              </a:schemeClr>
            </a:solidFill>
          </a:endParaRPr>
        </a:p>
      </dgm:t>
    </dgm:pt>
    <dgm:pt modelId="{D2656EE5-9CCA-42F3-A81B-7D005CF5A2C8}" type="parTrans" cxnId="{82E87801-40F3-40A6-A5E6-039CA3E4CFBA}">
      <dgm:prSet/>
      <dgm:spPr/>
      <dgm:t>
        <a:bodyPr/>
        <a:lstStyle/>
        <a:p>
          <a:endParaRPr lang="es-PE"/>
        </a:p>
      </dgm:t>
    </dgm:pt>
    <dgm:pt modelId="{09DE21A1-D651-410E-8C2E-762836C2F3EF}" type="sibTrans" cxnId="{82E87801-40F3-40A6-A5E6-039CA3E4CFBA}">
      <dgm:prSet/>
      <dgm:spPr/>
      <dgm:t>
        <a:bodyPr/>
        <a:lstStyle/>
        <a:p>
          <a:endParaRPr lang="es-PE"/>
        </a:p>
      </dgm:t>
    </dgm:pt>
    <dgm:pt modelId="{1B6BB3AD-7846-49A5-96A3-DE41F9516B57}">
      <dgm:prSet phldrT="[Texto]" custT="1"/>
      <dgm:spPr>
        <a:noFill/>
        <a:ln>
          <a:solidFill>
            <a:srgbClr val="00B050"/>
          </a:solidFill>
        </a:ln>
      </dgm:spPr>
      <dgm:t>
        <a:bodyPr/>
        <a:lstStyle/>
        <a:p>
          <a:r>
            <a:rPr lang="es-PE" sz="1800" b="0" dirty="0" smtClean="0">
              <a:solidFill>
                <a:schemeClr val="accent4">
                  <a:lumMod val="75000"/>
                  <a:lumOff val="25000"/>
                </a:schemeClr>
              </a:solidFill>
            </a:rPr>
            <a:t>Por sustracción de la pretensión del ámbito jurisdiccional</a:t>
          </a:r>
          <a:endParaRPr lang="es-PE" sz="1800" b="0" dirty="0">
            <a:solidFill>
              <a:schemeClr val="accent4">
                <a:lumMod val="75000"/>
                <a:lumOff val="25000"/>
              </a:schemeClr>
            </a:solidFill>
          </a:endParaRPr>
        </a:p>
      </dgm:t>
    </dgm:pt>
    <dgm:pt modelId="{5EA3B79B-D9D1-4606-814E-FA290597EE47}" type="parTrans" cxnId="{E74D564A-EDF2-43DF-807A-0528F19969F7}">
      <dgm:prSet/>
      <dgm:spPr/>
      <dgm:t>
        <a:bodyPr/>
        <a:lstStyle/>
        <a:p>
          <a:endParaRPr lang="es-PE"/>
        </a:p>
      </dgm:t>
    </dgm:pt>
    <dgm:pt modelId="{7D616D0A-8AFB-4EF6-8D8B-D4152825A4F1}" type="sibTrans" cxnId="{E74D564A-EDF2-43DF-807A-0528F19969F7}">
      <dgm:prSet/>
      <dgm:spPr/>
      <dgm:t>
        <a:bodyPr/>
        <a:lstStyle/>
        <a:p>
          <a:endParaRPr lang="es-PE"/>
        </a:p>
      </dgm:t>
    </dgm:pt>
    <dgm:pt modelId="{AD7C2846-CEFE-4B1C-8E69-5989B3539180}">
      <dgm:prSet phldrT="[Texto]" custT="1"/>
      <dgm:spPr>
        <a:noFill/>
        <a:ln>
          <a:solidFill>
            <a:srgbClr val="00B050"/>
          </a:solidFill>
        </a:ln>
      </dgm:spPr>
      <dgm:t>
        <a:bodyPr/>
        <a:lstStyle/>
        <a:p>
          <a:r>
            <a:rPr lang="es-PE" sz="1800" b="0" dirty="0" smtClean="0">
              <a:solidFill>
                <a:schemeClr val="accent4">
                  <a:lumMod val="75000"/>
                  <a:lumOff val="25000"/>
                </a:schemeClr>
              </a:solidFill>
            </a:rPr>
            <a:t>Por desistimiento del proceso o la pretensión</a:t>
          </a:r>
          <a:endParaRPr lang="es-PE" sz="1800" b="0" dirty="0">
            <a:solidFill>
              <a:schemeClr val="accent4">
                <a:lumMod val="75000"/>
                <a:lumOff val="25000"/>
              </a:schemeClr>
            </a:solidFill>
          </a:endParaRPr>
        </a:p>
      </dgm:t>
    </dgm:pt>
    <dgm:pt modelId="{1EEABF20-4EEF-4871-9E8C-5D15D66D1DCE}" type="parTrans" cxnId="{99C30293-6AF0-40E5-A413-38AB2747F829}">
      <dgm:prSet/>
      <dgm:spPr/>
      <dgm:t>
        <a:bodyPr/>
        <a:lstStyle/>
        <a:p>
          <a:endParaRPr lang="es-PE"/>
        </a:p>
      </dgm:t>
    </dgm:pt>
    <dgm:pt modelId="{2E8EB6F4-F501-4308-94A5-2E089FE245F1}" type="sibTrans" cxnId="{99C30293-6AF0-40E5-A413-38AB2747F829}">
      <dgm:prSet/>
      <dgm:spPr/>
      <dgm:t>
        <a:bodyPr/>
        <a:lstStyle/>
        <a:p>
          <a:endParaRPr lang="es-PE"/>
        </a:p>
      </dgm:t>
    </dgm:pt>
    <dgm:pt modelId="{E44F1B40-3BC5-42E9-952A-0DBC50747039}">
      <dgm:prSet phldrT="[Texto]" custT="1"/>
      <dgm:spPr>
        <a:noFill/>
        <a:ln>
          <a:solidFill>
            <a:srgbClr val="00B050"/>
          </a:solidFill>
        </a:ln>
      </dgm:spPr>
      <dgm:t>
        <a:bodyPr/>
        <a:lstStyle/>
        <a:p>
          <a:r>
            <a:rPr lang="es-PE" sz="1800" b="0" dirty="0" smtClean="0">
              <a:solidFill>
                <a:schemeClr val="accent4">
                  <a:lumMod val="75000"/>
                  <a:lumOff val="25000"/>
                </a:schemeClr>
              </a:solidFill>
            </a:rPr>
            <a:t>Por quedar firme la resolución que declara fundada alguna excepción o defensa previa  propuesta.</a:t>
          </a:r>
          <a:endParaRPr lang="es-PE" sz="1800" b="0" dirty="0">
            <a:solidFill>
              <a:schemeClr val="accent4">
                <a:lumMod val="75000"/>
                <a:lumOff val="25000"/>
              </a:schemeClr>
            </a:solidFill>
          </a:endParaRPr>
        </a:p>
      </dgm:t>
    </dgm:pt>
    <dgm:pt modelId="{C21482F2-AB91-4637-895A-3C10D1E56599}" type="parTrans" cxnId="{DFDF3B20-7FCF-496E-BED2-3C284302047F}">
      <dgm:prSet/>
      <dgm:spPr/>
      <dgm:t>
        <a:bodyPr/>
        <a:lstStyle/>
        <a:p>
          <a:endParaRPr lang="es-PE"/>
        </a:p>
      </dgm:t>
    </dgm:pt>
    <dgm:pt modelId="{A5BD9030-3428-4A21-8353-F48EDF0719AF}" type="sibTrans" cxnId="{DFDF3B20-7FCF-496E-BED2-3C284302047F}">
      <dgm:prSet/>
      <dgm:spPr/>
      <dgm:t>
        <a:bodyPr/>
        <a:lstStyle/>
        <a:p>
          <a:endParaRPr lang="es-PE"/>
        </a:p>
      </dgm:t>
    </dgm:pt>
    <dgm:pt modelId="{4EE3AF0B-AA3B-4631-BEFD-34B322787798}">
      <dgm:prSet phldrT="[Texto]" custT="1"/>
      <dgm:spPr>
        <a:noFill/>
        <a:ln>
          <a:solidFill>
            <a:srgbClr val="00B050"/>
          </a:solidFill>
        </a:ln>
      </dgm:spPr>
      <dgm:t>
        <a:bodyPr/>
        <a:lstStyle/>
        <a:p>
          <a:r>
            <a:rPr lang="es-PE" sz="1800" b="0" dirty="0" smtClean="0">
              <a:solidFill>
                <a:schemeClr val="accent4">
                  <a:lumMod val="75000"/>
                  <a:lumOff val="25000"/>
                </a:schemeClr>
              </a:solidFill>
            </a:rPr>
            <a:t>Por consolidación de los derechos de los litigantes</a:t>
          </a:r>
          <a:endParaRPr lang="es-PE" sz="1800" b="0" dirty="0">
            <a:solidFill>
              <a:schemeClr val="accent4">
                <a:lumMod val="75000"/>
                <a:lumOff val="25000"/>
              </a:schemeClr>
            </a:solidFill>
          </a:endParaRPr>
        </a:p>
      </dgm:t>
    </dgm:pt>
    <dgm:pt modelId="{D3714AC1-EF05-431E-9A9E-45BC2A0F00EC}" type="parTrans" cxnId="{8F6358F5-4398-4492-A5D9-7802576CBAAA}">
      <dgm:prSet/>
      <dgm:spPr/>
      <dgm:t>
        <a:bodyPr/>
        <a:lstStyle/>
        <a:p>
          <a:endParaRPr lang="es-PE"/>
        </a:p>
      </dgm:t>
    </dgm:pt>
    <dgm:pt modelId="{9AF8CAA6-9D95-472B-BD8C-CC85328FBBB8}" type="sibTrans" cxnId="{8F6358F5-4398-4492-A5D9-7802576CBAAA}">
      <dgm:prSet/>
      <dgm:spPr/>
      <dgm:t>
        <a:bodyPr/>
        <a:lstStyle/>
        <a:p>
          <a:endParaRPr lang="es-PE"/>
        </a:p>
      </dgm:t>
    </dgm:pt>
    <dgm:pt modelId="{00EED7B5-7986-4ADD-B7F3-AAE145CB3B27}">
      <dgm:prSet phldrT="[Texto]" custT="1"/>
      <dgm:spPr>
        <a:noFill/>
        <a:ln>
          <a:solidFill>
            <a:srgbClr val="00B050"/>
          </a:solidFill>
        </a:ln>
      </dgm:spPr>
      <dgm:t>
        <a:bodyPr/>
        <a:lstStyle/>
        <a:p>
          <a:r>
            <a:rPr lang="es-PE" sz="1800" b="0" dirty="0" smtClean="0">
              <a:solidFill>
                <a:schemeClr val="accent4">
                  <a:lumMod val="75000"/>
                  <a:lumOff val="25000"/>
                </a:schemeClr>
              </a:solidFill>
            </a:rPr>
            <a:t>Por declaración de abandono</a:t>
          </a:r>
          <a:endParaRPr lang="es-PE" sz="1800" b="0" dirty="0">
            <a:solidFill>
              <a:schemeClr val="accent4">
                <a:lumMod val="75000"/>
                <a:lumOff val="25000"/>
              </a:schemeClr>
            </a:solidFill>
          </a:endParaRPr>
        </a:p>
      </dgm:t>
    </dgm:pt>
    <dgm:pt modelId="{5DE16DEA-D28F-43E2-BEA0-CEB0278023B7}" type="parTrans" cxnId="{71F6D806-F782-41E3-8EDC-6A39A24EFBA7}">
      <dgm:prSet/>
      <dgm:spPr/>
      <dgm:t>
        <a:bodyPr/>
        <a:lstStyle/>
        <a:p>
          <a:endParaRPr lang="es-PE"/>
        </a:p>
      </dgm:t>
    </dgm:pt>
    <dgm:pt modelId="{B8BD0AB1-7B56-4B3F-B7BB-23C8D92DB2F4}" type="sibTrans" cxnId="{71F6D806-F782-41E3-8EDC-6A39A24EFBA7}">
      <dgm:prSet/>
      <dgm:spPr/>
      <dgm:t>
        <a:bodyPr/>
        <a:lstStyle/>
        <a:p>
          <a:endParaRPr lang="es-PE"/>
        </a:p>
      </dgm:t>
    </dgm:pt>
    <dgm:pt modelId="{E129AFD3-356B-4819-B28E-FB3AD95D0EF8}">
      <dgm:prSet phldrT="[Texto]" custT="1"/>
      <dgm:spPr>
        <a:noFill/>
        <a:ln>
          <a:solidFill>
            <a:srgbClr val="00B050"/>
          </a:solidFill>
        </a:ln>
      </dgm:spPr>
      <dgm:t>
        <a:bodyPr/>
        <a:lstStyle/>
        <a:p>
          <a:r>
            <a:rPr lang="es-PE" sz="1800" b="0" dirty="0" smtClean="0">
              <a:solidFill>
                <a:schemeClr val="accent4">
                  <a:lumMod val="75000"/>
                  <a:lumOff val="25000"/>
                </a:schemeClr>
              </a:solidFill>
            </a:rPr>
            <a:t>Por declararse la caducidad del derecho</a:t>
          </a:r>
          <a:endParaRPr lang="es-PE" sz="1800" b="0" dirty="0">
            <a:solidFill>
              <a:schemeClr val="accent4">
                <a:lumMod val="75000"/>
                <a:lumOff val="25000"/>
              </a:schemeClr>
            </a:solidFill>
          </a:endParaRPr>
        </a:p>
      </dgm:t>
    </dgm:pt>
    <dgm:pt modelId="{E9668B54-665E-4879-92F8-9410971FE782}" type="parTrans" cxnId="{257A5AA4-D345-4860-A733-8825C12BA4AA}">
      <dgm:prSet/>
      <dgm:spPr/>
      <dgm:t>
        <a:bodyPr/>
        <a:lstStyle/>
        <a:p>
          <a:endParaRPr lang="es-PE"/>
        </a:p>
      </dgm:t>
    </dgm:pt>
    <dgm:pt modelId="{5BDA2E27-0088-48BA-BB11-B87D75D38B2B}" type="sibTrans" cxnId="{257A5AA4-D345-4860-A733-8825C12BA4AA}">
      <dgm:prSet/>
      <dgm:spPr/>
      <dgm:t>
        <a:bodyPr/>
        <a:lstStyle/>
        <a:p>
          <a:endParaRPr lang="es-PE"/>
        </a:p>
      </dgm:t>
    </dgm:pt>
    <dgm:pt modelId="{B6C2260A-9E49-4D22-A55A-14B078676C7F}" type="pres">
      <dgm:prSet presAssocID="{7569D975-F693-42F9-AD9D-7D2FD02CB8FA}" presName="cycle" presStyleCnt="0">
        <dgm:presLayoutVars>
          <dgm:dir/>
          <dgm:resizeHandles val="exact"/>
        </dgm:presLayoutVars>
      </dgm:prSet>
      <dgm:spPr/>
      <dgm:t>
        <a:bodyPr/>
        <a:lstStyle/>
        <a:p>
          <a:endParaRPr lang="es-PE"/>
        </a:p>
      </dgm:t>
    </dgm:pt>
    <dgm:pt modelId="{B14CD994-DB07-4FCD-8D68-18C836E3FEFF}" type="pres">
      <dgm:prSet presAssocID="{F523BF85-2E2B-4B3E-97D1-3A7F3E04F94C}" presName="node" presStyleLbl="node1" presStyleIdx="0" presStyleCnt="1" custRadScaleRad="100119" custRadScaleInc="467">
        <dgm:presLayoutVars>
          <dgm:bulletEnabled val="1"/>
        </dgm:presLayoutVars>
      </dgm:prSet>
      <dgm:spPr/>
      <dgm:t>
        <a:bodyPr/>
        <a:lstStyle/>
        <a:p>
          <a:endParaRPr lang="es-PE"/>
        </a:p>
      </dgm:t>
    </dgm:pt>
  </dgm:ptLst>
  <dgm:cxnLst>
    <dgm:cxn modelId="{82E87801-40F3-40A6-A5E6-039CA3E4CFBA}" srcId="{F523BF85-2E2B-4B3E-97D1-3A7F3E04F94C}" destId="{39632425-2A63-45A6-82B5-955C647A5556}" srcOrd="0" destOrd="0" parTransId="{D2656EE5-9CCA-42F3-A81B-7D005CF5A2C8}" sibTransId="{09DE21A1-D651-410E-8C2E-762836C2F3EF}"/>
    <dgm:cxn modelId="{E3579CD7-B099-4142-B4EC-2AF574128EE4}" type="presOf" srcId="{AD7C2846-CEFE-4B1C-8E69-5989B3539180}" destId="{B14CD994-DB07-4FCD-8D68-18C836E3FEFF}" srcOrd="0" destOrd="3" presId="urn:microsoft.com/office/officeart/2005/8/layout/cycle6"/>
    <dgm:cxn modelId="{05B5818D-137B-4816-B9E1-C86736393406}" srcId="{7569D975-F693-42F9-AD9D-7D2FD02CB8FA}" destId="{F523BF85-2E2B-4B3E-97D1-3A7F3E04F94C}" srcOrd="0" destOrd="0" parTransId="{F26ADC67-AD5D-406C-AE4A-2BD02B25D5C0}" sibTransId="{5210BD0F-6A84-489E-9DE1-954133B77601}"/>
    <dgm:cxn modelId="{70094211-9B34-4333-9D4C-AF51BCE8CD94}" type="presOf" srcId="{00EED7B5-7986-4ADD-B7F3-AAE145CB3B27}" destId="{B14CD994-DB07-4FCD-8D68-18C836E3FEFF}" srcOrd="0" destOrd="6" presId="urn:microsoft.com/office/officeart/2005/8/layout/cycle6"/>
    <dgm:cxn modelId="{8F6358F5-4398-4492-A5D9-7802576CBAAA}" srcId="{F523BF85-2E2B-4B3E-97D1-3A7F3E04F94C}" destId="{4EE3AF0B-AA3B-4631-BEFD-34B322787798}" srcOrd="4" destOrd="0" parTransId="{D3714AC1-EF05-431E-9A9E-45BC2A0F00EC}" sibTransId="{9AF8CAA6-9D95-472B-BD8C-CC85328FBBB8}"/>
    <dgm:cxn modelId="{99C30293-6AF0-40E5-A413-38AB2747F829}" srcId="{F523BF85-2E2B-4B3E-97D1-3A7F3E04F94C}" destId="{AD7C2846-CEFE-4B1C-8E69-5989B3539180}" srcOrd="2" destOrd="0" parTransId="{1EEABF20-4EEF-4871-9E8C-5D15D66D1DCE}" sibTransId="{2E8EB6F4-F501-4308-94A5-2E089FE245F1}"/>
    <dgm:cxn modelId="{1AA70253-0A29-4E60-A2E6-F3F5D24ED144}" type="presOf" srcId="{4EE3AF0B-AA3B-4631-BEFD-34B322787798}" destId="{B14CD994-DB07-4FCD-8D68-18C836E3FEFF}" srcOrd="0" destOrd="5" presId="urn:microsoft.com/office/officeart/2005/8/layout/cycle6"/>
    <dgm:cxn modelId="{E74D564A-EDF2-43DF-807A-0528F19969F7}" srcId="{F523BF85-2E2B-4B3E-97D1-3A7F3E04F94C}" destId="{1B6BB3AD-7846-49A5-96A3-DE41F9516B57}" srcOrd="1" destOrd="0" parTransId="{5EA3B79B-D9D1-4606-814E-FA290597EE47}" sibTransId="{7D616D0A-8AFB-4EF6-8D8B-D4152825A4F1}"/>
    <dgm:cxn modelId="{74AE4C4B-A78D-47E5-958F-5E3AF8FCF64B}" type="presOf" srcId="{F523BF85-2E2B-4B3E-97D1-3A7F3E04F94C}" destId="{B14CD994-DB07-4FCD-8D68-18C836E3FEFF}" srcOrd="0" destOrd="0" presId="urn:microsoft.com/office/officeart/2005/8/layout/cycle6"/>
    <dgm:cxn modelId="{78C9DD67-D650-42D3-8992-200FC5C77036}" type="presOf" srcId="{39632425-2A63-45A6-82B5-955C647A5556}" destId="{B14CD994-DB07-4FCD-8D68-18C836E3FEFF}" srcOrd="0" destOrd="1" presId="urn:microsoft.com/office/officeart/2005/8/layout/cycle6"/>
    <dgm:cxn modelId="{57A78A28-C5D9-4DAC-8F52-200448BC7686}" type="presOf" srcId="{7569D975-F693-42F9-AD9D-7D2FD02CB8FA}" destId="{B6C2260A-9E49-4D22-A55A-14B078676C7F}" srcOrd="0" destOrd="0" presId="urn:microsoft.com/office/officeart/2005/8/layout/cycle6"/>
    <dgm:cxn modelId="{81FADB90-9F11-4A8E-BAF1-C71FF8DC5DD0}" type="presOf" srcId="{1B6BB3AD-7846-49A5-96A3-DE41F9516B57}" destId="{B14CD994-DB07-4FCD-8D68-18C836E3FEFF}" srcOrd="0" destOrd="2" presId="urn:microsoft.com/office/officeart/2005/8/layout/cycle6"/>
    <dgm:cxn modelId="{62991536-53FE-4A3A-A979-9713815AE03E}" type="presOf" srcId="{E44F1B40-3BC5-42E9-952A-0DBC50747039}" destId="{B14CD994-DB07-4FCD-8D68-18C836E3FEFF}" srcOrd="0" destOrd="4" presId="urn:microsoft.com/office/officeart/2005/8/layout/cycle6"/>
    <dgm:cxn modelId="{257A5AA4-D345-4860-A733-8825C12BA4AA}" srcId="{F523BF85-2E2B-4B3E-97D1-3A7F3E04F94C}" destId="{E129AFD3-356B-4819-B28E-FB3AD95D0EF8}" srcOrd="6" destOrd="0" parTransId="{E9668B54-665E-4879-92F8-9410971FE782}" sibTransId="{5BDA2E27-0088-48BA-BB11-B87D75D38B2B}"/>
    <dgm:cxn modelId="{F3C96359-08B4-4133-8394-6B0E39B9B4BD}" type="presOf" srcId="{E129AFD3-356B-4819-B28E-FB3AD95D0EF8}" destId="{B14CD994-DB07-4FCD-8D68-18C836E3FEFF}" srcOrd="0" destOrd="7" presId="urn:microsoft.com/office/officeart/2005/8/layout/cycle6"/>
    <dgm:cxn modelId="{71F6D806-F782-41E3-8EDC-6A39A24EFBA7}" srcId="{F523BF85-2E2B-4B3E-97D1-3A7F3E04F94C}" destId="{00EED7B5-7986-4ADD-B7F3-AAE145CB3B27}" srcOrd="5" destOrd="0" parTransId="{5DE16DEA-D28F-43E2-BEA0-CEB0278023B7}" sibTransId="{B8BD0AB1-7B56-4B3F-B7BB-23C8D92DB2F4}"/>
    <dgm:cxn modelId="{DFDF3B20-7FCF-496E-BED2-3C284302047F}" srcId="{F523BF85-2E2B-4B3E-97D1-3A7F3E04F94C}" destId="{E44F1B40-3BC5-42E9-952A-0DBC50747039}" srcOrd="3" destOrd="0" parTransId="{C21482F2-AB91-4637-895A-3C10D1E56599}" sibTransId="{A5BD9030-3428-4A21-8353-F48EDF0719AF}"/>
    <dgm:cxn modelId="{4CEB1C3E-FEE9-447A-B6AC-F7DA30EA5211}" type="presParOf" srcId="{B6C2260A-9E49-4D22-A55A-14B078676C7F}" destId="{B14CD994-DB07-4FCD-8D68-18C836E3FEFF}" srcOrd="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C762F1-3840-4EDB-A61D-BAE9962CC72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C5F188A6-21E1-41E5-9693-99E6DF8921A4}">
      <dgm:prSet phldrT="[Texto]" custT="1"/>
      <dgm:spPr>
        <a:noFill/>
        <a:ln>
          <a:solidFill>
            <a:srgbClr val="00B050"/>
          </a:solidFill>
        </a:ln>
      </dgm:spPr>
      <dgm:t>
        <a:bodyPr/>
        <a:lstStyle/>
        <a:p>
          <a:r>
            <a:rPr lang="es-PE" sz="1600" b="1" dirty="0" smtClean="0">
              <a:solidFill>
                <a:schemeClr val="tx1">
                  <a:lumMod val="75000"/>
                  <a:lumOff val="25000"/>
                </a:schemeClr>
              </a:solidFill>
            </a:rPr>
            <a:t>FORMAS ESPECIALES DE TERMINACIÓN DEL PROCESO</a:t>
          </a:r>
          <a:endParaRPr lang="es-PE" sz="1600" b="1" dirty="0">
            <a:solidFill>
              <a:schemeClr val="tx1">
                <a:lumMod val="75000"/>
                <a:lumOff val="25000"/>
              </a:schemeClr>
            </a:solidFill>
          </a:endParaRPr>
        </a:p>
      </dgm:t>
    </dgm:pt>
    <dgm:pt modelId="{51989694-5A92-4DD4-B944-8934623FCF4B}" type="parTrans" cxnId="{65ADEB0D-A85C-4FBA-B5E1-8FF4899DEB6C}">
      <dgm:prSet/>
      <dgm:spPr/>
      <dgm:t>
        <a:bodyPr/>
        <a:lstStyle/>
        <a:p>
          <a:endParaRPr lang="es-PE"/>
        </a:p>
      </dgm:t>
    </dgm:pt>
    <dgm:pt modelId="{4AA94486-7B5E-4FD2-988F-579EAF915020}" type="sibTrans" cxnId="{65ADEB0D-A85C-4FBA-B5E1-8FF4899DEB6C}">
      <dgm:prSet/>
      <dgm:spPr/>
      <dgm:t>
        <a:bodyPr/>
        <a:lstStyle/>
        <a:p>
          <a:endParaRPr lang="es-PE"/>
        </a:p>
      </dgm:t>
    </dgm:pt>
    <dgm:pt modelId="{AA72C593-8F41-4417-8C5A-E8FD2151E244}">
      <dgm:prSet phldrT="[Texto]" custT="1"/>
      <dgm:spPr>
        <a:noFill/>
        <a:ln>
          <a:solidFill>
            <a:srgbClr val="00B050"/>
          </a:solidFill>
        </a:ln>
      </dgm:spPr>
      <dgm:t>
        <a:bodyPr/>
        <a:lstStyle/>
        <a:p>
          <a:r>
            <a:rPr lang="es-PE" sz="1600" b="0" dirty="0" smtClean="0">
              <a:solidFill>
                <a:schemeClr val="tx1">
                  <a:lumMod val="75000"/>
                  <a:lumOff val="25000"/>
                </a:schemeClr>
              </a:solidFill>
              <a:latin typeface="+mj-lt"/>
            </a:rPr>
            <a:t>El juez declara en definitiva fundada o infundada la demanda</a:t>
          </a:r>
          <a:endParaRPr lang="es-PE" sz="1600" b="0" dirty="0">
            <a:solidFill>
              <a:schemeClr val="tx1">
                <a:lumMod val="75000"/>
                <a:lumOff val="25000"/>
              </a:schemeClr>
            </a:solidFill>
            <a:latin typeface="+mj-lt"/>
          </a:endParaRPr>
        </a:p>
      </dgm:t>
    </dgm:pt>
    <dgm:pt modelId="{C9625298-93A4-46F2-A767-98B2D8A8045A}" type="parTrans" cxnId="{B872E874-C0A0-4F72-A2BA-C8BBDC35E53B}">
      <dgm:prSet/>
      <dgm:spPr>
        <a:ln>
          <a:solidFill>
            <a:srgbClr val="00B050"/>
          </a:solidFill>
        </a:ln>
      </dgm:spPr>
      <dgm:t>
        <a:bodyPr/>
        <a:lstStyle/>
        <a:p>
          <a:endParaRPr lang="es-PE"/>
        </a:p>
      </dgm:t>
    </dgm:pt>
    <dgm:pt modelId="{CACA6054-D096-48F0-BB13-9B66C76B575B}" type="sibTrans" cxnId="{B872E874-C0A0-4F72-A2BA-C8BBDC35E53B}">
      <dgm:prSet/>
      <dgm:spPr/>
      <dgm:t>
        <a:bodyPr/>
        <a:lstStyle/>
        <a:p>
          <a:endParaRPr lang="es-PE"/>
        </a:p>
      </dgm:t>
    </dgm:pt>
    <dgm:pt modelId="{1D1DA72E-9FC8-4200-B262-6A9F5F6E02D3}">
      <dgm:prSet phldrT="[Texto]" custT="1"/>
      <dgm:spPr>
        <a:noFill/>
        <a:ln>
          <a:solidFill>
            <a:srgbClr val="00B050"/>
          </a:solidFill>
        </a:ln>
      </dgm:spPr>
      <dgm:t>
        <a:bodyPr/>
        <a:lstStyle/>
        <a:p>
          <a:r>
            <a:rPr lang="es-PE" sz="1600" b="0" dirty="0" smtClean="0">
              <a:solidFill>
                <a:schemeClr val="tx1">
                  <a:lumMod val="75000"/>
                  <a:lumOff val="25000"/>
                </a:schemeClr>
              </a:solidFill>
              <a:latin typeface="+mj-lt"/>
            </a:rPr>
            <a:t>Por conciliación</a:t>
          </a:r>
          <a:endParaRPr lang="es-PE" sz="1600" b="0" dirty="0">
            <a:solidFill>
              <a:schemeClr val="tx1">
                <a:lumMod val="75000"/>
                <a:lumOff val="25000"/>
              </a:schemeClr>
            </a:solidFill>
            <a:latin typeface="+mj-lt"/>
          </a:endParaRPr>
        </a:p>
      </dgm:t>
    </dgm:pt>
    <dgm:pt modelId="{17CFBB4F-8B3B-4FAF-B293-E4475111AA1B}" type="parTrans" cxnId="{E1A2F50D-1101-416C-AE89-8A97EA53A037}">
      <dgm:prSet/>
      <dgm:spPr>
        <a:ln>
          <a:solidFill>
            <a:srgbClr val="00B050"/>
          </a:solidFill>
        </a:ln>
      </dgm:spPr>
      <dgm:t>
        <a:bodyPr/>
        <a:lstStyle/>
        <a:p>
          <a:endParaRPr lang="es-PE"/>
        </a:p>
      </dgm:t>
    </dgm:pt>
    <dgm:pt modelId="{BA312FEE-14AB-443E-A2A7-DA8DA2144937}" type="sibTrans" cxnId="{E1A2F50D-1101-416C-AE89-8A97EA53A037}">
      <dgm:prSet/>
      <dgm:spPr/>
      <dgm:t>
        <a:bodyPr/>
        <a:lstStyle/>
        <a:p>
          <a:endParaRPr lang="es-PE"/>
        </a:p>
      </dgm:t>
    </dgm:pt>
    <dgm:pt modelId="{C9C9FD54-EE4B-433A-B4BD-92F38759852C}">
      <dgm:prSet phldrT="[Texto]" custT="1"/>
      <dgm:spPr>
        <a:noFill/>
        <a:ln>
          <a:solidFill>
            <a:srgbClr val="00B050"/>
          </a:solidFill>
        </a:ln>
      </dgm:spPr>
      <dgm:t>
        <a:bodyPr/>
        <a:lstStyle/>
        <a:p>
          <a:r>
            <a:rPr lang="es-PE" sz="1600" b="0" dirty="0" smtClean="0">
              <a:solidFill>
                <a:schemeClr val="tx1">
                  <a:lumMod val="75000"/>
                  <a:lumOff val="25000"/>
                </a:schemeClr>
              </a:solidFill>
              <a:latin typeface="+mj-lt"/>
            </a:rPr>
            <a:t>Por renuncia al derecho que sustenta la pretensión</a:t>
          </a:r>
          <a:endParaRPr lang="es-PE" sz="1600" b="0" dirty="0">
            <a:solidFill>
              <a:schemeClr val="tx1">
                <a:lumMod val="75000"/>
                <a:lumOff val="25000"/>
              </a:schemeClr>
            </a:solidFill>
            <a:latin typeface="+mj-lt"/>
          </a:endParaRPr>
        </a:p>
      </dgm:t>
    </dgm:pt>
    <dgm:pt modelId="{4549B6B3-2082-4D5C-9FF2-D1C5B18B55B1}" type="parTrans" cxnId="{8476E8AE-A941-4A77-9F96-10C888954141}">
      <dgm:prSet/>
      <dgm:spPr>
        <a:ln>
          <a:solidFill>
            <a:srgbClr val="00B050"/>
          </a:solidFill>
        </a:ln>
      </dgm:spPr>
      <dgm:t>
        <a:bodyPr/>
        <a:lstStyle/>
        <a:p>
          <a:endParaRPr lang="es-PE"/>
        </a:p>
      </dgm:t>
    </dgm:pt>
    <dgm:pt modelId="{EE6406CD-075C-481E-9977-620CBDA49C51}" type="sibTrans" cxnId="{8476E8AE-A941-4A77-9F96-10C888954141}">
      <dgm:prSet/>
      <dgm:spPr/>
      <dgm:t>
        <a:bodyPr/>
        <a:lstStyle/>
        <a:p>
          <a:endParaRPr lang="es-PE"/>
        </a:p>
      </dgm:t>
    </dgm:pt>
    <dgm:pt modelId="{59E68E4D-C75A-4C10-9197-676265C52B2A}">
      <dgm:prSet custT="1"/>
      <dgm:spPr>
        <a:noFill/>
        <a:ln>
          <a:solidFill>
            <a:srgbClr val="00B050"/>
          </a:solidFill>
        </a:ln>
      </dgm:spPr>
      <dgm:t>
        <a:bodyPr/>
        <a:lstStyle/>
        <a:p>
          <a:r>
            <a:rPr lang="es-PE" sz="1600" b="0" dirty="0" smtClean="0">
              <a:solidFill>
                <a:schemeClr val="tx1">
                  <a:lumMod val="75000"/>
                  <a:lumOff val="25000"/>
                </a:schemeClr>
              </a:solidFill>
              <a:latin typeface="+mj-lt"/>
            </a:rPr>
            <a:t>Por reconocimiento de la demanda o allanamiento del petitorio</a:t>
          </a:r>
          <a:endParaRPr lang="es-PE" sz="1600" b="0" dirty="0">
            <a:solidFill>
              <a:schemeClr val="tx1">
                <a:lumMod val="75000"/>
                <a:lumOff val="25000"/>
              </a:schemeClr>
            </a:solidFill>
            <a:latin typeface="+mj-lt"/>
          </a:endParaRPr>
        </a:p>
      </dgm:t>
    </dgm:pt>
    <dgm:pt modelId="{D5B04066-F6A9-4C9E-9B0E-4D63F9290529}" type="parTrans" cxnId="{7A81BCD3-EFD3-4F8F-9218-FF8218C20135}">
      <dgm:prSet/>
      <dgm:spPr>
        <a:ln>
          <a:solidFill>
            <a:srgbClr val="00B050"/>
          </a:solidFill>
        </a:ln>
      </dgm:spPr>
      <dgm:t>
        <a:bodyPr/>
        <a:lstStyle/>
        <a:p>
          <a:endParaRPr lang="es-PE"/>
        </a:p>
      </dgm:t>
    </dgm:pt>
    <dgm:pt modelId="{C000DF93-A3EF-4152-9F79-F080636CD921}" type="sibTrans" cxnId="{7A81BCD3-EFD3-4F8F-9218-FF8218C20135}">
      <dgm:prSet/>
      <dgm:spPr/>
      <dgm:t>
        <a:bodyPr/>
        <a:lstStyle/>
        <a:p>
          <a:endParaRPr lang="es-PE"/>
        </a:p>
      </dgm:t>
    </dgm:pt>
    <dgm:pt modelId="{1E7A9A6F-0536-41CE-86EF-FFF6E013D56D}">
      <dgm:prSet phldrT="[Texto]" custT="1"/>
      <dgm:spPr>
        <a:noFill/>
        <a:ln>
          <a:solidFill>
            <a:srgbClr val="00B050"/>
          </a:solidFill>
        </a:ln>
      </dgm:spPr>
      <dgm:t>
        <a:bodyPr/>
        <a:lstStyle/>
        <a:p>
          <a:r>
            <a:rPr lang="es-PE" sz="1600" b="0" dirty="0" smtClean="0">
              <a:solidFill>
                <a:schemeClr val="tx1">
                  <a:lumMod val="75000"/>
                  <a:lumOff val="25000"/>
                </a:schemeClr>
              </a:solidFill>
              <a:latin typeface="+mj-lt"/>
            </a:rPr>
            <a:t>Por transacción</a:t>
          </a:r>
          <a:endParaRPr lang="es-PE" sz="1600" b="0" dirty="0">
            <a:solidFill>
              <a:schemeClr val="tx1">
                <a:lumMod val="75000"/>
                <a:lumOff val="25000"/>
              </a:schemeClr>
            </a:solidFill>
            <a:latin typeface="+mj-lt"/>
          </a:endParaRPr>
        </a:p>
      </dgm:t>
    </dgm:pt>
    <dgm:pt modelId="{7614FF7F-2850-4408-86DC-2A3CFB1E3DBB}" type="parTrans" cxnId="{6079EFC3-251F-4EE6-8CAB-A399E78161A5}">
      <dgm:prSet/>
      <dgm:spPr>
        <a:ln>
          <a:solidFill>
            <a:srgbClr val="00B050"/>
          </a:solidFill>
        </a:ln>
      </dgm:spPr>
      <dgm:t>
        <a:bodyPr/>
        <a:lstStyle/>
        <a:p>
          <a:endParaRPr lang="es-PE"/>
        </a:p>
      </dgm:t>
    </dgm:pt>
    <dgm:pt modelId="{A4FCB827-413D-4D6B-BA6E-089D758FAC5F}" type="sibTrans" cxnId="{6079EFC3-251F-4EE6-8CAB-A399E78161A5}">
      <dgm:prSet/>
      <dgm:spPr/>
      <dgm:t>
        <a:bodyPr/>
        <a:lstStyle/>
        <a:p>
          <a:endParaRPr lang="es-PE"/>
        </a:p>
      </dgm:t>
    </dgm:pt>
    <dgm:pt modelId="{324B386A-F80D-4667-BB9F-47942559A1BB}" type="pres">
      <dgm:prSet presAssocID="{11C762F1-3840-4EDB-A61D-BAE9962CC724}" presName="diagram" presStyleCnt="0">
        <dgm:presLayoutVars>
          <dgm:chPref val="1"/>
          <dgm:dir/>
          <dgm:animOne val="branch"/>
          <dgm:animLvl val="lvl"/>
          <dgm:resizeHandles val="exact"/>
        </dgm:presLayoutVars>
      </dgm:prSet>
      <dgm:spPr/>
      <dgm:t>
        <a:bodyPr/>
        <a:lstStyle/>
        <a:p>
          <a:endParaRPr lang="es-PE"/>
        </a:p>
      </dgm:t>
    </dgm:pt>
    <dgm:pt modelId="{9D610D9A-10DA-48C4-A5B3-54FE404E6E29}" type="pres">
      <dgm:prSet presAssocID="{C5F188A6-21E1-41E5-9693-99E6DF8921A4}" presName="root1" presStyleCnt="0"/>
      <dgm:spPr/>
    </dgm:pt>
    <dgm:pt modelId="{28FEDBA6-C299-45B1-A9A4-236A92E39907}" type="pres">
      <dgm:prSet presAssocID="{C5F188A6-21E1-41E5-9693-99E6DF8921A4}" presName="LevelOneTextNode" presStyleLbl="node0" presStyleIdx="0" presStyleCnt="1" custScaleX="125614" custScaleY="125569" custLinFactNeighborX="-35245" custLinFactNeighborY="-1932">
        <dgm:presLayoutVars>
          <dgm:chPref val="3"/>
        </dgm:presLayoutVars>
      </dgm:prSet>
      <dgm:spPr/>
      <dgm:t>
        <a:bodyPr/>
        <a:lstStyle/>
        <a:p>
          <a:endParaRPr lang="es-PE"/>
        </a:p>
      </dgm:t>
    </dgm:pt>
    <dgm:pt modelId="{A59A29EF-15BB-4F81-A32F-6CC3A3696929}" type="pres">
      <dgm:prSet presAssocID="{C5F188A6-21E1-41E5-9693-99E6DF8921A4}" presName="level2hierChild" presStyleCnt="0"/>
      <dgm:spPr/>
    </dgm:pt>
    <dgm:pt modelId="{937FDA84-FBD7-4A96-9DD5-44665826939B}" type="pres">
      <dgm:prSet presAssocID="{C9625298-93A4-46F2-A767-98B2D8A8045A}" presName="conn2-1" presStyleLbl="parChTrans1D2" presStyleIdx="0" presStyleCnt="5"/>
      <dgm:spPr/>
      <dgm:t>
        <a:bodyPr/>
        <a:lstStyle/>
        <a:p>
          <a:endParaRPr lang="es-PE"/>
        </a:p>
      </dgm:t>
    </dgm:pt>
    <dgm:pt modelId="{D67A2DC9-5434-4E96-A19B-8544A641CD88}" type="pres">
      <dgm:prSet presAssocID="{C9625298-93A4-46F2-A767-98B2D8A8045A}" presName="connTx" presStyleLbl="parChTrans1D2" presStyleIdx="0" presStyleCnt="5"/>
      <dgm:spPr/>
      <dgm:t>
        <a:bodyPr/>
        <a:lstStyle/>
        <a:p>
          <a:endParaRPr lang="es-PE"/>
        </a:p>
      </dgm:t>
    </dgm:pt>
    <dgm:pt modelId="{1384D8BF-964D-43B8-A2DA-A3C8002B8DDC}" type="pres">
      <dgm:prSet presAssocID="{AA72C593-8F41-4417-8C5A-E8FD2151E244}" presName="root2" presStyleCnt="0"/>
      <dgm:spPr/>
    </dgm:pt>
    <dgm:pt modelId="{7AEA964E-A144-49C5-911C-504C5ADA13B8}" type="pres">
      <dgm:prSet presAssocID="{AA72C593-8F41-4417-8C5A-E8FD2151E244}" presName="LevelTwoTextNode" presStyleLbl="node2" presStyleIdx="0" presStyleCnt="5" custScaleX="162259">
        <dgm:presLayoutVars>
          <dgm:chPref val="3"/>
        </dgm:presLayoutVars>
      </dgm:prSet>
      <dgm:spPr/>
      <dgm:t>
        <a:bodyPr/>
        <a:lstStyle/>
        <a:p>
          <a:endParaRPr lang="es-PE"/>
        </a:p>
      </dgm:t>
    </dgm:pt>
    <dgm:pt modelId="{13D53D85-0C00-4EA0-95EF-2DC31AAF62C7}" type="pres">
      <dgm:prSet presAssocID="{AA72C593-8F41-4417-8C5A-E8FD2151E244}" presName="level3hierChild" presStyleCnt="0"/>
      <dgm:spPr/>
    </dgm:pt>
    <dgm:pt modelId="{0A4A2D10-D37A-4CEA-A629-DBAED0BA7382}" type="pres">
      <dgm:prSet presAssocID="{17CFBB4F-8B3B-4FAF-B293-E4475111AA1B}" presName="conn2-1" presStyleLbl="parChTrans1D2" presStyleIdx="1" presStyleCnt="5"/>
      <dgm:spPr/>
      <dgm:t>
        <a:bodyPr/>
        <a:lstStyle/>
        <a:p>
          <a:endParaRPr lang="es-PE"/>
        </a:p>
      </dgm:t>
    </dgm:pt>
    <dgm:pt modelId="{3891AF9A-A6B4-40A2-9793-BDCCB6D60AA0}" type="pres">
      <dgm:prSet presAssocID="{17CFBB4F-8B3B-4FAF-B293-E4475111AA1B}" presName="connTx" presStyleLbl="parChTrans1D2" presStyleIdx="1" presStyleCnt="5"/>
      <dgm:spPr/>
      <dgm:t>
        <a:bodyPr/>
        <a:lstStyle/>
        <a:p>
          <a:endParaRPr lang="es-PE"/>
        </a:p>
      </dgm:t>
    </dgm:pt>
    <dgm:pt modelId="{CAC79F00-4361-4515-99E0-7977FF57269C}" type="pres">
      <dgm:prSet presAssocID="{1D1DA72E-9FC8-4200-B262-6A9F5F6E02D3}" presName="root2" presStyleCnt="0"/>
      <dgm:spPr/>
    </dgm:pt>
    <dgm:pt modelId="{18E0E45C-FAE2-4A1B-8072-48461488BA61}" type="pres">
      <dgm:prSet presAssocID="{1D1DA72E-9FC8-4200-B262-6A9F5F6E02D3}" presName="LevelTwoTextNode" presStyleLbl="node2" presStyleIdx="1" presStyleCnt="5" custScaleX="160920">
        <dgm:presLayoutVars>
          <dgm:chPref val="3"/>
        </dgm:presLayoutVars>
      </dgm:prSet>
      <dgm:spPr/>
      <dgm:t>
        <a:bodyPr/>
        <a:lstStyle/>
        <a:p>
          <a:endParaRPr lang="es-PE"/>
        </a:p>
      </dgm:t>
    </dgm:pt>
    <dgm:pt modelId="{DEBF7D3F-2F15-4A55-862C-160D2A5CCBA7}" type="pres">
      <dgm:prSet presAssocID="{1D1DA72E-9FC8-4200-B262-6A9F5F6E02D3}" presName="level3hierChild" presStyleCnt="0"/>
      <dgm:spPr/>
    </dgm:pt>
    <dgm:pt modelId="{D46FEF42-D27E-439B-9115-C984B627AA0A}" type="pres">
      <dgm:prSet presAssocID="{D5B04066-F6A9-4C9E-9B0E-4D63F9290529}" presName="conn2-1" presStyleLbl="parChTrans1D2" presStyleIdx="2" presStyleCnt="5"/>
      <dgm:spPr/>
      <dgm:t>
        <a:bodyPr/>
        <a:lstStyle/>
        <a:p>
          <a:endParaRPr lang="es-PE"/>
        </a:p>
      </dgm:t>
    </dgm:pt>
    <dgm:pt modelId="{B0F3CD91-3F6B-4CE2-A870-3AA019700567}" type="pres">
      <dgm:prSet presAssocID="{D5B04066-F6A9-4C9E-9B0E-4D63F9290529}" presName="connTx" presStyleLbl="parChTrans1D2" presStyleIdx="2" presStyleCnt="5"/>
      <dgm:spPr/>
      <dgm:t>
        <a:bodyPr/>
        <a:lstStyle/>
        <a:p>
          <a:endParaRPr lang="es-PE"/>
        </a:p>
      </dgm:t>
    </dgm:pt>
    <dgm:pt modelId="{8471C598-F6C4-449A-9A26-9DB2CBDCE4F9}" type="pres">
      <dgm:prSet presAssocID="{59E68E4D-C75A-4C10-9197-676265C52B2A}" presName="root2" presStyleCnt="0"/>
      <dgm:spPr/>
    </dgm:pt>
    <dgm:pt modelId="{F1CB3573-03E1-4294-9243-08C8FD13602B}" type="pres">
      <dgm:prSet presAssocID="{59E68E4D-C75A-4C10-9197-676265C52B2A}" presName="LevelTwoTextNode" presStyleLbl="node2" presStyleIdx="2" presStyleCnt="5" custScaleX="162259">
        <dgm:presLayoutVars>
          <dgm:chPref val="3"/>
        </dgm:presLayoutVars>
      </dgm:prSet>
      <dgm:spPr/>
      <dgm:t>
        <a:bodyPr/>
        <a:lstStyle/>
        <a:p>
          <a:endParaRPr lang="es-PE"/>
        </a:p>
      </dgm:t>
    </dgm:pt>
    <dgm:pt modelId="{5FB843FC-2A2F-493D-BC0F-F8CD269D2ADB}" type="pres">
      <dgm:prSet presAssocID="{59E68E4D-C75A-4C10-9197-676265C52B2A}" presName="level3hierChild" presStyleCnt="0"/>
      <dgm:spPr/>
    </dgm:pt>
    <dgm:pt modelId="{DC0CF2CF-938B-4F98-A557-73599590EABD}" type="pres">
      <dgm:prSet presAssocID="{7614FF7F-2850-4408-86DC-2A3CFB1E3DBB}" presName="conn2-1" presStyleLbl="parChTrans1D2" presStyleIdx="3" presStyleCnt="5"/>
      <dgm:spPr/>
      <dgm:t>
        <a:bodyPr/>
        <a:lstStyle/>
        <a:p>
          <a:endParaRPr lang="es-PE"/>
        </a:p>
      </dgm:t>
    </dgm:pt>
    <dgm:pt modelId="{4D6AAD4A-D799-4C9A-9531-20688BE11D2B}" type="pres">
      <dgm:prSet presAssocID="{7614FF7F-2850-4408-86DC-2A3CFB1E3DBB}" presName="connTx" presStyleLbl="parChTrans1D2" presStyleIdx="3" presStyleCnt="5"/>
      <dgm:spPr/>
      <dgm:t>
        <a:bodyPr/>
        <a:lstStyle/>
        <a:p>
          <a:endParaRPr lang="es-PE"/>
        </a:p>
      </dgm:t>
    </dgm:pt>
    <dgm:pt modelId="{39316FC6-9F29-46CF-BE3E-B803A37F192A}" type="pres">
      <dgm:prSet presAssocID="{1E7A9A6F-0536-41CE-86EF-FFF6E013D56D}" presName="root2" presStyleCnt="0"/>
      <dgm:spPr/>
    </dgm:pt>
    <dgm:pt modelId="{80910E88-86BE-47A6-9A2E-85D48875A4EB}" type="pres">
      <dgm:prSet presAssocID="{1E7A9A6F-0536-41CE-86EF-FFF6E013D56D}" presName="LevelTwoTextNode" presStyleLbl="node2" presStyleIdx="3" presStyleCnt="5" custScaleX="160920">
        <dgm:presLayoutVars>
          <dgm:chPref val="3"/>
        </dgm:presLayoutVars>
      </dgm:prSet>
      <dgm:spPr/>
      <dgm:t>
        <a:bodyPr/>
        <a:lstStyle/>
        <a:p>
          <a:endParaRPr lang="es-PE"/>
        </a:p>
      </dgm:t>
    </dgm:pt>
    <dgm:pt modelId="{24645B19-27E7-474D-A294-30439BC0B1D2}" type="pres">
      <dgm:prSet presAssocID="{1E7A9A6F-0536-41CE-86EF-FFF6E013D56D}" presName="level3hierChild" presStyleCnt="0"/>
      <dgm:spPr/>
    </dgm:pt>
    <dgm:pt modelId="{9CF24401-129D-475C-B081-B8B5C8F31220}" type="pres">
      <dgm:prSet presAssocID="{4549B6B3-2082-4D5C-9FF2-D1C5B18B55B1}" presName="conn2-1" presStyleLbl="parChTrans1D2" presStyleIdx="4" presStyleCnt="5"/>
      <dgm:spPr/>
      <dgm:t>
        <a:bodyPr/>
        <a:lstStyle/>
        <a:p>
          <a:endParaRPr lang="es-PE"/>
        </a:p>
      </dgm:t>
    </dgm:pt>
    <dgm:pt modelId="{9793F6DE-DE5D-45F4-9CB4-36E0D3A7A5CC}" type="pres">
      <dgm:prSet presAssocID="{4549B6B3-2082-4D5C-9FF2-D1C5B18B55B1}" presName="connTx" presStyleLbl="parChTrans1D2" presStyleIdx="4" presStyleCnt="5"/>
      <dgm:spPr/>
      <dgm:t>
        <a:bodyPr/>
        <a:lstStyle/>
        <a:p>
          <a:endParaRPr lang="es-PE"/>
        </a:p>
      </dgm:t>
    </dgm:pt>
    <dgm:pt modelId="{6CCDB6A5-9D1D-4F31-8FC3-1E21EEE00968}" type="pres">
      <dgm:prSet presAssocID="{C9C9FD54-EE4B-433A-B4BD-92F38759852C}" presName="root2" presStyleCnt="0"/>
      <dgm:spPr/>
    </dgm:pt>
    <dgm:pt modelId="{FF0D1588-0F28-4473-B70A-6183674893EF}" type="pres">
      <dgm:prSet presAssocID="{C9C9FD54-EE4B-433A-B4BD-92F38759852C}" presName="LevelTwoTextNode" presStyleLbl="node2" presStyleIdx="4" presStyleCnt="5" custScaleX="160920">
        <dgm:presLayoutVars>
          <dgm:chPref val="3"/>
        </dgm:presLayoutVars>
      </dgm:prSet>
      <dgm:spPr/>
      <dgm:t>
        <a:bodyPr/>
        <a:lstStyle/>
        <a:p>
          <a:endParaRPr lang="es-PE"/>
        </a:p>
      </dgm:t>
    </dgm:pt>
    <dgm:pt modelId="{C7F16786-C115-4E15-8E97-3CE80A05F7BB}" type="pres">
      <dgm:prSet presAssocID="{C9C9FD54-EE4B-433A-B4BD-92F38759852C}" presName="level3hierChild" presStyleCnt="0"/>
      <dgm:spPr/>
    </dgm:pt>
  </dgm:ptLst>
  <dgm:cxnLst>
    <dgm:cxn modelId="{8912B48B-F835-4724-88C4-BF66FC835430}" type="presOf" srcId="{D5B04066-F6A9-4C9E-9B0E-4D63F9290529}" destId="{D46FEF42-D27E-439B-9115-C984B627AA0A}" srcOrd="0" destOrd="0" presId="urn:microsoft.com/office/officeart/2005/8/layout/hierarchy2"/>
    <dgm:cxn modelId="{C4F53F53-AD50-4C0B-8DDE-1C6E5FF97F52}" type="presOf" srcId="{11C762F1-3840-4EDB-A61D-BAE9962CC724}" destId="{324B386A-F80D-4667-BB9F-47942559A1BB}" srcOrd="0" destOrd="0" presId="urn:microsoft.com/office/officeart/2005/8/layout/hierarchy2"/>
    <dgm:cxn modelId="{8501B03A-2171-4939-9583-C7A0290B1B51}" type="presOf" srcId="{D5B04066-F6A9-4C9E-9B0E-4D63F9290529}" destId="{B0F3CD91-3F6B-4CE2-A870-3AA019700567}" srcOrd="1" destOrd="0" presId="urn:microsoft.com/office/officeart/2005/8/layout/hierarchy2"/>
    <dgm:cxn modelId="{886BEB3E-5D91-495E-BACB-C6764287396D}" type="presOf" srcId="{C9C9FD54-EE4B-433A-B4BD-92F38759852C}" destId="{FF0D1588-0F28-4473-B70A-6183674893EF}" srcOrd="0" destOrd="0" presId="urn:microsoft.com/office/officeart/2005/8/layout/hierarchy2"/>
    <dgm:cxn modelId="{0348CC31-113C-4747-B7F2-CAEF014AAF8F}" type="presOf" srcId="{59E68E4D-C75A-4C10-9197-676265C52B2A}" destId="{F1CB3573-03E1-4294-9243-08C8FD13602B}" srcOrd="0" destOrd="0" presId="urn:microsoft.com/office/officeart/2005/8/layout/hierarchy2"/>
    <dgm:cxn modelId="{78AB75E5-239A-46F4-90E7-F60838879829}" type="presOf" srcId="{1D1DA72E-9FC8-4200-B262-6A9F5F6E02D3}" destId="{18E0E45C-FAE2-4A1B-8072-48461488BA61}" srcOrd="0" destOrd="0" presId="urn:microsoft.com/office/officeart/2005/8/layout/hierarchy2"/>
    <dgm:cxn modelId="{F25F49BD-4AC8-453C-A720-617C452D56D6}" type="presOf" srcId="{7614FF7F-2850-4408-86DC-2A3CFB1E3DBB}" destId="{4D6AAD4A-D799-4C9A-9531-20688BE11D2B}" srcOrd="1" destOrd="0" presId="urn:microsoft.com/office/officeart/2005/8/layout/hierarchy2"/>
    <dgm:cxn modelId="{C2A8E4F4-992D-43CF-A699-80D44CA6264F}" type="presOf" srcId="{7614FF7F-2850-4408-86DC-2A3CFB1E3DBB}" destId="{DC0CF2CF-938B-4F98-A557-73599590EABD}" srcOrd="0" destOrd="0" presId="urn:microsoft.com/office/officeart/2005/8/layout/hierarchy2"/>
    <dgm:cxn modelId="{65ADEB0D-A85C-4FBA-B5E1-8FF4899DEB6C}" srcId="{11C762F1-3840-4EDB-A61D-BAE9962CC724}" destId="{C5F188A6-21E1-41E5-9693-99E6DF8921A4}" srcOrd="0" destOrd="0" parTransId="{51989694-5A92-4DD4-B944-8934623FCF4B}" sibTransId="{4AA94486-7B5E-4FD2-988F-579EAF915020}"/>
    <dgm:cxn modelId="{CEA4CA44-3FCB-4AF7-97C5-8F957058190D}" type="presOf" srcId="{17CFBB4F-8B3B-4FAF-B293-E4475111AA1B}" destId="{3891AF9A-A6B4-40A2-9793-BDCCB6D60AA0}" srcOrd="1" destOrd="0" presId="urn:microsoft.com/office/officeart/2005/8/layout/hierarchy2"/>
    <dgm:cxn modelId="{5746263D-6715-41F5-8DF8-9A05B452A365}" type="presOf" srcId="{AA72C593-8F41-4417-8C5A-E8FD2151E244}" destId="{7AEA964E-A144-49C5-911C-504C5ADA13B8}" srcOrd="0" destOrd="0" presId="urn:microsoft.com/office/officeart/2005/8/layout/hierarchy2"/>
    <dgm:cxn modelId="{0C347C04-0019-4E6C-AEC7-2DB15C558675}" type="presOf" srcId="{C9625298-93A4-46F2-A767-98B2D8A8045A}" destId="{937FDA84-FBD7-4A96-9DD5-44665826939B}" srcOrd="0" destOrd="0" presId="urn:microsoft.com/office/officeart/2005/8/layout/hierarchy2"/>
    <dgm:cxn modelId="{08F568B7-73BC-45A6-91BE-18471FD9DCB2}" type="presOf" srcId="{C5F188A6-21E1-41E5-9693-99E6DF8921A4}" destId="{28FEDBA6-C299-45B1-A9A4-236A92E39907}" srcOrd="0" destOrd="0" presId="urn:microsoft.com/office/officeart/2005/8/layout/hierarchy2"/>
    <dgm:cxn modelId="{E1A2F50D-1101-416C-AE89-8A97EA53A037}" srcId="{C5F188A6-21E1-41E5-9693-99E6DF8921A4}" destId="{1D1DA72E-9FC8-4200-B262-6A9F5F6E02D3}" srcOrd="1" destOrd="0" parTransId="{17CFBB4F-8B3B-4FAF-B293-E4475111AA1B}" sibTransId="{BA312FEE-14AB-443E-A2A7-DA8DA2144937}"/>
    <dgm:cxn modelId="{6E2520B2-EC21-4A4A-BFE6-A74DD3C309BE}" type="presOf" srcId="{C9625298-93A4-46F2-A767-98B2D8A8045A}" destId="{D67A2DC9-5434-4E96-A19B-8544A641CD88}" srcOrd="1" destOrd="0" presId="urn:microsoft.com/office/officeart/2005/8/layout/hierarchy2"/>
    <dgm:cxn modelId="{B872E874-C0A0-4F72-A2BA-C8BBDC35E53B}" srcId="{C5F188A6-21E1-41E5-9693-99E6DF8921A4}" destId="{AA72C593-8F41-4417-8C5A-E8FD2151E244}" srcOrd="0" destOrd="0" parTransId="{C9625298-93A4-46F2-A767-98B2D8A8045A}" sibTransId="{CACA6054-D096-48F0-BB13-9B66C76B575B}"/>
    <dgm:cxn modelId="{B94A1299-8223-4AE1-A395-AB630ADDAC11}" type="presOf" srcId="{17CFBB4F-8B3B-4FAF-B293-E4475111AA1B}" destId="{0A4A2D10-D37A-4CEA-A629-DBAED0BA7382}" srcOrd="0" destOrd="0" presId="urn:microsoft.com/office/officeart/2005/8/layout/hierarchy2"/>
    <dgm:cxn modelId="{7A81BCD3-EFD3-4F8F-9218-FF8218C20135}" srcId="{C5F188A6-21E1-41E5-9693-99E6DF8921A4}" destId="{59E68E4D-C75A-4C10-9197-676265C52B2A}" srcOrd="2" destOrd="0" parTransId="{D5B04066-F6A9-4C9E-9B0E-4D63F9290529}" sibTransId="{C000DF93-A3EF-4152-9F79-F080636CD921}"/>
    <dgm:cxn modelId="{9080FAB0-0658-47D1-AA2B-AD823352A73A}" type="presOf" srcId="{4549B6B3-2082-4D5C-9FF2-D1C5B18B55B1}" destId="{9793F6DE-DE5D-45F4-9CB4-36E0D3A7A5CC}" srcOrd="1" destOrd="0" presId="urn:microsoft.com/office/officeart/2005/8/layout/hierarchy2"/>
    <dgm:cxn modelId="{CA496B65-0B6E-4571-AEC9-0334248FEA0F}" type="presOf" srcId="{1E7A9A6F-0536-41CE-86EF-FFF6E013D56D}" destId="{80910E88-86BE-47A6-9A2E-85D48875A4EB}" srcOrd="0" destOrd="0" presId="urn:microsoft.com/office/officeart/2005/8/layout/hierarchy2"/>
    <dgm:cxn modelId="{8476E8AE-A941-4A77-9F96-10C888954141}" srcId="{C5F188A6-21E1-41E5-9693-99E6DF8921A4}" destId="{C9C9FD54-EE4B-433A-B4BD-92F38759852C}" srcOrd="4" destOrd="0" parTransId="{4549B6B3-2082-4D5C-9FF2-D1C5B18B55B1}" sibTransId="{EE6406CD-075C-481E-9977-620CBDA49C51}"/>
    <dgm:cxn modelId="{6079EFC3-251F-4EE6-8CAB-A399E78161A5}" srcId="{C5F188A6-21E1-41E5-9693-99E6DF8921A4}" destId="{1E7A9A6F-0536-41CE-86EF-FFF6E013D56D}" srcOrd="3" destOrd="0" parTransId="{7614FF7F-2850-4408-86DC-2A3CFB1E3DBB}" sibTransId="{A4FCB827-413D-4D6B-BA6E-089D758FAC5F}"/>
    <dgm:cxn modelId="{3BE97D32-50B1-4A71-A4E0-41121A18BF39}" type="presOf" srcId="{4549B6B3-2082-4D5C-9FF2-D1C5B18B55B1}" destId="{9CF24401-129D-475C-B081-B8B5C8F31220}" srcOrd="0" destOrd="0" presId="urn:microsoft.com/office/officeart/2005/8/layout/hierarchy2"/>
    <dgm:cxn modelId="{CCC51EF9-E527-4673-8E04-755051D71115}" type="presParOf" srcId="{324B386A-F80D-4667-BB9F-47942559A1BB}" destId="{9D610D9A-10DA-48C4-A5B3-54FE404E6E29}" srcOrd="0" destOrd="0" presId="urn:microsoft.com/office/officeart/2005/8/layout/hierarchy2"/>
    <dgm:cxn modelId="{21971971-7C1C-4FB2-A1A3-06DCF22A0C55}" type="presParOf" srcId="{9D610D9A-10DA-48C4-A5B3-54FE404E6E29}" destId="{28FEDBA6-C299-45B1-A9A4-236A92E39907}" srcOrd="0" destOrd="0" presId="urn:microsoft.com/office/officeart/2005/8/layout/hierarchy2"/>
    <dgm:cxn modelId="{9E6F792C-010B-4832-8D34-A1D211053FED}" type="presParOf" srcId="{9D610D9A-10DA-48C4-A5B3-54FE404E6E29}" destId="{A59A29EF-15BB-4F81-A32F-6CC3A3696929}" srcOrd="1" destOrd="0" presId="urn:microsoft.com/office/officeart/2005/8/layout/hierarchy2"/>
    <dgm:cxn modelId="{9A6CE204-35E4-4E84-8B9E-0810F8F70BC4}" type="presParOf" srcId="{A59A29EF-15BB-4F81-A32F-6CC3A3696929}" destId="{937FDA84-FBD7-4A96-9DD5-44665826939B}" srcOrd="0" destOrd="0" presId="urn:microsoft.com/office/officeart/2005/8/layout/hierarchy2"/>
    <dgm:cxn modelId="{0BF6654A-6D2E-48F6-BB43-4DE96EEBF764}" type="presParOf" srcId="{937FDA84-FBD7-4A96-9DD5-44665826939B}" destId="{D67A2DC9-5434-4E96-A19B-8544A641CD88}" srcOrd="0" destOrd="0" presId="urn:microsoft.com/office/officeart/2005/8/layout/hierarchy2"/>
    <dgm:cxn modelId="{0E9C706D-B146-44FE-AE18-91292BEED372}" type="presParOf" srcId="{A59A29EF-15BB-4F81-A32F-6CC3A3696929}" destId="{1384D8BF-964D-43B8-A2DA-A3C8002B8DDC}" srcOrd="1" destOrd="0" presId="urn:microsoft.com/office/officeart/2005/8/layout/hierarchy2"/>
    <dgm:cxn modelId="{040B82B1-D91D-4239-B5A4-DBABA690D062}" type="presParOf" srcId="{1384D8BF-964D-43B8-A2DA-A3C8002B8DDC}" destId="{7AEA964E-A144-49C5-911C-504C5ADA13B8}" srcOrd="0" destOrd="0" presId="urn:microsoft.com/office/officeart/2005/8/layout/hierarchy2"/>
    <dgm:cxn modelId="{DF310A0A-C8CE-440A-AE44-4B0D1A3A81D2}" type="presParOf" srcId="{1384D8BF-964D-43B8-A2DA-A3C8002B8DDC}" destId="{13D53D85-0C00-4EA0-95EF-2DC31AAF62C7}" srcOrd="1" destOrd="0" presId="urn:microsoft.com/office/officeart/2005/8/layout/hierarchy2"/>
    <dgm:cxn modelId="{7A49A20C-4104-4616-8EC4-E37180565E46}" type="presParOf" srcId="{A59A29EF-15BB-4F81-A32F-6CC3A3696929}" destId="{0A4A2D10-D37A-4CEA-A629-DBAED0BA7382}" srcOrd="2" destOrd="0" presId="urn:microsoft.com/office/officeart/2005/8/layout/hierarchy2"/>
    <dgm:cxn modelId="{D133002B-42F8-4809-99BC-D4C934F43368}" type="presParOf" srcId="{0A4A2D10-D37A-4CEA-A629-DBAED0BA7382}" destId="{3891AF9A-A6B4-40A2-9793-BDCCB6D60AA0}" srcOrd="0" destOrd="0" presId="urn:microsoft.com/office/officeart/2005/8/layout/hierarchy2"/>
    <dgm:cxn modelId="{B1A75856-B53F-4985-930D-4AF4D8EC3441}" type="presParOf" srcId="{A59A29EF-15BB-4F81-A32F-6CC3A3696929}" destId="{CAC79F00-4361-4515-99E0-7977FF57269C}" srcOrd="3" destOrd="0" presId="urn:microsoft.com/office/officeart/2005/8/layout/hierarchy2"/>
    <dgm:cxn modelId="{6C6E7AD9-DA4F-4B52-A7D9-17DF95404F0E}" type="presParOf" srcId="{CAC79F00-4361-4515-99E0-7977FF57269C}" destId="{18E0E45C-FAE2-4A1B-8072-48461488BA61}" srcOrd="0" destOrd="0" presId="urn:microsoft.com/office/officeart/2005/8/layout/hierarchy2"/>
    <dgm:cxn modelId="{C6C31AF3-C961-4737-BC11-EB44E11EA00E}" type="presParOf" srcId="{CAC79F00-4361-4515-99E0-7977FF57269C}" destId="{DEBF7D3F-2F15-4A55-862C-160D2A5CCBA7}" srcOrd="1" destOrd="0" presId="urn:microsoft.com/office/officeart/2005/8/layout/hierarchy2"/>
    <dgm:cxn modelId="{824CDDA1-5FDA-4ACA-B7F3-1387E5C13F1A}" type="presParOf" srcId="{A59A29EF-15BB-4F81-A32F-6CC3A3696929}" destId="{D46FEF42-D27E-439B-9115-C984B627AA0A}" srcOrd="4" destOrd="0" presId="urn:microsoft.com/office/officeart/2005/8/layout/hierarchy2"/>
    <dgm:cxn modelId="{7CAE1085-66B8-4A41-8A0C-8899CA0E4E7C}" type="presParOf" srcId="{D46FEF42-D27E-439B-9115-C984B627AA0A}" destId="{B0F3CD91-3F6B-4CE2-A870-3AA019700567}" srcOrd="0" destOrd="0" presId="urn:microsoft.com/office/officeart/2005/8/layout/hierarchy2"/>
    <dgm:cxn modelId="{1D09D968-D7A3-4103-BAC2-80CBE6229AA4}" type="presParOf" srcId="{A59A29EF-15BB-4F81-A32F-6CC3A3696929}" destId="{8471C598-F6C4-449A-9A26-9DB2CBDCE4F9}" srcOrd="5" destOrd="0" presId="urn:microsoft.com/office/officeart/2005/8/layout/hierarchy2"/>
    <dgm:cxn modelId="{E07044CF-7A8A-4FC8-A6A6-58FBC01E0492}" type="presParOf" srcId="{8471C598-F6C4-449A-9A26-9DB2CBDCE4F9}" destId="{F1CB3573-03E1-4294-9243-08C8FD13602B}" srcOrd="0" destOrd="0" presId="urn:microsoft.com/office/officeart/2005/8/layout/hierarchy2"/>
    <dgm:cxn modelId="{1D11F0DB-C8CD-4FF4-9D58-577BA7FE8975}" type="presParOf" srcId="{8471C598-F6C4-449A-9A26-9DB2CBDCE4F9}" destId="{5FB843FC-2A2F-493D-BC0F-F8CD269D2ADB}" srcOrd="1" destOrd="0" presId="urn:microsoft.com/office/officeart/2005/8/layout/hierarchy2"/>
    <dgm:cxn modelId="{7561FB3B-9D14-4430-A2E6-9A4CF92C958F}" type="presParOf" srcId="{A59A29EF-15BB-4F81-A32F-6CC3A3696929}" destId="{DC0CF2CF-938B-4F98-A557-73599590EABD}" srcOrd="6" destOrd="0" presId="urn:microsoft.com/office/officeart/2005/8/layout/hierarchy2"/>
    <dgm:cxn modelId="{F4DEF991-3973-48F5-A1F8-A40DA5BD6B15}" type="presParOf" srcId="{DC0CF2CF-938B-4F98-A557-73599590EABD}" destId="{4D6AAD4A-D799-4C9A-9531-20688BE11D2B}" srcOrd="0" destOrd="0" presId="urn:microsoft.com/office/officeart/2005/8/layout/hierarchy2"/>
    <dgm:cxn modelId="{88D62C12-E256-491E-B14E-DBCE79F79039}" type="presParOf" srcId="{A59A29EF-15BB-4F81-A32F-6CC3A3696929}" destId="{39316FC6-9F29-46CF-BE3E-B803A37F192A}" srcOrd="7" destOrd="0" presId="urn:microsoft.com/office/officeart/2005/8/layout/hierarchy2"/>
    <dgm:cxn modelId="{F221674E-EF51-4234-9603-24CE66975597}" type="presParOf" srcId="{39316FC6-9F29-46CF-BE3E-B803A37F192A}" destId="{80910E88-86BE-47A6-9A2E-85D48875A4EB}" srcOrd="0" destOrd="0" presId="urn:microsoft.com/office/officeart/2005/8/layout/hierarchy2"/>
    <dgm:cxn modelId="{3E4B98F1-A31D-4D60-89EB-1768FBA5150A}" type="presParOf" srcId="{39316FC6-9F29-46CF-BE3E-B803A37F192A}" destId="{24645B19-27E7-474D-A294-30439BC0B1D2}" srcOrd="1" destOrd="0" presId="urn:microsoft.com/office/officeart/2005/8/layout/hierarchy2"/>
    <dgm:cxn modelId="{D9D512E8-8C43-4BB7-8FD6-041C57CAD20F}" type="presParOf" srcId="{A59A29EF-15BB-4F81-A32F-6CC3A3696929}" destId="{9CF24401-129D-475C-B081-B8B5C8F31220}" srcOrd="8" destOrd="0" presId="urn:microsoft.com/office/officeart/2005/8/layout/hierarchy2"/>
    <dgm:cxn modelId="{1C798095-CDD5-4FCC-8FEE-B906453A6204}" type="presParOf" srcId="{9CF24401-129D-475C-B081-B8B5C8F31220}" destId="{9793F6DE-DE5D-45F4-9CB4-36E0D3A7A5CC}" srcOrd="0" destOrd="0" presId="urn:microsoft.com/office/officeart/2005/8/layout/hierarchy2"/>
    <dgm:cxn modelId="{378C9859-E596-462E-9858-1735063BA927}" type="presParOf" srcId="{A59A29EF-15BB-4F81-A32F-6CC3A3696929}" destId="{6CCDB6A5-9D1D-4F31-8FC3-1E21EEE00968}" srcOrd="9" destOrd="0" presId="urn:microsoft.com/office/officeart/2005/8/layout/hierarchy2"/>
    <dgm:cxn modelId="{3B5865CD-3C46-4E58-8448-E05C27C6EAC6}" type="presParOf" srcId="{6CCDB6A5-9D1D-4F31-8FC3-1E21EEE00968}" destId="{FF0D1588-0F28-4473-B70A-6183674893EF}" srcOrd="0" destOrd="0" presId="urn:microsoft.com/office/officeart/2005/8/layout/hierarchy2"/>
    <dgm:cxn modelId="{3A81BD39-9A71-4B8B-9AC4-2070B0A1D0CA}" type="presParOf" srcId="{6CCDB6A5-9D1D-4F31-8FC3-1E21EEE00968}" destId="{C7F16786-C115-4E15-8E97-3CE80A05F7B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21C0FF-FE4A-4F27-9533-087D75C89BF8}"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s-PE"/>
        </a:p>
      </dgm:t>
    </dgm:pt>
    <dgm:pt modelId="{25D40ACE-80B7-4539-8835-7C4DBDA95F85}">
      <dgm:prSet phldrT="[Texto]" custT="1"/>
      <dgm:spPr>
        <a:solidFill>
          <a:schemeClr val="bg1"/>
        </a:solidFill>
        <a:ln>
          <a:solidFill>
            <a:srgbClr val="00B050"/>
          </a:solidFill>
        </a:ln>
      </dgm:spPr>
      <dgm:t>
        <a:bodyPr/>
        <a:lstStyle/>
        <a:p>
          <a:r>
            <a:rPr lang="es-PE" sz="1600" dirty="0" smtClean="0">
              <a:solidFill>
                <a:schemeClr val="tx1">
                  <a:lumMod val="75000"/>
                  <a:lumOff val="25000"/>
                </a:schemeClr>
              </a:solidFill>
            </a:rPr>
            <a:t>Conciliación</a:t>
          </a:r>
          <a:endParaRPr lang="es-PE" sz="1600" dirty="0">
            <a:solidFill>
              <a:schemeClr val="tx1">
                <a:lumMod val="75000"/>
                <a:lumOff val="25000"/>
              </a:schemeClr>
            </a:solidFill>
          </a:endParaRPr>
        </a:p>
      </dgm:t>
    </dgm:pt>
    <dgm:pt modelId="{39AB5EB5-04CF-4B99-AE01-31FD664340FC}" type="parTrans" cxnId="{A439FF23-5461-468E-9DB7-32B4EEC7E226}">
      <dgm:prSet/>
      <dgm:spPr/>
      <dgm:t>
        <a:bodyPr/>
        <a:lstStyle/>
        <a:p>
          <a:endParaRPr lang="es-PE"/>
        </a:p>
      </dgm:t>
    </dgm:pt>
    <dgm:pt modelId="{49D7641C-A670-44AC-B49D-40AFF38D6DF9}" type="sibTrans" cxnId="{A439FF23-5461-468E-9DB7-32B4EEC7E226}">
      <dgm:prSet/>
      <dgm:spPr>
        <a:solidFill>
          <a:srgbClr val="00B050"/>
        </a:solidFill>
        <a:ln w="38100">
          <a:solidFill>
            <a:srgbClr val="00B050"/>
          </a:solidFill>
        </a:ln>
      </dgm:spPr>
      <dgm:t>
        <a:bodyPr/>
        <a:lstStyle/>
        <a:p>
          <a:endParaRPr lang="es-PE"/>
        </a:p>
      </dgm:t>
    </dgm:pt>
    <dgm:pt modelId="{360FD850-F20E-49AB-8547-5D6CEB1EDD56}">
      <dgm:prSet phldrT="[Texto]" custT="1"/>
      <dgm:spPr>
        <a:solidFill>
          <a:schemeClr val="bg1"/>
        </a:solidFill>
        <a:ln>
          <a:solidFill>
            <a:srgbClr val="00B050"/>
          </a:solidFill>
        </a:ln>
      </dgm:spPr>
      <dgm:t>
        <a:bodyPr/>
        <a:lstStyle/>
        <a:p>
          <a:r>
            <a:rPr lang="es-PE" sz="1600" dirty="0" smtClean="0">
              <a:solidFill>
                <a:schemeClr val="tx1">
                  <a:lumMod val="75000"/>
                  <a:lumOff val="25000"/>
                </a:schemeClr>
              </a:solidFill>
            </a:rPr>
            <a:t>Allanamiento</a:t>
          </a:r>
          <a:endParaRPr lang="es-PE" sz="1600" dirty="0">
            <a:solidFill>
              <a:schemeClr val="tx1">
                <a:lumMod val="75000"/>
                <a:lumOff val="25000"/>
              </a:schemeClr>
            </a:solidFill>
          </a:endParaRPr>
        </a:p>
      </dgm:t>
    </dgm:pt>
    <dgm:pt modelId="{A679248F-6A89-4969-9517-4CDC16105A3A}" type="parTrans" cxnId="{ABD62451-2D21-48BA-9D1B-99DC0C8BF5F7}">
      <dgm:prSet/>
      <dgm:spPr/>
      <dgm:t>
        <a:bodyPr/>
        <a:lstStyle/>
        <a:p>
          <a:endParaRPr lang="es-PE"/>
        </a:p>
      </dgm:t>
    </dgm:pt>
    <dgm:pt modelId="{91BA8B80-7A50-47DD-9589-866787C4B43B}" type="sibTrans" cxnId="{ABD62451-2D21-48BA-9D1B-99DC0C8BF5F7}">
      <dgm:prSet/>
      <dgm:spPr/>
      <dgm:t>
        <a:bodyPr/>
        <a:lstStyle/>
        <a:p>
          <a:endParaRPr lang="es-PE"/>
        </a:p>
      </dgm:t>
    </dgm:pt>
    <dgm:pt modelId="{16A039D1-7853-4B0B-AD80-F03873321C57}">
      <dgm:prSet phldrT="[Texto]" custT="1"/>
      <dgm:spPr>
        <a:solidFill>
          <a:schemeClr val="bg1"/>
        </a:solidFill>
        <a:ln>
          <a:solidFill>
            <a:srgbClr val="00B050"/>
          </a:solidFill>
        </a:ln>
      </dgm:spPr>
      <dgm:t>
        <a:bodyPr/>
        <a:lstStyle/>
        <a:p>
          <a:r>
            <a:rPr lang="es-PE" sz="1600" dirty="0" smtClean="0">
              <a:solidFill>
                <a:schemeClr val="tx1">
                  <a:lumMod val="75000"/>
                  <a:lumOff val="25000"/>
                </a:schemeClr>
              </a:solidFill>
            </a:rPr>
            <a:t>Reconocimiento de la demanda</a:t>
          </a:r>
          <a:endParaRPr lang="es-PE" sz="1600" dirty="0">
            <a:solidFill>
              <a:schemeClr val="tx1">
                <a:lumMod val="75000"/>
                <a:lumOff val="25000"/>
              </a:schemeClr>
            </a:solidFill>
          </a:endParaRPr>
        </a:p>
      </dgm:t>
    </dgm:pt>
    <dgm:pt modelId="{B8287619-1AF2-4DF5-96F9-1CE39A03FDF8}" type="parTrans" cxnId="{CC098FCD-1D01-4A30-9B04-70CEAD93E560}">
      <dgm:prSet/>
      <dgm:spPr/>
      <dgm:t>
        <a:bodyPr/>
        <a:lstStyle/>
        <a:p>
          <a:endParaRPr lang="es-PE"/>
        </a:p>
      </dgm:t>
    </dgm:pt>
    <dgm:pt modelId="{9FFDB381-561B-416D-9592-E228E61D3513}" type="sibTrans" cxnId="{CC098FCD-1D01-4A30-9B04-70CEAD93E560}">
      <dgm:prSet/>
      <dgm:spPr/>
      <dgm:t>
        <a:bodyPr/>
        <a:lstStyle/>
        <a:p>
          <a:endParaRPr lang="es-PE"/>
        </a:p>
      </dgm:t>
    </dgm:pt>
    <dgm:pt modelId="{857CA9B0-897F-465D-B622-9235EC2DC281}">
      <dgm:prSet phldrT="[Texto]" custT="1"/>
      <dgm:spPr>
        <a:solidFill>
          <a:schemeClr val="bg1"/>
        </a:solidFill>
        <a:ln>
          <a:solidFill>
            <a:srgbClr val="00B050"/>
          </a:solidFill>
        </a:ln>
      </dgm:spPr>
      <dgm:t>
        <a:bodyPr/>
        <a:lstStyle/>
        <a:p>
          <a:r>
            <a:rPr lang="es-PE" sz="1600" dirty="0" smtClean="0">
              <a:solidFill>
                <a:schemeClr val="tx1">
                  <a:lumMod val="75000"/>
                  <a:lumOff val="25000"/>
                </a:schemeClr>
              </a:solidFill>
            </a:rPr>
            <a:t>Transacción</a:t>
          </a:r>
          <a:endParaRPr lang="es-PE" sz="1600" dirty="0">
            <a:solidFill>
              <a:schemeClr val="tx1">
                <a:lumMod val="75000"/>
                <a:lumOff val="25000"/>
              </a:schemeClr>
            </a:solidFill>
          </a:endParaRPr>
        </a:p>
      </dgm:t>
    </dgm:pt>
    <dgm:pt modelId="{397ABC10-068E-4ACC-8145-DC7E6D42B5AB}" type="parTrans" cxnId="{AC8575ED-296D-45FF-8BF1-3BC2B305B612}">
      <dgm:prSet/>
      <dgm:spPr/>
      <dgm:t>
        <a:bodyPr/>
        <a:lstStyle/>
        <a:p>
          <a:endParaRPr lang="es-PE"/>
        </a:p>
      </dgm:t>
    </dgm:pt>
    <dgm:pt modelId="{78394330-F3E4-4592-B6E2-E1DE35A3FBF2}" type="sibTrans" cxnId="{AC8575ED-296D-45FF-8BF1-3BC2B305B612}">
      <dgm:prSet/>
      <dgm:spPr/>
      <dgm:t>
        <a:bodyPr/>
        <a:lstStyle/>
        <a:p>
          <a:endParaRPr lang="es-PE"/>
        </a:p>
      </dgm:t>
    </dgm:pt>
    <dgm:pt modelId="{1833AE89-0765-4657-8210-8C0A67E340F7}">
      <dgm:prSet phldrT="[Texto]" custT="1"/>
      <dgm:spPr>
        <a:solidFill>
          <a:schemeClr val="bg1"/>
        </a:solidFill>
        <a:ln>
          <a:solidFill>
            <a:srgbClr val="00B050"/>
          </a:solidFill>
        </a:ln>
      </dgm:spPr>
      <dgm:t>
        <a:bodyPr/>
        <a:lstStyle/>
        <a:p>
          <a:r>
            <a:rPr lang="es-PE" sz="1600" dirty="0" smtClean="0">
              <a:solidFill>
                <a:schemeClr val="tx1">
                  <a:lumMod val="75000"/>
                  <a:lumOff val="25000"/>
                </a:schemeClr>
              </a:solidFill>
            </a:rPr>
            <a:t>Desistimiento</a:t>
          </a:r>
          <a:endParaRPr lang="es-PE" sz="1600" dirty="0">
            <a:solidFill>
              <a:schemeClr val="tx1">
                <a:lumMod val="75000"/>
                <a:lumOff val="25000"/>
              </a:schemeClr>
            </a:solidFill>
          </a:endParaRPr>
        </a:p>
      </dgm:t>
    </dgm:pt>
    <dgm:pt modelId="{18B18082-2DD2-4AE9-8438-4041033A7F50}" type="parTrans" cxnId="{11DA5500-C9C6-4FF2-9AD0-A3F5664A34AC}">
      <dgm:prSet/>
      <dgm:spPr/>
      <dgm:t>
        <a:bodyPr/>
        <a:lstStyle/>
        <a:p>
          <a:endParaRPr lang="es-PE"/>
        </a:p>
      </dgm:t>
    </dgm:pt>
    <dgm:pt modelId="{5C7D95E3-8F3D-4070-BCE4-84E4C801759D}" type="sibTrans" cxnId="{11DA5500-C9C6-4FF2-9AD0-A3F5664A34AC}">
      <dgm:prSet/>
      <dgm:spPr/>
      <dgm:t>
        <a:bodyPr/>
        <a:lstStyle/>
        <a:p>
          <a:endParaRPr lang="es-PE"/>
        </a:p>
      </dgm:t>
    </dgm:pt>
    <dgm:pt modelId="{4D9CF636-7E31-4551-AF5F-C334FFD6963D}">
      <dgm:prSet phldrT="[Texto]" custT="1"/>
      <dgm:spPr>
        <a:solidFill>
          <a:schemeClr val="bg1"/>
        </a:solidFill>
        <a:ln>
          <a:solidFill>
            <a:srgbClr val="00B050"/>
          </a:solidFill>
        </a:ln>
      </dgm:spPr>
      <dgm:t>
        <a:bodyPr/>
        <a:lstStyle/>
        <a:p>
          <a:r>
            <a:rPr lang="es-PE" sz="1600" dirty="0" smtClean="0">
              <a:solidFill>
                <a:schemeClr val="tx1">
                  <a:lumMod val="75000"/>
                  <a:lumOff val="25000"/>
                </a:schemeClr>
              </a:solidFill>
            </a:rPr>
            <a:t>Inasistencia por segunda vez a cualquiera de las audiencias programadas en primera instancia</a:t>
          </a:r>
          <a:endParaRPr lang="es-PE" sz="1600" dirty="0">
            <a:solidFill>
              <a:schemeClr val="tx1">
                <a:lumMod val="75000"/>
                <a:lumOff val="25000"/>
              </a:schemeClr>
            </a:solidFill>
          </a:endParaRPr>
        </a:p>
      </dgm:t>
    </dgm:pt>
    <dgm:pt modelId="{CACE2EF4-7E47-4833-BEA4-50949F56948E}" type="parTrans" cxnId="{674542A7-71E3-4FED-BEA5-2B12895E50EC}">
      <dgm:prSet/>
      <dgm:spPr/>
      <dgm:t>
        <a:bodyPr/>
        <a:lstStyle/>
        <a:p>
          <a:endParaRPr lang="es-PE"/>
        </a:p>
      </dgm:t>
    </dgm:pt>
    <dgm:pt modelId="{2B9201FA-35E1-4787-8BE3-E07AB49AEC4E}" type="sibTrans" cxnId="{674542A7-71E3-4FED-BEA5-2B12895E50EC}">
      <dgm:prSet/>
      <dgm:spPr/>
      <dgm:t>
        <a:bodyPr/>
        <a:lstStyle/>
        <a:p>
          <a:endParaRPr lang="es-PE"/>
        </a:p>
      </dgm:t>
    </dgm:pt>
    <dgm:pt modelId="{2EF48C4F-A841-4769-8286-7EC40547F455}">
      <dgm:prSet phldrT="[Texto]" custT="1"/>
      <dgm:spPr>
        <a:solidFill>
          <a:schemeClr val="bg1"/>
        </a:solidFill>
        <a:ln>
          <a:solidFill>
            <a:srgbClr val="00B050"/>
          </a:solidFill>
        </a:ln>
      </dgm:spPr>
      <dgm:t>
        <a:bodyPr/>
        <a:lstStyle/>
        <a:p>
          <a:r>
            <a:rPr lang="es-PE" sz="1600" dirty="0" smtClean="0">
              <a:solidFill>
                <a:schemeClr val="tx1">
                  <a:lumMod val="75000"/>
                  <a:lumOff val="25000"/>
                </a:schemeClr>
              </a:solidFill>
            </a:rPr>
            <a:t>Abandono</a:t>
          </a:r>
          <a:endParaRPr lang="es-PE" sz="1600" dirty="0">
            <a:solidFill>
              <a:schemeClr val="tx1">
                <a:lumMod val="75000"/>
                <a:lumOff val="25000"/>
              </a:schemeClr>
            </a:solidFill>
          </a:endParaRPr>
        </a:p>
      </dgm:t>
    </dgm:pt>
    <dgm:pt modelId="{2444977E-85B2-42FF-9014-8D16D9648158}" type="parTrans" cxnId="{80334DE6-35C2-4201-A33D-09C5B75C9F43}">
      <dgm:prSet/>
      <dgm:spPr/>
      <dgm:t>
        <a:bodyPr/>
        <a:lstStyle/>
        <a:p>
          <a:endParaRPr lang="es-PE"/>
        </a:p>
      </dgm:t>
    </dgm:pt>
    <dgm:pt modelId="{479BA780-B819-428A-A43F-8AE44BA25B05}" type="sibTrans" cxnId="{80334DE6-35C2-4201-A33D-09C5B75C9F43}">
      <dgm:prSet/>
      <dgm:spPr/>
      <dgm:t>
        <a:bodyPr/>
        <a:lstStyle/>
        <a:p>
          <a:endParaRPr lang="es-PE"/>
        </a:p>
      </dgm:t>
    </dgm:pt>
    <dgm:pt modelId="{2DFE3620-A4A7-4F81-9C5F-7A5CFD5EF341}" type="pres">
      <dgm:prSet presAssocID="{C721C0FF-FE4A-4F27-9533-087D75C89BF8}" presName="Name0" presStyleCnt="0">
        <dgm:presLayoutVars>
          <dgm:dir/>
          <dgm:resizeHandles val="exact"/>
        </dgm:presLayoutVars>
      </dgm:prSet>
      <dgm:spPr/>
      <dgm:t>
        <a:bodyPr/>
        <a:lstStyle/>
        <a:p>
          <a:endParaRPr lang="es-PE"/>
        </a:p>
      </dgm:t>
    </dgm:pt>
    <dgm:pt modelId="{9DF3B7DA-80B3-4D74-907E-5048B2CE28FA}" type="pres">
      <dgm:prSet presAssocID="{C721C0FF-FE4A-4F27-9533-087D75C89BF8}" presName="cycle" presStyleCnt="0"/>
      <dgm:spPr/>
    </dgm:pt>
    <dgm:pt modelId="{A9E45DC5-57EB-4C4B-86F2-8AEFFEF471D5}" type="pres">
      <dgm:prSet presAssocID="{25D40ACE-80B7-4539-8835-7C4DBDA95F85}" presName="nodeFirstNode" presStyleLbl="node1" presStyleIdx="0" presStyleCnt="7" custScaleX="145133" custRadScaleRad="100863" custRadScaleInc="27495">
        <dgm:presLayoutVars>
          <dgm:bulletEnabled val="1"/>
        </dgm:presLayoutVars>
      </dgm:prSet>
      <dgm:spPr/>
      <dgm:t>
        <a:bodyPr/>
        <a:lstStyle/>
        <a:p>
          <a:endParaRPr lang="es-PE"/>
        </a:p>
      </dgm:t>
    </dgm:pt>
    <dgm:pt modelId="{42E3171B-6770-4A8C-A1E3-79E69F64D746}" type="pres">
      <dgm:prSet presAssocID="{49D7641C-A670-44AC-B49D-40AFF38D6DF9}" presName="sibTransFirstNode" presStyleLbl="bgShp" presStyleIdx="0" presStyleCnt="1" custLinFactNeighborX="-4136" custLinFactNeighborY="-443"/>
      <dgm:spPr/>
      <dgm:t>
        <a:bodyPr/>
        <a:lstStyle/>
        <a:p>
          <a:endParaRPr lang="es-PE"/>
        </a:p>
      </dgm:t>
    </dgm:pt>
    <dgm:pt modelId="{39C7DE08-3ED9-47A2-A04A-F4CA04DF295F}" type="pres">
      <dgm:prSet presAssocID="{360FD850-F20E-49AB-8547-5D6CEB1EDD56}" presName="nodeFollowingNodes" presStyleLbl="node1" presStyleIdx="1" presStyleCnt="7" custScaleX="133438" custScaleY="119261" custRadScaleRad="114824" custRadScaleInc="33562">
        <dgm:presLayoutVars>
          <dgm:bulletEnabled val="1"/>
        </dgm:presLayoutVars>
      </dgm:prSet>
      <dgm:spPr/>
      <dgm:t>
        <a:bodyPr/>
        <a:lstStyle/>
        <a:p>
          <a:endParaRPr lang="es-PE"/>
        </a:p>
      </dgm:t>
    </dgm:pt>
    <dgm:pt modelId="{7BFE8AF8-70B1-4C95-81E4-5561A2821A2F}" type="pres">
      <dgm:prSet presAssocID="{16A039D1-7853-4B0B-AD80-F03873321C57}" presName="nodeFollowingNodes" presStyleLbl="node1" presStyleIdx="2" presStyleCnt="7" custScaleX="128076">
        <dgm:presLayoutVars>
          <dgm:bulletEnabled val="1"/>
        </dgm:presLayoutVars>
      </dgm:prSet>
      <dgm:spPr/>
      <dgm:t>
        <a:bodyPr/>
        <a:lstStyle/>
        <a:p>
          <a:endParaRPr lang="es-PE"/>
        </a:p>
      </dgm:t>
    </dgm:pt>
    <dgm:pt modelId="{387EA2BF-796C-4492-8D99-8B08094D59EF}" type="pres">
      <dgm:prSet presAssocID="{857CA9B0-897F-465D-B622-9235EC2DC281}" presName="nodeFollowingNodes" presStyleLbl="node1" presStyleIdx="3" presStyleCnt="7" custRadScaleRad="109383" custRadScaleInc="-23803">
        <dgm:presLayoutVars>
          <dgm:bulletEnabled val="1"/>
        </dgm:presLayoutVars>
      </dgm:prSet>
      <dgm:spPr/>
      <dgm:t>
        <a:bodyPr/>
        <a:lstStyle/>
        <a:p>
          <a:endParaRPr lang="es-PE"/>
        </a:p>
      </dgm:t>
    </dgm:pt>
    <dgm:pt modelId="{F5AACB94-14F3-4E6B-A47B-A9BF099374C5}" type="pres">
      <dgm:prSet presAssocID="{1833AE89-0765-4657-8210-8C0A67E340F7}" presName="nodeFollowingNodes" presStyleLbl="node1" presStyleIdx="4" presStyleCnt="7" custRadScaleRad="97015" custRadScaleInc="8265">
        <dgm:presLayoutVars>
          <dgm:bulletEnabled val="1"/>
        </dgm:presLayoutVars>
      </dgm:prSet>
      <dgm:spPr/>
      <dgm:t>
        <a:bodyPr/>
        <a:lstStyle/>
        <a:p>
          <a:endParaRPr lang="es-PE"/>
        </a:p>
      </dgm:t>
    </dgm:pt>
    <dgm:pt modelId="{E6951E66-A7C5-406F-95CF-2F86A03BC44E}" type="pres">
      <dgm:prSet presAssocID="{2EF48C4F-A841-4769-8286-7EC40547F455}" presName="nodeFollowingNodes" presStyleLbl="node1" presStyleIdx="5" presStyleCnt="7" custScaleX="126722">
        <dgm:presLayoutVars>
          <dgm:bulletEnabled val="1"/>
        </dgm:presLayoutVars>
      </dgm:prSet>
      <dgm:spPr/>
      <dgm:t>
        <a:bodyPr/>
        <a:lstStyle/>
        <a:p>
          <a:endParaRPr lang="es-PE"/>
        </a:p>
      </dgm:t>
    </dgm:pt>
    <dgm:pt modelId="{AEF0967C-F33E-4006-8167-EE1779BC65C2}" type="pres">
      <dgm:prSet presAssocID="{4D9CF636-7E31-4551-AF5F-C334FFD6963D}" presName="nodeFollowingNodes" presStyleLbl="node1" presStyleIdx="6" presStyleCnt="7" custScaleX="170607" custScaleY="119260" custRadScaleRad="96715" custRadScaleInc="-23009">
        <dgm:presLayoutVars>
          <dgm:bulletEnabled val="1"/>
        </dgm:presLayoutVars>
      </dgm:prSet>
      <dgm:spPr/>
      <dgm:t>
        <a:bodyPr/>
        <a:lstStyle/>
        <a:p>
          <a:endParaRPr lang="es-PE"/>
        </a:p>
      </dgm:t>
    </dgm:pt>
  </dgm:ptLst>
  <dgm:cxnLst>
    <dgm:cxn modelId="{41FDB88D-8089-4D63-B077-2F9EC1A9EF29}" type="presOf" srcId="{2EF48C4F-A841-4769-8286-7EC40547F455}" destId="{E6951E66-A7C5-406F-95CF-2F86A03BC44E}" srcOrd="0" destOrd="0" presId="urn:microsoft.com/office/officeart/2005/8/layout/cycle3"/>
    <dgm:cxn modelId="{8479822B-88F1-4277-8FAB-0E8558F2761D}" type="presOf" srcId="{C721C0FF-FE4A-4F27-9533-087D75C89BF8}" destId="{2DFE3620-A4A7-4F81-9C5F-7A5CFD5EF341}" srcOrd="0" destOrd="0" presId="urn:microsoft.com/office/officeart/2005/8/layout/cycle3"/>
    <dgm:cxn modelId="{AC8575ED-296D-45FF-8BF1-3BC2B305B612}" srcId="{C721C0FF-FE4A-4F27-9533-087D75C89BF8}" destId="{857CA9B0-897F-465D-B622-9235EC2DC281}" srcOrd="3" destOrd="0" parTransId="{397ABC10-068E-4ACC-8145-DC7E6D42B5AB}" sibTransId="{78394330-F3E4-4592-B6E2-E1DE35A3FBF2}"/>
    <dgm:cxn modelId="{9D3BAC28-C8B7-4278-A2BB-7A86E8791993}" type="presOf" srcId="{857CA9B0-897F-465D-B622-9235EC2DC281}" destId="{387EA2BF-796C-4492-8D99-8B08094D59EF}" srcOrd="0" destOrd="0" presId="urn:microsoft.com/office/officeart/2005/8/layout/cycle3"/>
    <dgm:cxn modelId="{26F0B0D9-E61B-4583-88E5-A6C2616CB6C6}" type="presOf" srcId="{25D40ACE-80B7-4539-8835-7C4DBDA95F85}" destId="{A9E45DC5-57EB-4C4B-86F2-8AEFFEF471D5}" srcOrd="0" destOrd="0" presId="urn:microsoft.com/office/officeart/2005/8/layout/cycle3"/>
    <dgm:cxn modelId="{71ED87B3-5129-46BE-BC03-52E98A8BE7DB}" type="presOf" srcId="{16A039D1-7853-4B0B-AD80-F03873321C57}" destId="{7BFE8AF8-70B1-4C95-81E4-5561A2821A2F}" srcOrd="0" destOrd="0" presId="urn:microsoft.com/office/officeart/2005/8/layout/cycle3"/>
    <dgm:cxn modelId="{CC098FCD-1D01-4A30-9B04-70CEAD93E560}" srcId="{C721C0FF-FE4A-4F27-9533-087D75C89BF8}" destId="{16A039D1-7853-4B0B-AD80-F03873321C57}" srcOrd="2" destOrd="0" parTransId="{B8287619-1AF2-4DF5-96F9-1CE39A03FDF8}" sibTransId="{9FFDB381-561B-416D-9592-E228E61D3513}"/>
    <dgm:cxn modelId="{ABD62451-2D21-48BA-9D1B-99DC0C8BF5F7}" srcId="{C721C0FF-FE4A-4F27-9533-087D75C89BF8}" destId="{360FD850-F20E-49AB-8547-5D6CEB1EDD56}" srcOrd="1" destOrd="0" parTransId="{A679248F-6A89-4969-9517-4CDC16105A3A}" sibTransId="{91BA8B80-7A50-47DD-9589-866787C4B43B}"/>
    <dgm:cxn modelId="{D69AF0B2-AD10-4E8C-A70D-220827166963}" type="presOf" srcId="{4D9CF636-7E31-4551-AF5F-C334FFD6963D}" destId="{AEF0967C-F33E-4006-8167-EE1779BC65C2}" srcOrd="0" destOrd="0" presId="urn:microsoft.com/office/officeart/2005/8/layout/cycle3"/>
    <dgm:cxn modelId="{798223DD-52D8-48BD-A805-E22EFDC0DCB6}" type="presOf" srcId="{360FD850-F20E-49AB-8547-5D6CEB1EDD56}" destId="{39C7DE08-3ED9-47A2-A04A-F4CA04DF295F}" srcOrd="0" destOrd="0" presId="urn:microsoft.com/office/officeart/2005/8/layout/cycle3"/>
    <dgm:cxn modelId="{80334DE6-35C2-4201-A33D-09C5B75C9F43}" srcId="{C721C0FF-FE4A-4F27-9533-087D75C89BF8}" destId="{2EF48C4F-A841-4769-8286-7EC40547F455}" srcOrd="5" destOrd="0" parTransId="{2444977E-85B2-42FF-9014-8D16D9648158}" sibTransId="{479BA780-B819-428A-A43F-8AE44BA25B05}"/>
    <dgm:cxn modelId="{674542A7-71E3-4FED-BEA5-2B12895E50EC}" srcId="{C721C0FF-FE4A-4F27-9533-087D75C89BF8}" destId="{4D9CF636-7E31-4551-AF5F-C334FFD6963D}" srcOrd="6" destOrd="0" parTransId="{CACE2EF4-7E47-4833-BEA4-50949F56948E}" sibTransId="{2B9201FA-35E1-4787-8BE3-E07AB49AEC4E}"/>
    <dgm:cxn modelId="{270B2EDA-13B3-4323-8801-60F34E99D1CF}" type="presOf" srcId="{49D7641C-A670-44AC-B49D-40AFF38D6DF9}" destId="{42E3171B-6770-4A8C-A1E3-79E69F64D746}" srcOrd="0" destOrd="0" presId="urn:microsoft.com/office/officeart/2005/8/layout/cycle3"/>
    <dgm:cxn modelId="{A439FF23-5461-468E-9DB7-32B4EEC7E226}" srcId="{C721C0FF-FE4A-4F27-9533-087D75C89BF8}" destId="{25D40ACE-80B7-4539-8835-7C4DBDA95F85}" srcOrd="0" destOrd="0" parTransId="{39AB5EB5-04CF-4B99-AE01-31FD664340FC}" sibTransId="{49D7641C-A670-44AC-B49D-40AFF38D6DF9}"/>
    <dgm:cxn modelId="{431C8824-6248-4B9C-8A38-F8B755A1EFD5}" type="presOf" srcId="{1833AE89-0765-4657-8210-8C0A67E340F7}" destId="{F5AACB94-14F3-4E6B-A47B-A9BF099374C5}" srcOrd="0" destOrd="0" presId="urn:microsoft.com/office/officeart/2005/8/layout/cycle3"/>
    <dgm:cxn modelId="{11DA5500-C9C6-4FF2-9AD0-A3F5664A34AC}" srcId="{C721C0FF-FE4A-4F27-9533-087D75C89BF8}" destId="{1833AE89-0765-4657-8210-8C0A67E340F7}" srcOrd="4" destOrd="0" parTransId="{18B18082-2DD2-4AE9-8438-4041033A7F50}" sibTransId="{5C7D95E3-8F3D-4070-BCE4-84E4C801759D}"/>
    <dgm:cxn modelId="{8B6263C0-0CCF-4614-8689-2EBED99341A4}" type="presParOf" srcId="{2DFE3620-A4A7-4F81-9C5F-7A5CFD5EF341}" destId="{9DF3B7DA-80B3-4D74-907E-5048B2CE28FA}" srcOrd="0" destOrd="0" presId="urn:microsoft.com/office/officeart/2005/8/layout/cycle3"/>
    <dgm:cxn modelId="{50519898-D6D1-4BAC-88DC-3E725A453735}" type="presParOf" srcId="{9DF3B7DA-80B3-4D74-907E-5048B2CE28FA}" destId="{A9E45DC5-57EB-4C4B-86F2-8AEFFEF471D5}" srcOrd="0" destOrd="0" presId="urn:microsoft.com/office/officeart/2005/8/layout/cycle3"/>
    <dgm:cxn modelId="{CE792476-9AC9-45CD-B7B2-FA337EE4B8C5}" type="presParOf" srcId="{9DF3B7DA-80B3-4D74-907E-5048B2CE28FA}" destId="{42E3171B-6770-4A8C-A1E3-79E69F64D746}" srcOrd="1" destOrd="0" presId="urn:microsoft.com/office/officeart/2005/8/layout/cycle3"/>
    <dgm:cxn modelId="{C78BA9F3-04EC-490C-8FC2-BBC9A4B95081}" type="presParOf" srcId="{9DF3B7DA-80B3-4D74-907E-5048B2CE28FA}" destId="{39C7DE08-3ED9-47A2-A04A-F4CA04DF295F}" srcOrd="2" destOrd="0" presId="urn:microsoft.com/office/officeart/2005/8/layout/cycle3"/>
    <dgm:cxn modelId="{AA1270E1-B564-4E72-B645-AE51D5B19AC6}" type="presParOf" srcId="{9DF3B7DA-80B3-4D74-907E-5048B2CE28FA}" destId="{7BFE8AF8-70B1-4C95-81E4-5561A2821A2F}" srcOrd="3" destOrd="0" presId="urn:microsoft.com/office/officeart/2005/8/layout/cycle3"/>
    <dgm:cxn modelId="{D1EBD07B-BCB0-400B-8AF1-9548612BE6F7}" type="presParOf" srcId="{9DF3B7DA-80B3-4D74-907E-5048B2CE28FA}" destId="{387EA2BF-796C-4492-8D99-8B08094D59EF}" srcOrd="4" destOrd="0" presId="urn:microsoft.com/office/officeart/2005/8/layout/cycle3"/>
    <dgm:cxn modelId="{D9279EE9-CE22-4D5C-A41B-E3DC96C958A6}" type="presParOf" srcId="{9DF3B7DA-80B3-4D74-907E-5048B2CE28FA}" destId="{F5AACB94-14F3-4E6B-A47B-A9BF099374C5}" srcOrd="5" destOrd="0" presId="urn:microsoft.com/office/officeart/2005/8/layout/cycle3"/>
    <dgm:cxn modelId="{D86021A8-EA9A-4752-AB4B-48CA4C0439DD}" type="presParOf" srcId="{9DF3B7DA-80B3-4D74-907E-5048B2CE28FA}" destId="{E6951E66-A7C5-406F-95CF-2F86A03BC44E}" srcOrd="6" destOrd="0" presId="urn:microsoft.com/office/officeart/2005/8/layout/cycle3"/>
    <dgm:cxn modelId="{FAA9D2F5-1974-4B31-95B6-E3454A3E430E}" type="presParOf" srcId="{9DF3B7DA-80B3-4D74-907E-5048B2CE28FA}" destId="{AEF0967C-F33E-4006-8167-EE1779BC65C2}"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FADFF6-88BC-4410-9161-74F94CDCE4D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PE"/>
        </a:p>
      </dgm:t>
    </dgm:pt>
    <dgm:pt modelId="{55BA4011-CB8B-475C-885C-BB033D2CCC8A}">
      <dgm:prSet phldrT="[Texto]" custT="1"/>
      <dgm:spPr>
        <a:ln>
          <a:solidFill>
            <a:srgbClr val="00B050"/>
          </a:solidFill>
        </a:ln>
      </dgm:spPr>
      <dgm:t>
        <a:bodyPr/>
        <a:lstStyle/>
        <a:p>
          <a:r>
            <a:rPr lang="es-PE" sz="1800" b="1" dirty="0" smtClean="0">
              <a:solidFill>
                <a:schemeClr val="tx1">
                  <a:lumMod val="75000"/>
                  <a:lumOff val="25000"/>
                </a:schemeClr>
              </a:solidFill>
            </a:rPr>
            <a:t>AUDIENCIA DE CONCILIACIÓN</a:t>
          </a:r>
          <a:endParaRPr lang="es-PE" sz="1800" dirty="0">
            <a:solidFill>
              <a:schemeClr val="tx1">
                <a:lumMod val="75000"/>
                <a:lumOff val="25000"/>
              </a:schemeClr>
            </a:solidFill>
          </a:endParaRPr>
        </a:p>
      </dgm:t>
    </dgm:pt>
    <dgm:pt modelId="{43847CC4-852A-4301-87DA-2B148C286F74}" type="parTrans" cxnId="{7F2E7EBF-DB79-46BB-9DDE-FB1D1D9B8231}">
      <dgm:prSet/>
      <dgm:spPr/>
      <dgm:t>
        <a:bodyPr/>
        <a:lstStyle/>
        <a:p>
          <a:endParaRPr lang="es-PE"/>
        </a:p>
      </dgm:t>
    </dgm:pt>
    <dgm:pt modelId="{2DDE1C81-6CF2-4C44-834A-696549F6D8F6}" type="sibTrans" cxnId="{7F2E7EBF-DB79-46BB-9DDE-FB1D1D9B8231}">
      <dgm:prSet/>
      <dgm:spPr/>
      <dgm:t>
        <a:bodyPr/>
        <a:lstStyle/>
        <a:p>
          <a:endParaRPr lang="es-PE"/>
        </a:p>
      </dgm:t>
    </dgm:pt>
    <dgm:pt modelId="{C6746F6F-204F-4664-A9FE-F50A21585599}">
      <dgm:prSet phldrT="[Texto]"/>
      <dgm:spPr>
        <a:ln>
          <a:solidFill>
            <a:srgbClr val="00B050"/>
          </a:solidFill>
        </a:ln>
      </dgm:spPr>
      <dgm:t>
        <a:bodyPr/>
        <a:lstStyle/>
        <a:p>
          <a:r>
            <a:rPr lang="es-PE" dirty="0" smtClean="0">
              <a:solidFill>
                <a:schemeClr val="tx1">
                  <a:lumMod val="75000"/>
                  <a:lumOff val="25000"/>
                </a:schemeClr>
              </a:solidFill>
            </a:rPr>
            <a:t>Con asistencia de ambas partes</a:t>
          </a:r>
          <a:endParaRPr lang="es-PE" dirty="0">
            <a:solidFill>
              <a:schemeClr val="tx1">
                <a:lumMod val="75000"/>
                <a:lumOff val="25000"/>
              </a:schemeClr>
            </a:solidFill>
          </a:endParaRPr>
        </a:p>
      </dgm:t>
    </dgm:pt>
    <dgm:pt modelId="{226B4A0D-E824-4CBB-A52F-2EBAF4BF80AB}" type="parTrans" cxnId="{6ACCE0AF-8681-4DFA-8C60-7842550F42D0}">
      <dgm:prSet/>
      <dgm:spPr>
        <a:ln>
          <a:solidFill>
            <a:srgbClr val="00B050"/>
          </a:solidFill>
        </a:ln>
      </dgm:spPr>
      <dgm:t>
        <a:bodyPr/>
        <a:lstStyle/>
        <a:p>
          <a:endParaRPr lang="es-PE"/>
        </a:p>
      </dgm:t>
    </dgm:pt>
    <dgm:pt modelId="{1A1EFBCC-2355-49FA-B310-76867493E1A8}" type="sibTrans" cxnId="{6ACCE0AF-8681-4DFA-8C60-7842550F42D0}">
      <dgm:prSet/>
      <dgm:spPr/>
      <dgm:t>
        <a:bodyPr/>
        <a:lstStyle/>
        <a:p>
          <a:endParaRPr lang="es-PE"/>
        </a:p>
      </dgm:t>
    </dgm:pt>
    <dgm:pt modelId="{FCB92A2D-5B6C-4220-8F48-DCDE640C96C2}">
      <dgm:prSet phldrT="[Texto]"/>
      <dgm:spPr>
        <a:ln>
          <a:solidFill>
            <a:srgbClr val="00B050"/>
          </a:solidFill>
        </a:ln>
      </dgm:spPr>
      <dgm:t>
        <a:bodyPr/>
        <a:lstStyle/>
        <a:p>
          <a:r>
            <a:rPr lang="es-PE" dirty="0" smtClean="0">
              <a:solidFill>
                <a:schemeClr val="tx1">
                  <a:lumMod val="75000"/>
                  <a:lumOff val="25000"/>
                </a:schemeClr>
              </a:solidFill>
            </a:rPr>
            <a:t>Acreditación de las partes, Apoderados y; Abogados.</a:t>
          </a:r>
          <a:endParaRPr lang="es-PE" dirty="0">
            <a:solidFill>
              <a:schemeClr val="tx1">
                <a:lumMod val="75000"/>
                <a:lumOff val="25000"/>
              </a:schemeClr>
            </a:solidFill>
          </a:endParaRPr>
        </a:p>
      </dgm:t>
    </dgm:pt>
    <dgm:pt modelId="{DBFFCB39-BEBA-4CB7-A20F-D7BD05E66346}" type="parTrans" cxnId="{FF5ADB17-6F19-4921-A8AE-11833008C792}">
      <dgm:prSet/>
      <dgm:spPr>
        <a:ln>
          <a:solidFill>
            <a:srgbClr val="00B050"/>
          </a:solidFill>
        </a:ln>
      </dgm:spPr>
      <dgm:t>
        <a:bodyPr/>
        <a:lstStyle/>
        <a:p>
          <a:endParaRPr lang="es-PE"/>
        </a:p>
      </dgm:t>
    </dgm:pt>
    <dgm:pt modelId="{462FF188-A1C9-4452-AEFE-A21FDB311A7F}" type="sibTrans" cxnId="{FF5ADB17-6F19-4921-A8AE-11833008C792}">
      <dgm:prSet/>
      <dgm:spPr/>
      <dgm:t>
        <a:bodyPr/>
        <a:lstStyle/>
        <a:p>
          <a:endParaRPr lang="es-PE"/>
        </a:p>
      </dgm:t>
    </dgm:pt>
    <dgm:pt modelId="{93D0CB91-34B8-44D8-A355-E8F9440ED36E}">
      <dgm:prSet phldrT="[Texto]"/>
      <dgm:spPr>
        <a:ln>
          <a:solidFill>
            <a:srgbClr val="00B050"/>
          </a:solidFill>
        </a:ln>
      </dgm:spPr>
      <dgm:t>
        <a:bodyPr/>
        <a:lstStyle/>
        <a:p>
          <a:r>
            <a:rPr lang="es-PE" dirty="0" smtClean="0">
              <a:solidFill>
                <a:schemeClr val="tx1">
                  <a:lumMod val="75000"/>
                  <a:lumOff val="25000"/>
                </a:schemeClr>
              </a:solidFill>
            </a:rPr>
            <a:t>Invitación del Juez a las partes a conciliar participando activamente a fin de que solucionen sus diferencias total o parcialmente</a:t>
          </a:r>
          <a:endParaRPr lang="es-PE" dirty="0">
            <a:solidFill>
              <a:schemeClr val="tx1">
                <a:lumMod val="75000"/>
                <a:lumOff val="25000"/>
              </a:schemeClr>
            </a:solidFill>
          </a:endParaRPr>
        </a:p>
      </dgm:t>
    </dgm:pt>
    <dgm:pt modelId="{F7E75C7F-E9EF-48D3-B1AF-F76EF25B8A6A}" type="parTrans" cxnId="{65F6E660-6695-463A-BC5F-5B73B06D8752}">
      <dgm:prSet/>
      <dgm:spPr>
        <a:ln>
          <a:solidFill>
            <a:srgbClr val="00B050"/>
          </a:solidFill>
        </a:ln>
      </dgm:spPr>
      <dgm:t>
        <a:bodyPr/>
        <a:lstStyle/>
        <a:p>
          <a:endParaRPr lang="es-PE"/>
        </a:p>
      </dgm:t>
    </dgm:pt>
    <dgm:pt modelId="{229A221E-4C07-468C-B938-83FB7DE16EC3}" type="sibTrans" cxnId="{65F6E660-6695-463A-BC5F-5B73B06D8752}">
      <dgm:prSet/>
      <dgm:spPr/>
      <dgm:t>
        <a:bodyPr/>
        <a:lstStyle/>
        <a:p>
          <a:endParaRPr lang="es-PE"/>
        </a:p>
      </dgm:t>
    </dgm:pt>
    <dgm:pt modelId="{38320A03-136F-48DD-AF8D-03621DDA43BC}" type="pres">
      <dgm:prSet presAssocID="{67FADFF6-88BC-4410-9161-74F94CDCE4DD}" presName="hierChild1" presStyleCnt="0">
        <dgm:presLayoutVars>
          <dgm:chPref val="1"/>
          <dgm:dir/>
          <dgm:animOne val="branch"/>
          <dgm:animLvl val="lvl"/>
          <dgm:resizeHandles/>
        </dgm:presLayoutVars>
      </dgm:prSet>
      <dgm:spPr/>
      <dgm:t>
        <a:bodyPr/>
        <a:lstStyle/>
        <a:p>
          <a:endParaRPr lang="es-PE"/>
        </a:p>
      </dgm:t>
    </dgm:pt>
    <dgm:pt modelId="{FF2E0529-0ED6-44E5-8B50-1AC3CBA6CDEB}" type="pres">
      <dgm:prSet presAssocID="{55BA4011-CB8B-475C-885C-BB033D2CCC8A}" presName="hierRoot1" presStyleCnt="0"/>
      <dgm:spPr/>
    </dgm:pt>
    <dgm:pt modelId="{A2689A7F-D908-4435-A5AD-7C1E8C661429}" type="pres">
      <dgm:prSet presAssocID="{55BA4011-CB8B-475C-885C-BB033D2CCC8A}" presName="composite" presStyleCnt="0"/>
      <dgm:spPr/>
    </dgm:pt>
    <dgm:pt modelId="{57DE6EA8-7814-4B0E-9B20-8E02F92F2BD8}" type="pres">
      <dgm:prSet presAssocID="{55BA4011-CB8B-475C-885C-BB033D2CCC8A}" presName="background" presStyleLbl="node0" presStyleIdx="0" presStyleCnt="1"/>
      <dgm:spPr>
        <a:solidFill>
          <a:schemeClr val="accent5">
            <a:lumMod val="20000"/>
            <a:lumOff val="80000"/>
          </a:schemeClr>
        </a:solidFill>
        <a:ln>
          <a:solidFill>
            <a:srgbClr val="00B050"/>
          </a:solidFill>
        </a:ln>
      </dgm:spPr>
      <dgm:t>
        <a:bodyPr/>
        <a:lstStyle/>
        <a:p>
          <a:endParaRPr lang="es-PE"/>
        </a:p>
      </dgm:t>
    </dgm:pt>
    <dgm:pt modelId="{BE1063C9-DC78-4D6A-91C5-12F692715C41}" type="pres">
      <dgm:prSet presAssocID="{55BA4011-CB8B-475C-885C-BB033D2CCC8A}" presName="text" presStyleLbl="fgAcc0" presStyleIdx="0" presStyleCnt="1" custScaleX="130139">
        <dgm:presLayoutVars>
          <dgm:chPref val="3"/>
        </dgm:presLayoutVars>
      </dgm:prSet>
      <dgm:spPr/>
      <dgm:t>
        <a:bodyPr/>
        <a:lstStyle/>
        <a:p>
          <a:endParaRPr lang="es-PE"/>
        </a:p>
      </dgm:t>
    </dgm:pt>
    <dgm:pt modelId="{AC8F8F23-0536-4E1C-AAFA-A66A35B3606D}" type="pres">
      <dgm:prSet presAssocID="{55BA4011-CB8B-475C-885C-BB033D2CCC8A}" presName="hierChild2" presStyleCnt="0"/>
      <dgm:spPr/>
    </dgm:pt>
    <dgm:pt modelId="{21397295-FBD3-45FD-BE3E-7D4A25D88D46}" type="pres">
      <dgm:prSet presAssocID="{226B4A0D-E824-4CBB-A52F-2EBAF4BF80AB}" presName="Name10" presStyleLbl="parChTrans1D2" presStyleIdx="0" presStyleCnt="1"/>
      <dgm:spPr/>
      <dgm:t>
        <a:bodyPr/>
        <a:lstStyle/>
        <a:p>
          <a:endParaRPr lang="es-PE"/>
        </a:p>
      </dgm:t>
    </dgm:pt>
    <dgm:pt modelId="{BCE54F8F-C67E-46A8-9D34-5FCBFC931C49}" type="pres">
      <dgm:prSet presAssocID="{C6746F6F-204F-4664-A9FE-F50A21585599}" presName="hierRoot2" presStyleCnt="0"/>
      <dgm:spPr/>
    </dgm:pt>
    <dgm:pt modelId="{87F6C399-2551-4B59-B287-1053071C39BB}" type="pres">
      <dgm:prSet presAssocID="{C6746F6F-204F-4664-A9FE-F50A21585599}" presName="composite2" presStyleCnt="0"/>
      <dgm:spPr/>
    </dgm:pt>
    <dgm:pt modelId="{12365819-657D-4CCF-B6D0-6EF4F454601B}" type="pres">
      <dgm:prSet presAssocID="{C6746F6F-204F-4664-A9FE-F50A21585599}" presName="background2" presStyleLbl="node2" presStyleIdx="0" presStyleCnt="1"/>
      <dgm:spPr>
        <a:solidFill>
          <a:schemeClr val="accent5">
            <a:lumMod val="20000"/>
            <a:lumOff val="80000"/>
          </a:schemeClr>
        </a:solidFill>
        <a:ln>
          <a:solidFill>
            <a:srgbClr val="00B050"/>
          </a:solidFill>
        </a:ln>
      </dgm:spPr>
      <dgm:t>
        <a:bodyPr/>
        <a:lstStyle/>
        <a:p>
          <a:endParaRPr lang="es-PE"/>
        </a:p>
      </dgm:t>
    </dgm:pt>
    <dgm:pt modelId="{EEC82086-C36E-4A52-88F3-40F0A01BEF57}" type="pres">
      <dgm:prSet presAssocID="{C6746F6F-204F-4664-A9FE-F50A21585599}" presName="text2" presStyleLbl="fgAcc2" presStyleIdx="0" presStyleCnt="1">
        <dgm:presLayoutVars>
          <dgm:chPref val="3"/>
        </dgm:presLayoutVars>
      </dgm:prSet>
      <dgm:spPr/>
      <dgm:t>
        <a:bodyPr/>
        <a:lstStyle/>
        <a:p>
          <a:endParaRPr lang="es-PE"/>
        </a:p>
      </dgm:t>
    </dgm:pt>
    <dgm:pt modelId="{220B3114-CA35-47F1-B677-A3E980F3E600}" type="pres">
      <dgm:prSet presAssocID="{C6746F6F-204F-4664-A9FE-F50A21585599}" presName="hierChild3" presStyleCnt="0"/>
      <dgm:spPr/>
    </dgm:pt>
    <dgm:pt modelId="{9D8ED5C5-3DEF-42A4-B85C-26B001A12B73}" type="pres">
      <dgm:prSet presAssocID="{DBFFCB39-BEBA-4CB7-A20F-D7BD05E66346}" presName="Name17" presStyleLbl="parChTrans1D3" presStyleIdx="0" presStyleCnt="2"/>
      <dgm:spPr/>
      <dgm:t>
        <a:bodyPr/>
        <a:lstStyle/>
        <a:p>
          <a:endParaRPr lang="es-PE"/>
        </a:p>
      </dgm:t>
    </dgm:pt>
    <dgm:pt modelId="{659C9C8D-F62F-4C1B-90F5-33CEADFC61CD}" type="pres">
      <dgm:prSet presAssocID="{FCB92A2D-5B6C-4220-8F48-DCDE640C96C2}" presName="hierRoot3" presStyleCnt="0"/>
      <dgm:spPr/>
    </dgm:pt>
    <dgm:pt modelId="{300D6BAE-02C5-454C-B98F-3BA49E1FEB3E}" type="pres">
      <dgm:prSet presAssocID="{FCB92A2D-5B6C-4220-8F48-DCDE640C96C2}" presName="composite3" presStyleCnt="0"/>
      <dgm:spPr/>
    </dgm:pt>
    <dgm:pt modelId="{D18590E7-5593-48ED-B87E-D86FF2DA9E82}" type="pres">
      <dgm:prSet presAssocID="{FCB92A2D-5B6C-4220-8F48-DCDE640C96C2}" presName="background3" presStyleLbl="node3" presStyleIdx="0" presStyleCnt="2"/>
      <dgm:spPr>
        <a:solidFill>
          <a:schemeClr val="accent5">
            <a:lumMod val="20000"/>
            <a:lumOff val="80000"/>
          </a:schemeClr>
        </a:solidFill>
        <a:ln>
          <a:solidFill>
            <a:srgbClr val="00B050"/>
          </a:solidFill>
        </a:ln>
      </dgm:spPr>
      <dgm:t>
        <a:bodyPr/>
        <a:lstStyle/>
        <a:p>
          <a:endParaRPr lang="es-PE"/>
        </a:p>
      </dgm:t>
    </dgm:pt>
    <dgm:pt modelId="{BE01BF15-767E-4E97-B803-4E15049114E4}" type="pres">
      <dgm:prSet presAssocID="{FCB92A2D-5B6C-4220-8F48-DCDE640C96C2}" presName="text3" presStyleLbl="fgAcc3" presStyleIdx="0" presStyleCnt="2" custScaleX="191676">
        <dgm:presLayoutVars>
          <dgm:chPref val="3"/>
        </dgm:presLayoutVars>
      </dgm:prSet>
      <dgm:spPr/>
      <dgm:t>
        <a:bodyPr/>
        <a:lstStyle/>
        <a:p>
          <a:endParaRPr lang="es-PE"/>
        </a:p>
      </dgm:t>
    </dgm:pt>
    <dgm:pt modelId="{4EF0F4DD-5A74-4416-9285-E84E6487C69A}" type="pres">
      <dgm:prSet presAssocID="{FCB92A2D-5B6C-4220-8F48-DCDE640C96C2}" presName="hierChild4" presStyleCnt="0"/>
      <dgm:spPr/>
    </dgm:pt>
    <dgm:pt modelId="{4192E2FD-F9FB-415E-837E-F5435C1410B2}" type="pres">
      <dgm:prSet presAssocID="{F7E75C7F-E9EF-48D3-B1AF-F76EF25B8A6A}" presName="Name17" presStyleLbl="parChTrans1D3" presStyleIdx="1" presStyleCnt="2"/>
      <dgm:spPr/>
      <dgm:t>
        <a:bodyPr/>
        <a:lstStyle/>
        <a:p>
          <a:endParaRPr lang="es-PE"/>
        </a:p>
      </dgm:t>
    </dgm:pt>
    <dgm:pt modelId="{80882E5B-17F0-40A2-802A-AC5D7DF73534}" type="pres">
      <dgm:prSet presAssocID="{93D0CB91-34B8-44D8-A355-E8F9440ED36E}" presName="hierRoot3" presStyleCnt="0"/>
      <dgm:spPr/>
    </dgm:pt>
    <dgm:pt modelId="{B96D2510-1366-4DC6-8FDB-456AFC8E648F}" type="pres">
      <dgm:prSet presAssocID="{93D0CB91-34B8-44D8-A355-E8F9440ED36E}" presName="composite3" presStyleCnt="0"/>
      <dgm:spPr/>
    </dgm:pt>
    <dgm:pt modelId="{444E4409-B28C-409C-AF1C-05DB7FB66B0A}" type="pres">
      <dgm:prSet presAssocID="{93D0CB91-34B8-44D8-A355-E8F9440ED36E}" presName="background3" presStyleLbl="node3" presStyleIdx="1" presStyleCnt="2"/>
      <dgm:spPr>
        <a:solidFill>
          <a:schemeClr val="accent5">
            <a:lumMod val="20000"/>
            <a:lumOff val="80000"/>
          </a:schemeClr>
        </a:solidFill>
        <a:ln>
          <a:solidFill>
            <a:srgbClr val="00B050"/>
          </a:solidFill>
        </a:ln>
      </dgm:spPr>
      <dgm:t>
        <a:bodyPr/>
        <a:lstStyle/>
        <a:p>
          <a:endParaRPr lang="es-PE"/>
        </a:p>
      </dgm:t>
    </dgm:pt>
    <dgm:pt modelId="{C56AE726-261C-4E15-B258-287F6ADE35D2}" type="pres">
      <dgm:prSet presAssocID="{93D0CB91-34B8-44D8-A355-E8F9440ED36E}" presName="text3" presStyleLbl="fgAcc3" presStyleIdx="1" presStyleCnt="2" custScaleX="191588" custLinFactNeighborX="-1349" custLinFactNeighborY="-3808">
        <dgm:presLayoutVars>
          <dgm:chPref val="3"/>
        </dgm:presLayoutVars>
      </dgm:prSet>
      <dgm:spPr/>
      <dgm:t>
        <a:bodyPr/>
        <a:lstStyle/>
        <a:p>
          <a:endParaRPr lang="es-PE"/>
        </a:p>
      </dgm:t>
    </dgm:pt>
    <dgm:pt modelId="{398EC9F0-FD9B-457D-A8D7-CD97E2EBD2C5}" type="pres">
      <dgm:prSet presAssocID="{93D0CB91-34B8-44D8-A355-E8F9440ED36E}" presName="hierChild4" presStyleCnt="0"/>
      <dgm:spPr/>
    </dgm:pt>
  </dgm:ptLst>
  <dgm:cxnLst>
    <dgm:cxn modelId="{3961E665-989E-453E-96E2-84C220EE906C}" type="presOf" srcId="{F7E75C7F-E9EF-48D3-B1AF-F76EF25B8A6A}" destId="{4192E2FD-F9FB-415E-837E-F5435C1410B2}" srcOrd="0" destOrd="0" presId="urn:microsoft.com/office/officeart/2005/8/layout/hierarchy1"/>
    <dgm:cxn modelId="{7F2E7EBF-DB79-46BB-9DDE-FB1D1D9B8231}" srcId="{67FADFF6-88BC-4410-9161-74F94CDCE4DD}" destId="{55BA4011-CB8B-475C-885C-BB033D2CCC8A}" srcOrd="0" destOrd="0" parTransId="{43847CC4-852A-4301-87DA-2B148C286F74}" sibTransId="{2DDE1C81-6CF2-4C44-834A-696549F6D8F6}"/>
    <dgm:cxn modelId="{FF5ADB17-6F19-4921-A8AE-11833008C792}" srcId="{C6746F6F-204F-4664-A9FE-F50A21585599}" destId="{FCB92A2D-5B6C-4220-8F48-DCDE640C96C2}" srcOrd="0" destOrd="0" parTransId="{DBFFCB39-BEBA-4CB7-A20F-D7BD05E66346}" sibTransId="{462FF188-A1C9-4452-AEFE-A21FDB311A7F}"/>
    <dgm:cxn modelId="{ADB19B62-AA52-4BE6-A7E4-84CAB8A1A3CF}" type="presOf" srcId="{DBFFCB39-BEBA-4CB7-A20F-D7BD05E66346}" destId="{9D8ED5C5-3DEF-42A4-B85C-26B001A12B73}" srcOrd="0" destOrd="0" presId="urn:microsoft.com/office/officeart/2005/8/layout/hierarchy1"/>
    <dgm:cxn modelId="{DA419044-2EB8-49AC-AD16-CC0BDC377791}" type="presOf" srcId="{C6746F6F-204F-4664-A9FE-F50A21585599}" destId="{EEC82086-C36E-4A52-88F3-40F0A01BEF57}" srcOrd="0" destOrd="0" presId="urn:microsoft.com/office/officeart/2005/8/layout/hierarchy1"/>
    <dgm:cxn modelId="{232E3B91-5222-443C-90C0-6138DA163581}" type="presOf" srcId="{55BA4011-CB8B-475C-885C-BB033D2CCC8A}" destId="{BE1063C9-DC78-4D6A-91C5-12F692715C41}" srcOrd="0" destOrd="0" presId="urn:microsoft.com/office/officeart/2005/8/layout/hierarchy1"/>
    <dgm:cxn modelId="{81BCA51C-0E39-4745-8C22-652DD55AD709}" type="presOf" srcId="{67FADFF6-88BC-4410-9161-74F94CDCE4DD}" destId="{38320A03-136F-48DD-AF8D-03621DDA43BC}" srcOrd="0" destOrd="0" presId="urn:microsoft.com/office/officeart/2005/8/layout/hierarchy1"/>
    <dgm:cxn modelId="{3E4EA28D-F995-458B-8FDA-9789D15CFDA8}" type="presOf" srcId="{226B4A0D-E824-4CBB-A52F-2EBAF4BF80AB}" destId="{21397295-FBD3-45FD-BE3E-7D4A25D88D46}" srcOrd="0" destOrd="0" presId="urn:microsoft.com/office/officeart/2005/8/layout/hierarchy1"/>
    <dgm:cxn modelId="{42A025C7-1BC9-4A83-BB40-1F24E30B333E}" type="presOf" srcId="{93D0CB91-34B8-44D8-A355-E8F9440ED36E}" destId="{C56AE726-261C-4E15-B258-287F6ADE35D2}" srcOrd="0" destOrd="0" presId="urn:microsoft.com/office/officeart/2005/8/layout/hierarchy1"/>
    <dgm:cxn modelId="{65F6E660-6695-463A-BC5F-5B73B06D8752}" srcId="{C6746F6F-204F-4664-A9FE-F50A21585599}" destId="{93D0CB91-34B8-44D8-A355-E8F9440ED36E}" srcOrd="1" destOrd="0" parTransId="{F7E75C7F-E9EF-48D3-B1AF-F76EF25B8A6A}" sibTransId="{229A221E-4C07-468C-B938-83FB7DE16EC3}"/>
    <dgm:cxn modelId="{6ACCE0AF-8681-4DFA-8C60-7842550F42D0}" srcId="{55BA4011-CB8B-475C-885C-BB033D2CCC8A}" destId="{C6746F6F-204F-4664-A9FE-F50A21585599}" srcOrd="0" destOrd="0" parTransId="{226B4A0D-E824-4CBB-A52F-2EBAF4BF80AB}" sibTransId="{1A1EFBCC-2355-49FA-B310-76867493E1A8}"/>
    <dgm:cxn modelId="{B1FBB14A-4A0B-495C-930B-E2CAC1F2EB4F}" type="presOf" srcId="{FCB92A2D-5B6C-4220-8F48-DCDE640C96C2}" destId="{BE01BF15-767E-4E97-B803-4E15049114E4}" srcOrd="0" destOrd="0" presId="urn:microsoft.com/office/officeart/2005/8/layout/hierarchy1"/>
    <dgm:cxn modelId="{3D436B73-80E3-450C-9CBA-84BF0AA8E026}" type="presParOf" srcId="{38320A03-136F-48DD-AF8D-03621DDA43BC}" destId="{FF2E0529-0ED6-44E5-8B50-1AC3CBA6CDEB}" srcOrd="0" destOrd="0" presId="urn:microsoft.com/office/officeart/2005/8/layout/hierarchy1"/>
    <dgm:cxn modelId="{BBEC74E8-F303-4202-B4A1-AD37D03DB3E3}" type="presParOf" srcId="{FF2E0529-0ED6-44E5-8B50-1AC3CBA6CDEB}" destId="{A2689A7F-D908-4435-A5AD-7C1E8C661429}" srcOrd="0" destOrd="0" presId="urn:microsoft.com/office/officeart/2005/8/layout/hierarchy1"/>
    <dgm:cxn modelId="{B4EFA453-FF08-43EA-A105-EC89D770B3F2}" type="presParOf" srcId="{A2689A7F-D908-4435-A5AD-7C1E8C661429}" destId="{57DE6EA8-7814-4B0E-9B20-8E02F92F2BD8}" srcOrd="0" destOrd="0" presId="urn:microsoft.com/office/officeart/2005/8/layout/hierarchy1"/>
    <dgm:cxn modelId="{84B4841D-3BE8-40AE-B0BD-D1CB49C21E0A}" type="presParOf" srcId="{A2689A7F-D908-4435-A5AD-7C1E8C661429}" destId="{BE1063C9-DC78-4D6A-91C5-12F692715C41}" srcOrd="1" destOrd="0" presId="urn:microsoft.com/office/officeart/2005/8/layout/hierarchy1"/>
    <dgm:cxn modelId="{322A2B6B-2EDD-4ED8-AE62-FE7B99B3FEC5}" type="presParOf" srcId="{FF2E0529-0ED6-44E5-8B50-1AC3CBA6CDEB}" destId="{AC8F8F23-0536-4E1C-AAFA-A66A35B3606D}" srcOrd="1" destOrd="0" presId="urn:microsoft.com/office/officeart/2005/8/layout/hierarchy1"/>
    <dgm:cxn modelId="{0FE5103F-BC77-4E26-9109-284670E66A24}" type="presParOf" srcId="{AC8F8F23-0536-4E1C-AAFA-A66A35B3606D}" destId="{21397295-FBD3-45FD-BE3E-7D4A25D88D46}" srcOrd="0" destOrd="0" presId="urn:microsoft.com/office/officeart/2005/8/layout/hierarchy1"/>
    <dgm:cxn modelId="{75F73A96-30CE-45F7-A4BE-4956BB3627DA}" type="presParOf" srcId="{AC8F8F23-0536-4E1C-AAFA-A66A35B3606D}" destId="{BCE54F8F-C67E-46A8-9D34-5FCBFC931C49}" srcOrd="1" destOrd="0" presId="urn:microsoft.com/office/officeart/2005/8/layout/hierarchy1"/>
    <dgm:cxn modelId="{13252193-0A7D-4EC1-87B3-9387D6F0C4A4}" type="presParOf" srcId="{BCE54F8F-C67E-46A8-9D34-5FCBFC931C49}" destId="{87F6C399-2551-4B59-B287-1053071C39BB}" srcOrd="0" destOrd="0" presId="urn:microsoft.com/office/officeart/2005/8/layout/hierarchy1"/>
    <dgm:cxn modelId="{50D62706-33FC-4A09-84C9-7B2213059472}" type="presParOf" srcId="{87F6C399-2551-4B59-B287-1053071C39BB}" destId="{12365819-657D-4CCF-B6D0-6EF4F454601B}" srcOrd="0" destOrd="0" presId="urn:microsoft.com/office/officeart/2005/8/layout/hierarchy1"/>
    <dgm:cxn modelId="{CC822A7D-3EB6-4E1C-BD0E-42CF8F750265}" type="presParOf" srcId="{87F6C399-2551-4B59-B287-1053071C39BB}" destId="{EEC82086-C36E-4A52-88F3-40F0A01BEF57}" srcOrd="1" destOrd="0" presId="urn:microsoft.com/office/officeart/2005/8/layout/hierarchy1"/>
    <dgm:cxn modelId="{68E1A3D9-DA1A-4756-919E-664DA9965B54}" type="presParOf" srcId="{BCE54F8F-C67E-46A8-9D34-5FCBFC931C49}" destId="{220B3114-CA35-47F1-B677-A3E980F3E600}" srcOrd="1" destOrd="0" presId="urn:microsoft.com/office/officeart/2005/8/layout/hierarchy1"/>
    <dgm:cxn modelId="{12A68203-FB4E-4936-ACFE-7F4F14010D81}" type="presParOf" srcId="{220B3114-CA35-47F1-B677-A3E980F3E600}" destId="{9D8ED5C5-3DEF-42A4-B85C-26B001A12B73}" srcOrd="0" destOrd="0" presId="urn:microsoft.com/office/officeart/2005/8/layout/hierarchy1"/>
    <dgm:cxn modelId="{7757F547-2BC7-4EDB-A883-86C729409ECC}" type="presParOf" srcId="{220B3114-CA35-47F1-B677-A3E980F3E600}" destId="{659C9C8D-F62F-4C1B-90F5-33CEADFC61CD}" srcOrd="1" destOrd="0" presId="urn:microsoft.com/office/officeart/2005/8/layout/hierarchy1"/>
    <dgm:cxn modelId="{3D3DB3B0-0D0E-48CD-A2DC-D52DDA577837}" type="presParOf" srcId="{659C9C8D-F62F-4C1B-90F5-33CEADFC61CD}" destId="{300D6BAE-02C5-454C-B98F-3BA49E1FEB3E}" srcOrd="0" destOrd="0" presId="urn:microsoft.com/office/officeart/2005/8/layout/hierarchy1"/>
    <dgm:cxn modelId="{C899D446-6DC3-4BB8-AD53-D81F63D972ED}" type="presParOf" srcId="{300D6BAE-02C5-454C-B98F-3BA49E1FEB3E}" destId="{D18590E7-5593-48ED-B87E-D86FF2DA9E82}" srcOrd="0" destOrd="0" presId="urn:microsoft.com/office/officeart/2005/8/layout/hierarchy1"/>
    <dgm:cxn modelId="{E9612309-A0C2-4498-92D7-A368EFE718B1}" type="presParOf" srcId="{300D6BAE-02C5-454C-B98F-3BA49E1FEB3E}" destId="{BE01BF15-767E-4E97-B803-4E15049114E4}" srcOrd="1" destOrd="0" presId="urn:microsoft.com/office/officeart/2005/8/layout/hierarchy1"/>
    <dgm:cxn modelId="{39A1A2CB-F409-493E-BF00-3EF258872A7D}" type="presParOf" srcId="{659C9C8D-F62F-4C1B-90F5-33CEADFC61CD}" destId="{4EF0F4DD-5A74-4416-9285-E84E6487C69A}" srcOrd="1" destOrd="0" presId="urn:microsoft.com/office/officeart/2005/8/layout/hierarchy1"/>
    <dgm:cxn modelId="{2936AC5B-7169-4557-AE6B-ABE129922EF6}" type="presParOf" srcId="{220B3114-CA35-47F1-B677-A3E980F3E600}" destId="{4192E2FD-F9FB-415E-837E-F5435C1410B2}" srcOrd="2" destOrd="0" presId="urn:microsoft.com/office/officeart/2005/8/layout/hierarchy1"/>
    <dgm:cxn modelId="{C6B68FFC-959D-4721-A923-979CEFE89F16}" type="presParOf" srcId="{220B3114-CA35-47F1-B677-A3E980F3E600}" destId="{80882E5B-17F0-40A2-802A-AC5D7DF73534}" srcOrd="3" destOrd="0" presId="urn:microsoft.com/office/officeart/2005/8/layout/hierarchy1"/>
    <dgm:cxn modelId="{BAB3C1EC-E996-49F2-A3A0-4F3EC6AB515A}" type="presParOf" srcId="{80882E5B-17F0-40A2-802A-AC5D7DF73534}" destId="{B96D2510-1366-4DC6-8FDB-456AFC8E648F}" srcOrd="0" destOrd="0" presId="urn:microsoft.com/office/officeart/2005/8/layout/hierarchy1"/>
    <dgm:cxn modelId="{32C4F183-4307-4FB5-AA85-E4DC616EE4F3}" type="presParOf" srcId="{B96D2510-1366-4DC6-8FDB-456AFC8E648F}" destId="{444E4409-B28C-409C-AF1C-05DB7FB66B0A}" srcOrd="0" destOrd="0" presId="urn:microsoft.com/office/officeart/2005/8/layout/hierarchy1"/>
    <dgm:cxn modelId="{7D72A6D5-975C-4237-9B79-A6B4D5A2AC95}" type="presParOf" srcId="{B96D2510-1366-4DC6-8FDB-456AFC8E648F}" destId="{C56AE726-261C-4E15-B258-287F6ADE35D2}" srcOrd="1" destOrd="0" presId="urn:microsoft.com/office/officeart/2005/8/layout/hierarchy1"/>
    <dgm:cxn modelId="{D5BCBA57-E302-454F-A2AB-DFCC8FFA4F4E}" type="presParOf" srcId="{80882E5B-17F0-40A2-802A-AC5D7DF73534}" destId="{398EC9F0-FD9B-457D-A8D7-CD97E2EBD2C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CD994-DB07-4FCD-8D68-18C836E3FEFF}">
      <dsp:nvSpPr>
        <dsp:cNvPr id="0" name=""/>
        <dsp:cNvSpPr/>
      </dsp:nvSpPr>
      <dsp:spPr>
        <a:xfrm>
          <a:off x="1214505" y="0"/>
          <a:ext cx="5934532" cy="3857446"/>
        </a:xfrm>
        <a:prstGeom prst="roundRect">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s-PE" sz="1600" b="1" kern="1200" dirty="0" smtClean="0">
              <a:solidFill>
                <a:schemeClr val="accent4">
                  <a:lumMod val="75000"/>
                  <a:lumOff val="25000"/>
                </a:schemeClr>
              </a:solidFill>
              <a:latin typeface="+mn-lt"/>
            </a:rPr>
            <a:t>SIN DECLARACIÓN SOBRE EL FONDO</a:t>
          </a:r>
        </a:p>
        <a:p>
          <a:pPr lvl="0" algn="l" defTabSz="711200">
            <a:lnSpc>
              <a:spcPct val="90000"/>
            </a:lnSpc>
            <a:spcBef>
              <a:spcPct val="0"/>
            </a:spcBef>
            <a:spcAft>
              <a:spcPct val="35000"/>
            </a:spcAft>
          </a:pPr>
          <a:endParaRPr lang="es-PE" sz="1600" kern="1200" dirty="0">
            <a:solidFill>
              <a:schemeClr val="accent4">
                <a:lumMod val="75000"/>
                <a:lumOff val="25000"/>
              </a:schemeClr>
            </a:solidFill>
            <a:latin typeface="+mn-lt"/>
          </a:endParaRPr>
        </a:p>
        <a:p>
          <a:pPr marL="171450" lvl="1" indent="-171450" algn="l" defTabSz="800100">
            <a:lnSpc>
              <a:spcPct val="90000"/>
            </a:lnSpc>
            <a:spcBef>
              <a:spcPct val="0"/>
            </a:spcBef>
            <a:spcAft>
              <a:spcPct val="15000"/>
            </a:spcAft>
            <a:buChar char="••"/>
          </a:pPr>
          <a:r>
            <a:rPr lang="es-PE" sz="1800" b="0" kern="1200" dirty="0" smtClean="0">
              <a:solidFill>
                <a:schemeClr val="accent4">
                  <a:lumMod val="75000"/>
                  <a:lumOff val="25000"/>
                </a:schemeClr>
              </a:solidFill>
            </a:rPr>
            <a:t>Por dejar un caso de ser justiciable conforme a una disposición legal</a:t>
          </a:r>
          <a:endParaRPr lang="es-PE" sz="1800" b="0" kern="1200" dirty="0">
            <a:solidFill>
              <a:schemeClr val="accent4">
                <a:lumMod val="75000"/>
                <a:lumOff val="25000"/>
              </a:schemeClr>
            </a:solidFill>
          </a:endParaRPr>
        </a:p>
        <a:p>
          <a:pPr marL="171450" lvl="1" indent="-171450" algn="l" defTabSz="800100">
            <a:lnSpc>
              <a:spcPct val="90000"/>
            </a:lnSpc>
            <a:spcBef>
              <a:spcPct val="0"/>
            </a:spcBef>
            <a:spcAft>
              <a:spcPct val="15000"/>
            </a:spcAft>
            <a:buChar char="••"/>
          </a:pPr>
          <a:r>
            <a:rPr lang="es-PE" sz="1800" b="0" kern="1200" dirty="0" smtClean="0">
              <a:solidFill>
                <a:schemeClr val="accent4">
                  <a:lumMod val="75000"/>
                  <a:lumOff val="25000"/>
                </a:schemeClr>
              </a:solidFill>
            </a:rPr>
            <a:t>Por sustracción de la pretensión del ámbito jurisdiccional</a:t>
          </a:r>
          <a:endParaRPr lang="es-PE" sz="1800" b="0" kern="1200" dirty="0">
            <a:solidFill>
              <a:schemeClr val="accent4">
                <a:lumMod val="75000"/>
                <a:lumOff val="25000"/>
              </a:schemeClr>
            </a:solidFill>
          </a:endParaRPr>
        </a:p>
        <a:p>
          <a:pPr marL="171450" lvl="1" indent="-171450" algn="l" defTabSz="800100">
            <a:lnSpc>
              <a:spcPct val="90000"/>
            </a:lnSpc>
            <a:spcBef>
              <a:spcPct val="0"/>
            </a:spcBef>
            <a:spcAft>
              <a:spcPct val="15000"/>
            </a:spcAft>
            <a:buChar char="••"/>
          </a:pPr>
          <a:r>
            <a:rPr lang="es-PE" sz="1800" b="0" kern="1200" dirty="0" smtClean="0">
              <a:solidFill>
                <a:schemeClr val="accent4">
                  <a:lumMod val="75000"/>
                  <a:lumOff val="25000"/>
                </a:schemeClr>
              </a:solidFill>
            </a:rPr>
            <a:t>Por desistimiento del proceso o la pretensión</a:t>
          </a:r>
          <a:endParaRPr lang="es-PE" sz="1800" b="0" kern="1200" dirty="0">
            <a:solidFill>
              <a:schemeClr val="accent4">
                <a:lumMod val="75000"/>
                <a:lumOff val="25000"/>
              </a:schemeClr>
            </a:solidFill>
          </a:endParaRPr>
        </a:p>
        <a:p>
          <a:pPr marL="171450" lvl="1" indent="-171450" algn="l" defTabSz="800100">
            <a:lnSpc>
              <a:spcPct val="90000"/>
            </a:lnSpc>
            <a:spcBef>
              <a:spcPct val="0"/>
            </a:spcBef>
            <a:spcAft>
              <a:spcPct val="15000"/>
            </a:spcAft>
            <a:buChar char="••"/>
          </a:pPr>
          <a:r>
            <a:rPr lang="es-PE" sz="1800" b="0" kern="1200" dirty="0" smtClean="0">
              <a:solidFill>
                <a:schemeClr val="accent4">
                  <a:lumMod val="75000"/>
                  <a:lumOff val="25000"/>
                </a:schemeClr>
              </a:solidFill>
            </a:rPr>
            <a:t>Por quedar firme la resolución que declara fundada alguna excepción o defensa previa  propuesta.</a:t>
          </a:r>
          <a:endParaRPr lang="es-PE" sz="1800" b="0" kern="1200" dirty="0">
            <a:solidFill>
              <a:schemeClr val="accent4">
                <a:lumMod val="75000"/>
                <a:lumOff val="25000"/>
              </a:schemeClr>
            </a:solidFill>
          </a:endParaRPr>
        </a:p>
        <a:p>
          <a:pPr marL="171450" lvl="1" indent="-171450" algn="l" defTabSz="800100">
            <a:lnSpc>
              <a:spcPct val="90000"/>
            </a:lnSpc>
            <a:spcBef>
              <a:spcPct val="0"/>
            </a:spcBef>
            <a:spcAft>
              <a:spcPct val="15000"/>
            </a:spcAft>
            <a:buChar char="••"/>
          </a:pPr>
          <a:r>
            <a:rPr lang="es-PE" sz="1800" b="0" kern="1200" dirty="0" smtClean="0">
              <a:solidFill>
                <a:schemeClr val="accent4">
                  <a:lumMod val="75000"/>
                  <a:lumOff val="25000"/>
                </a:schemeClr>
              </a:solidFill>
            </a:rPr>
            <a:t>Por consolidación de los derechos de los litigantes</a:t>
          </a:r>
          <a:endParaRPr lang="es-PE" sz="1800" b="0" kern="1200" dirty="0">
            <a:solidFill>
              <a:schemeClr val="accent4">
                <a:lumMod val="75000"/>
                <a:lumOff val="25000"/>
              </a:schemeClr>
            </a:solidFill>
          </a:endParaRPr>
        </a:p>
        <a:p>
          <a:pPr marL="171450" lvl="1" indent="-171450" algn="l" defTabSz="800100">
            <a:lnSpc>
              <a:spcPct val="90000"/>
            </a:lnSpc>
            <a:spcBef>
              <a:spcPct val="0"/>
            </a:spcBef>
            <a:spcAft>
              <a:spcPct val="15000"/>
            </a:spcAft>
            <a:buChar char="••"/>
          </a:pPr>
          <a:r>
            <a:rPr lang="es-PE" sz="1800" b="0" kern="1200" dirty="0" smtClean="0">
              <a:solidFill>
                <a:schemeClr val="accent4">
                  <a:lumMod val="75000"/>
                  <a:lumOff val="25000"/>
                </a:schemeClr>
              </a:solidFill>
            </a:rPr>
            <a:t>Por declaración de abandono</a:t>
          </a:r>
          <a:endParaRPr lang="es-PE" sz="1800" b="0" kern="1200" dirty="0">
            <a:solidFill>
              <a:schemeClr val="accent4">
                <a:lumMod val="75000"/>
                <a:lumOff val="25000"/>
              </a:schemeClr>
            </a:solidFill>
          </a:endParaRPr>
        </a:p>
        <a:p>
          <a:pPr marL="171450" lvl="1" indent="-171450" algn="l" defTabSz="800100">
            <a:lnSpc>
              <a:spcPct val="90000"/>
            </a:lnSpc>
            <a:spcBef>
              <a:spcPct val="0"/>
            </a:spcBef>
            <a:spcAft>
              <a:spcPct val="15000"/>
            </a:spcAft>
            <a:buChar char="••"/>
          </a:pPr>
          <a:r>
            <a:rPr lang="es-PE" sz="1800" b="0" kern="1200" dirty="0" smtClean="0">
              <a:solidFill>
                <a:schemeClr val="accent4">
                  <a:lumMod val="75000"/>
                  <a:lumOff val="25000"/>
                </a:schemeClr>
              </a:solidFill>
            </a:rPr>
            <a:t>Por declararse la caducidad del derecho</a:t>
          </a:r>
          <a:endParaRPr lang="es-PE" sz="1800" b="0" kern="1200" dirty="0">
            <a:solidFill>
              <a:schemeClr val="accent4">
                <a:lumMod val="75000"/>
                <a:lumOff val="25000"/>
              </a:schemeClr>
            </a:solidFill>
          </a:endParaRPr>
        </a:p>
      </dsp:txBody>
      <dsp:txXfrm>
        <a:off x="1402810" y="188305"/>
        <a:ext cx="5557922" cy="34808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FEDBA6-C299-45B1-A9A4-236A92E39907}">
      <dsp:nvSpPr>
        <dsp:cNvPr id="0" name=""/>
        <dsp:cNvSpPr/>
      </dsp:nvSpPr>
      <dsp:spPr>
        <a:xfrm>
          <a:off x="71439" y="1785949"/>
          <a:ext cx="2079906" cy="1039580"/>
        </a:xfrm>
        <a:prstGeom prst="roundRect">
          <a:avLst>
            <a:gd name="adj" fmla="val 10000"/>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PE" sz="1600" b="1" kern="1200" dirty="0" smtClean="0">
              <a:solidFill>
                <a:schemeClr val="tx1">
                  <a:lumMod val="75000"/>
                  <a:lumOff val="25000"/>
                </a:schemeClr>
              </a:solidFill>
            </a:rPr>
            <a:t>FORMAS ESPECIALES DE TERMINACIÓN DEL PROCESO</a:t>
          </a:r>
          <a:endParaRPr lang="es-PE" sz="1600" b="1" kern="1200" dirty="0">
            <a:solidFill>
              <a:schemeClr val="tx1">
                <a:lumMod val="75000"/>
                <a:lumOff val="25000"/>
              </a:schemeClr>
            </a:solidFill>
          </a:endParaRPr>
        </a:p>
      </dsp:txBody>
      <dsp:txXfrm>
        <a:off x="101887" y="1816397"/>
        <a:ext cx="2019010" cy="978684"/>
      </dsp:txXfrm>
    </dsp:sp>
    <dsp:sp modelId="{937FDA84-FBD7-4A96-9DD5-44665826939B}">
      <dsp:nvSpPr>
        <dsp:cNvPr id="0" name=""/>
        <dsp:cNvSpPr/>
      </dsp:nvSpPr>
      <dsp:spPr>
        <a:xfrm rot="18205122">
          <a:off x="1643208" y="1345610"/>
          <a:ext cx="2262175" cy="32092"/>
        </a:xfrm>
        <a:custGeom>
          <a:avLst/>
          <a:gdLst/>
          <a:ahLst/>
          <a:cxnLst/>
          <a:rect l="0" t="0" r="0" b="0"/>
          <a:pathLst>
            <a:path>
              <a:moveTo>
                <a:pt x="0" y="16046"/>
              </a:moveTo>
              <a:lnTo>
                <a:pt x="2262175" y="16046"/>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PE" sz="800" kern="1200"/>
        </a:p>
      </dsp:txBody>
      <dsp:txXfrm>
        <a:off x="2717742" y="1305102"/>
        <a:ext cx="113108" cy="113108"/>
      </dsp:txXfrm>
    </dsp:sp>
    <dsp:sp modelId="{7AEA964E-A144-49C5-911C-504C5ADA13B8}">
      <dsp:nvSpPr>
        <dsp:cNvPr id="0" name=""/>
        <dsp:cNvSpPr/>
      </dsp:nvSpPr>
      <dsp:spPr>
        <a:xfrm>
          <a:off x="3397246" y="3626"/>
          <a:ext cx="2686671" cy="827895"/>
        </a:xfrm>
        <a:prstGeom prst="roundRect">
          <a:avLst>
            <a:gd name="adj" fmla="val 10000"/>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PE" sz="1600" b="0" kern="1200" dirty="0" smtClean="0">
              <a:solidFill>
                <a:schemeClr val="tx1">
                  <a:lumMod val="75000"/>
                  <a:lumOff val="25000"/>
                </a:schemeClr>
              </a:solidFill>
              <a:latin typeface="+mj-lt"/>
            </a:rPr>
            <a:t>El juez declara en definitiva fundada o infundada la demanda</a:t>
          </a:r>
          <a:endParaRPr lang="es-PE" sz="1600" b="0" kern="1200" dirty="0">
            <a:solidFill>
              <a:schemeClr val="tx1">
                <a:lumMod val="75000"/>
                <a:lumOff val="25000"/>
              </a:schemeClr>
            </a:solidFill>
            <a:latin typeface="+mj-lt"/>
          </a:endParaRPr>
        </a:p>
      </dsp:txBody>
      <dsp:txXfrm>
        <a:off x="3421494" y="27874"/>
        <a:ext cx="2638175" cy="779399"/>
      </dsp:txXfrm>
    </dsp:sp>
    <dsp:sp modelId="{0A4A2D10-D37A-4CEA-A629-DBAED0BA7382}">
      <dsp:nvSpPr>
        <dsp:cNvPr id="0" name=""/>
        <dsp:cNvSpPr/>
      </dsp:nvSpPr>
      <dsp:spPr>
        <a:xfrm rot="19384877">
          <a:off x="1995110" y="1821651"/>
          <a:ext cx="1558372" cy="32092"/>
        </a:xfrm>
        <a:custGeom>
          <a:avLst/>
          <a:gdLst/>
          <a:ahLst/>
          <a:cxnLst/>
          <a:rect l="0" t="0" r="0" b="0"/>
          <a:pathLst>
            <a:path>
              <a:moveTo>
                <a:pt x="0" y="16046"/>
              </a:moveTo>
              <a:lnTo>
                <a:pt x="1558372" y="16046"/>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2735337" y="1798738"/>
        <a:ext cx="77918" cy="77918"/>
      </dsp:txXfrm>
    </dsp:sp>
    <dsp:sp modelId="{18E0E45C-FAE2-4A1B-8072-48461488BA61}">
      <dsp:nvSpPr>
        <dsp:cNvPr id="0" name=""/>
        <dsp:cNvSpPr/>
      </dsp:nvSpPr>
      <dsp:spPr>
        <a:xfrm>
          <a:off x="3397246" y="955706"/>
          <a:ext cx="2664500" cy="827895"/>
        </a:xfrm>
        <a:prstGeom prst="roundRect">
          <a:avLst>
            <a:gd name="adj" fmla="val 10000"/>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PE" sz="1600" b="0" kern="1200" dirty="0" smtClean="0">
              <a:solidFill>
                <a:schemeClr val="tx1">
                  <a:lumMod val="75000"/>
                  <a:lumOff val="25000"/>
                </a:schemeClr>
              </a:solidFill>
              <a:latin typeface="+mj-lt"/>
            </a:rPr>
            <a:t>Por conciliación</a:t>
          </a:r>
          <a:endParaRPr lang="es-PE" sz="1600" b="0" kern="1200" dirty="0">
            <a:solidFill>
              <a:schemeClr val="tx1">
                <a:lumMod val="75000"/>
                <a:lumOff val="25000"/>
              </a:schemeClr>
            </a:solidFill>
            <a:latin typeface="+mj-lt"/>
          </a:endParaRPr>
        </a:p>
      </dsp:txBody>
      <dsp:txXfrm>
        <a:off x="3421494" y="979954"/>
        <a:ext cx="2616004" cy="779399"/>
      </dsp:txXfrm>
    </dsp:sp>
    <dsp:sp modelId="{D46FEF42-D27E-439B-9115-C984B627AA0A}">
      <dsp:nvSpPr>
        <dsp:cNvPr id="0" name=""/>
        <dsp:cNvSpPr/>
      </dsp:nvSpPr>
      <dsp:spPr>
        <a:xfrm rot="44132">
          <a:off x="2151294" y="2297691"/>
          <a:ext cx="1246003" cy="32092"/>
        </a:xfrm>
        <a:custGeom>
          <a:avLst/>
          <a:gdLst/>
          <a:ahLst/>
          <a:cxnLst/>
          <a:rect l="0" t="0" r="0" b="0"/>
          <a:pathLst>
            <a:path>
              <a:moveTo>
                <a:pt x="0" y="16046"/>
              </a:moveTo>
              <a:lnTo>
                <a:pt x="1246003" y="16046"/>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2743146" y="2282587"/>
        <a:ext cx="62300" cy="62300"/>
      </dsp:txXfrm>
    </dsp:sp>
    <dsp:sp modelId="{F1CB3573-03E1-4294-9243-08C8FD13602B}">
      <dsp:nvSpPr>
        <dsp:cNvPr id="0" name=""/>
        <dsp:cNvSpPr/>
      </dsp:nvSpPr>
      <dsp:spPr>
        <a:xfrm>
          <a:off x="3397246" y="1907787"/>
          <a:ext cx="2686671" cy="827895"/>
        </a:xfrm>
        <a:prstGeom prst="roundRect">
          <a:avLst>
            <a:gd name="adj" fmla="val 10000"/>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PE" sz="1600" b="0" kern="1200" dirty="0" smtClean="0">
              <a:solidFill>
                <a:schemeClr val="tx1">
                  <a:lumMod val="75000"/>
                  <a:lumOff val="25000"/>
                </a:schemeClr>
              </a:solidFill>
              <a:latin typeface="+mj-lt"/>
            </a:rPr>
            <a:t>Por reconocimiento de la demanda o allanamiento del petitorio</a:t>
          </a:r>
          <a:endParaRPr lang="es-PE" sz="1600" b="0" kern="1200" dirty="0">
            <a:solidFill>
              <a:schemeClr val="tx1">
                <a:lumMod val="75000"/>
                <a:lumOff val="25000"/>
              </a:schemeClr>
            </a:solidFill>
            <a:latin typeface="+mj-lt"/>
          </a:endParaRPr>
        </a:p>
      </dsp:txBody>
      <dsp:txXfrm>
        <a:off x="3421494" y="1932035"/>
        <a:ext cx="2638175" cy="779399"/>
      </dsp:txXfrm>
    </dsp:sp>
    <dsp:sp modelId="{DC0CF2CF-938B-4F98-A557-73599590EABD}">
      <dsp:nvSpPr>
        <dsp:cNvPr id="0" name=""/>
        <dsp:cNvSpPr/>
      </dsp:nvSpPr>
      <dsp:spPr>
        <a:xfrm rot="2270850">
          <a:off x="1985398" y="2773731"/>
          <a:ext cx="1577795" cy="32092"/>
        </a:xfrm>
        <a:custGeom>
          <a:avLst/>
          <a:gdLst/>
          <a:ahLst/>
          <a:cxnLst/>
          <a:rect l="0" t="0" r="0" b="0"/>
          <a:pathLst>
            <a:path>
              <a:moveTo>
                <a:pt x="0" y="16046"/>
              </a:moveTo>
              <a:lnTo>
                <a:pt x="1577795" y="16046"/>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PE" sz="600" kern="1200"/>
        </a:p>
      </dsp:txBody>
      <dsp:txXfrm>
        <a:off x="2734851" y="2750332"/>
        <a:ext cx="78889" cy="78889"/>
      </dsp:txXfrm>
    </dsp:sp>
    <dsp:sp modelId="{80910E88-86BE-47A6-9A2E-85D48875A4EB}">
      <dsp:nvSpPr>
        <dsp:cNvPr id="0" name=""/>
        <dsp:cNvSpPr/>
      </dsp:nvSpPr>
      <dsp:spPr>
        <a:xfrm>
          <a:off x="3397246" y="2859867"/>
          <a:ext cx="2664500" cy="827895"/>
        </a:xfrm>
        <a:prstGeom prst="roundRect">
          <a:avLst>
            <a:gd name="adj" fmla="val 10000"/>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PE" sz="1600" b="0" kern="1200" dirty="0" smtClean="0">
              <a:solidFill>
                <a:schemeClr val="tx1">
                  <a:lumMod val="75000"/>
                  <a:lumOff val="25000"/>
                </a:schemeClr>
              </a:solidFill>
              <a:latin typeface="+mj-lt"/>
            </a:rPr>
            <a:t>Por transacción</a:t>
          </a:r>
          <a:endParaRPr lang="es-PE" sz="1600" b="0" kern="1200" dirty="0">
            <a:solidFill>
              <a:schemeClr val="tx1">
                <a:lumMod val="75000"/>
                <a:lumOff val="25000"/>
              </a:schemeClr>
            </a:solidFill>
            <a:latin typeface="+mj-lt"/>
          </a:endParaRPr>
        </a:p>
      </dsp:txBody>
      <dsp:txXfrm>
        <a:off x="3421494" y="2884115"/>
        <a:ext cx="2616004" cy="779399"/>
      </dsp:txXfrm>
    </dsp:sp>
    <dsp:sp modelId="{9CF24401-129D-475C-B081-B8B5C8F31220}">
      <dsp:nvSpPr>
        <dsp:cNvPr id="0" name=""/>
        <dsp:cNvSpPr/>
      </dsp:nvSpPr>
      <dsp:spPr>
        <a:xfrm rot="3421339">
          <a:off x="1629824" y="3249771"/>
          <a:ext cx="2288944" cy="32092"/>
        </a:xfrm>
        <a:custGeom>
          <a:avLst/>
          <a:gdLst/>
          <a:ahLst/>
          <a:cxnLst/>
          <a:rect l="0" t="0" r="0" b="0"/>
          <a:pathLst>
            <a:path>
              <a:moveTo>
                <a:pt x="0" y="16046"/>
              </a:moveTo>
              <a:lnTo>
                <a:pt x="2288944" y="16046"/>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PE" sz="800" kern="1200"/>
        </a:p>
      </dsp:txBody>
      <dsp:txXfrm>
        <a:off x="2717073" y="3208594"/>
        <a:ext cx="114447" cy="114447"/>
      </dsp:txXfrm>
    </dsp:sp>
    <dsp:sp modelId="{FF0D1588-0F28-4473-B70A-6183674893EF}">
      <dsp:nvSpPr>
        <dsp:cNvPr id="0" name=""/>
        <dsp:cNvSpPr/>
      </dsp:nvSpPr>
      <dsp:spPr>
        <a:xfrm>
          <a:off x="3397246" y="3811947"/>
          <a:ext cx="2664500" cy="827895"/>
        </a:xfrm>
        <a:prstGeom prst="roundRect">
          <a:avLst>
            <a:gd name="adj" fmla="val 10000"/>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PE" sz="1600" b="0" kern="1200" dirty="0" smtClean="0">
              <a:solidFill>
                <a:schemeClr val="tx1">
                  <a:lumMod val="75000"/>
                  <a:lumOff val="25000"/>
                </a:schemeClr>
              </a:solidFill>
              <a:latin typeface="+mj-lt"/>
            </a:rPr>
            <a:t>Por renuncia al derecho que sustenta la pretensión</a:t>
          </a:r>
          <a:endParaRPr lang="es-PE" sz="1600" b="0" kern="1200" dirty="0">
            <a:solidFill>
              <a:schemeClr val="tx1">
                <a:lumMod val="75000"/>
                <a:lumOff val="25000"/>
              </a:schemeClr>
            </a:solidFill>
            <a:latin typeface="+mj-lt"/>
          </a:endParaRPr>
        </a:p>
      </dsp:txBody>
      <dsp:txXfrm>
        <a:off x="3421494" y="3836195"/>
        <a:ext cx="2616004" cy="7793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3171B-6770-4A8C-A1E3-79E69F64D746}">
      <dsp:nvSpPr>
        <dsp:cNvPr id="0" name=""/>
        <dsp:cNvSpPr/>
      </dsp:nvSpPr>
      <dsp:spPr>
        <a:xfrm>
          <a:off x="1357329" y="-182558"/>
          <a:ext cx="4759840" cy="4759840"/>
        </a:xfrm>
        <a:prstGeom prst="circularArrow">
          <a:avLst>
            <a:gd name="adj1" fmla="val 5544"/>
            <a:gd name="adj2" fmla="val 330680"/>
            <a:gd name="adj3" fmla="val 13854174"/>
            <a:gd name="adj4" fmla="val 17338524"/>
            <a:gd name="adj5" fmla="val 5757"/>
          </a:avLst>
        </a:prstGeom>
        <a:solidFill>
          <a:srgbClr val="00B050"/>
        </a:solidFill>
        <a:ln w="38100">
          <a:solidFill>
            <a:srgbClr val="00B050"/>
          </a:solidFill>
        </a:ln>
        <a:effectLst/>
      </dsp:spPr>
      <dsp:style>
        <a:lnRef idx="0">
          <a:scrgbClr r="0" g="0" b="0"/>
        </a:lnRef>
        <a:fillRef idx="1">
          <a:scrgbClr r="0" g="0" b="0"/>
        </a:fillRef>
        <a:effectRef idx="0">
          <a:scrgbClr r="0" g="0" b="0"/>
        </a:effectRef>
        <a:fontRef idx="minor"/>
      </dsp:style>
    </dsp:sp>
    <dsp:sp modelId="{A9E45DC5-57EB-4C4B-86F2-8AEFFEF471D5}">
      <dsp:nvSpPr>
        <dsp:cNvPr id="0" name=""/>
        <dsp:cNvSpPr/>
      </dsp:nvSpPr>
      <dsp:spPr>
        <a:xfrm>
          <a:off x="2857524" y="31741"/>
          <a:ext cx="2153184" cy="741797"/>
        </a:xfrm>
        <a:prstGeom prst="roundRect">
          <a:avLst/>
        </a:prstGeom>
        <a:solidFill>
          <a:schemeClr val="bg1"/>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1600" kern="1200" dirty="0" smtClean="0">
              <a:solidFill>
                <a:schemeClr val="tx1">
                  <a:lumMod val="75000"/>
                  <a:lumOff val="25000"/>
                </a:schemeClr>
              </a:solidFill>
            </a:rPr>
            <a:t>Conciliación</a:t>
          </a:r>
          <a:endParaRPr lang="es-PE" sz="1600" kern="1200" dirty="0">
            <a:solidFill>
              <a:schemeClr val="tx1">
                <a:lumMod val="75000"/>
                <a:lumOff val="25000"/>
              </a:schemeClr>
            </a:solidFill>
          </a:endParaRPr>
        </a:p>
      </dsp:txBody>
      <dsp:txXfrm>
        <a:off x="2893736" y="67953"/>
        <a:ext cx="2080760" cy="669373"/>
      </dsp:txXfrm>
    </dsp:sp>
    <dsp:sp modelId="{39C7DE08-3ED9-47A2-A04A-F4CA04DF295F}">
      <dsp:nvSpPr>
        <dsp:cNvPr id="0" name=""/>
        <dsp:cNvSpPr/>
      </dsp:nvSpPr>
      <dsp:spPr>
        <a:xfrm>
          <a:off x="4643482" y="1031871"/>
          <a:ext cx="1979678" cy="884674"/>
        </a:xfrm>
        <a:prstGeom prst="roundRect">
          <a:avLst/>
        </a:prstGeom>
        <a:solidFill>
          <a:schemeClr val="bg1"/>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1600" kern="1200" dirty="0" smtClean="0">
              <a:solidFill>
                <a:schemeClr val="tx1">
                  <a:lumMod val="75000"/>
                  <a:lumOff val="25000"/>
                </a:schemeClr>
              </a:solidFill>
            </a:rPr>
            <a:t>Allanamiento</a:t>
          </a:r>
          <a:endParaRPr lang="es-PE" sz="1600" kern="1200" dirty="0">
            <a:solidFill>
              <a:schemeClr val="tx1">
                <a:lumMod val="75000"/>
                <a:lumOff val="25000"/>
              </a:schemeClr>
            </a:solidFill>
          </a:endParaRPr>
        </a:p>
      </dsp:txBody>
      <dsp:txXfrm>
        <a:off x="4686668" y="1075057"/>
        <a:ext cx="1893306" cy="798302"/>
      </dsp:txXfrm>
    </dsp:sp>
    <dsp:sp modelId="{7BFE8AF8-70B1-4C95-81E4-5561A2821A2F}">
      <dsp:nvSpPr>
        <dsp:cNvPr id="0" name=""/>
        <dsp:cNvSpPr/>
      </dsp:nvSpPr>
      <dsp:spPr>
        <a:xfrm>
          <a:off x="4524267" y="2483160"/>
          <a:ext cx="1900128" cy="741797"/>
        </a:xfrm>
        <a:prstGeom prst="roundRect">
          <a:avLst/>
        </a:prstGeom>
        <a:solidFill>
          <a:schemeClr val="bg1"/>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1600" kern="1200" dirty="0" smtClean="0">
              <a:solidFill>
                <a:schemeClr val="tx1">
                  <a:lumMod val="75000"/>
                  <a:lumOff val="25000"/>
                </a:schemeClr>
              </a:solidFill>
            </a:rPr>
            <a:t>Reconocimiento de la demanda</a:t>
          </a:r>
          <a:endParaRPr lang="es-PE" sz="1600" kern="1200" dirty="0">
            <a:solidFill>
              <a:schemeClr val="tx1">
                <a:lumMod val="75000"/>
                <a:lumOff val="25000"/>
              </a:schemeClr>
            </a:solidFill>
          </a:endParaRPr>
        </a:p>
      </dsp:txBody>
      <dsp:txXfrm>
        <a:off x="4560479" y="2519372"/>
        <a:ext cx="1827704" cy="669373"/>
      </dsp:txXfrm>
    </dsp:sp>
    <dsp:sp modelId="{387EA2BF-796C-4492-8D99-8B08094D59EF}">
      <dsp:nvSpPr>
        <dsp:cNvPr id="0" name=""/>
        <dsp:cNvSpPr/>
      </dsp:nvSpPr>
      <dsp:spPr>
        <a:xfrm>
          <a:off x="4071973" y="3817956"/>
          <a:ext cx="1483594" cy="741797"/>
        </a:xfrm>
        <a:prstGeom prst="roundRect">
          <a:avLst/>
        </a:prstGeom>
        <a:solidFill>
          <a:schemeClr val="bg1"/>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1600" kern="1200" dirty="0" smtClean="0">
              <a:solidFill>
                <a:schemeClr val="tx1">
                  <a:lumMod val="75000"/>
                  <a:lumOff val="25000"/>
                </a:schemeClr>
              </a:solidFill>
            </a:rPr>
            <a:t>Transacción</a:t>
          </a:r>
          <a:endParaRPr lang="es-PE" sz="1600" kern="1200" dirty="0">
            <a:solidFill>
              <a:schemeClr val="tx1">
                <a:lumMod val="75000"/>
                <a:lumOff val="25000"/>
              </a:schemeClr>
            </a:solidFill>
          </a:endParaRPr>
        </a:p>
      </dsp:txBody>
      <dsp:txXfrm>
        <a:off x="4108185" y="3854168"/>
        <a:ext cx="1411170" cy="669373"/>
      </dsp:txXfrm>
    </dsp:sp>
    <dsp:sp modelId="{F5AACB94-14F3-4E6B-A47B-A9BF099374C5}">
      <dsp:nvSpPr>
        <dsp:cNvPr id="0" name=""/>
        <dsp:cNvSpPr/>
      </dsp:nvSpPr>
      <dsp:spPr>
        <a:xfrm>
          <a:off x="1785954" y="3746514"/>
          <a:ext cx="1483594" cy="741797"/>
        </a:xfrm>
        <a:prstGeom prst="roundRect">
          <a:avLst/>
        </a:prstGeom>
        <a:solidFill>
          <a:schemeClr val="bg1"/>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1600" kern="1200" dirty="0" smtClean="0">
              <a:solidFill>
                <a:schemeClr val="tx1">
                  <a:lumMod val="75000"/>
                  <a:lumOff val="25000"/>
                </a:schemeClr>
              </a:solidFill>
            </a:rPr>
            <a:t>Desistimiento</a:t>
          </a:r>
          <a:endParaRPr lang="es-PE" sz="1600" kern="1200" dirty="0">
            <a:solidFill>
              <a:schemeClr val="tx1">
                <a:lumMod val="75000"/>
                <a:lumOff val="25000"/>
              </a:schemeClr>
            </a:solidFill>
          </a:endParaRPr>
        </a:p>
      </dsp:txBody>
      <dsp:txXfrm>
        <a:off x="1822166" y="3782726"/>
        <a:ext cx="1411170" cy="669373"/>
      </dsp:txXfrm>
    </dsp:sp>
    <dsp:sp modelId="{E6951E66-A7C5-406F-95CF-2F86A03BC44E}">
      <dsp:nvSpPr>
        <dsp:cNvPr id="0" name=""/>
        <dsp:cNvSpPr/>
      </dsp:nvSpPr>
      <dsp:spPr>
        <a:xfrm>
          <a:off x="576527" y="2483160"/>
          <a:ext cx="1880040" cy="741797"/>
        </a:xfrm>
        <a:prstGeom prst="roundRect">
          <a:avLst/>
        </a:prstGeom>
        <a:solidFill>
          <a:schemeClr val="bg1"/>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1600" kern="1200" dirty="0" smtClean="0">
              <a:solidFill>
                <a:schemeClr val="tx1">
                  <a:lumMod val="75000"/>
                  <a:lumOff val="25000"/>
                </a:schemeClr>
              </a:solidFill>
            </a:rPr>
            <a:t>Abandono</a:t>
          </a:r>
          <a:endParaRPr lang="es-PE" sz="1600" kern="1200" dirty="0">
            <a:solidFill>
              <a:schemeClr val="tx1">
                <a:lumMod val="75000"/>
                <a:lumOff val="25000"/>
              </a:schemeClr>
            </a:solidFill>
          </a:endParaRPr>
        </a:p>
      </dsp:txBody>
      <dsp:txXfrm>
        <a:off x="612739" y="2519372"/>
        <a:ext cx="1807616" cy="669373"/>
      </dsp:txXfrm>
    </dsp:sp>
    <dsp:sp modelId="{AEF0967C-F33E-4006-8167-EE1779BC65C2}">
      <dsp:nvSpPr>
        <dsp:cNvPr id="0" name=""/>
        <dsp:cNvSpPr/>
      </dsp:nvSpPr>
      <dsp:spPr>
        <a:xfrm>
          <a:off x="500072" y="1031864"/>
          <a:ext cx="2531115" cy="884667"/>
        </a:xfrm>
        <a:prstGeom prst="roundRect">
          <a:avLst/>
        </a:prstGeom>
        <a:solidFill>
          <a:schemeClr val="bg1"/>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1600" kern="1200" dirty="0" smtClean="0">
              <a:solidFill>
                <a:schemeClr val="tx1">
                  <a:lumMod val="75000"/>
                  <a:lumOff val="25000"/>
                </a:schemeClr>
              </a:solidFill>
            </a:rPr>
            <a:t>Inasistencia por segunda vez a cualquiera de las audiencias programadas en primera instancia</a:t>
          </a:r>
          <a:endParaRPr lang="es-PE" sz="1600" kern="1200" dirty="0">
            <a:solidFill>
              <a:schemeClr val="tx1">
                <a:lumMod val="75000"/>
                <a:lumOff val="25000"/>
              </a:schemeClr>
            </a:solidFill>
          </a:endParaRPr>
        </a:p>
      </dsp:txBody>
      <dsp:txXfrm>
        <a:off x="543258" y="1075050"/>
        <a:ext cx="2444743" cy="7982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2E2FD-F9FB-415E-837E-F5435C1410B2}">
      <dsp:nvSpPr>
        <dsp:cNvPr id="0" name=""/>
        <dsp:cNvSpPr/>
      </dsp:nvSpPr>
      <dsp:spPr>
        <a:xfrm>
          <a:off x="3692852" y="2623725"/>
          <a:ext cx="1774612" cy="448110"/>
        </a:xfrm>
        <a:custGeom>
          <a:avLst/>
          <a:gdLst/>
          <a:ahLst/>
          <a:cxnLst/>
          <a:rect l="0" t="0" r="0" b="0"/>
          <a:pathLst>
            <a:path>
              <a:moveTo>
                <a:pt x="0" y="0"/>
              </a:moveTo>
              <a:lnTo>
                <a:pt x="0" y="292430"/>
              </a:lnTo>
              <a:lnTo>
                <a:pt x="1774612" y="292430"/>
              </a:lnTo>
              <a:lnTo>
                <a:pt x="1774612" y="448110"/>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9D8ED5C5-3DEF-42A4-B85C-26B001A12B73}">
      <dsp:nvSpPr>
        <dsp:cNvPr id="0" name=""/>
        <dsp:cNvSpPr/>
      </dsp:nvSpPr>
      <dsp:spPr>
        <a:xfrm>
          <a:off x="1896310" y="2623725"/>
          <a:ext cx="1796542" cy="488746"/>
        </a:xfrm>
        <a:custGeom>
          <a:avLst/>
          <a:gdLst/>
          <a:ahLst/>
          <a:cxnLst/>
          <a:rect l="0" t="0" r="0" b="0"/>
          <a:pathLst>
            <a:path>
              <a:moveTo>
                <a:pt x="1796542" y="0"/>
              </a:moveTo>
              <a:lnTo>
                <a:pt x="1796542" y="333066"/>
              </a:lnTo>
              <a:lnTo>
                <a:pt x="0" y="333066"/>
              </a:lnTo>
              <a:lnTo>
                <a:pt x="0" y="488746"/>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21397295-FBD3-45FD-BE3E-7D4A25D88D46}">
      <dsp:nvSpPr>
        <dsp:cNvPr id="0" name=""/>
        <dsp:cNvSpPr/>
      </dsp:nvSpPr>
      <dsp:spPr>
        <a:xfrm>
          <a:off x="3647132" y="1067860"/>
          <a:ext cx="91440" cy="488746"/>
        </a:xfrm>
        <a:custGeom>
          <a:avLst/>
          <a:gdLst/>
          <a:ahLst/>
          <a:cxnLst/>
          <a:rect l="0" t="0" r="0" b="0"/>
          <a:pathLst>
            <a:path>
              <a:moveTo>
                <a:pt x="45720" y="0"/>
              </a:moveTo>
              <a:lnTo>
                <a:pt x="45720" y="488746"/>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57DE6EA8-7814-4B0E-9B20-8E02F92F2BD8}">
      <dsp:nvSpPr>
        <dsp:cNvPr id="0" name=""/>
        <dsp:cNvSpPr/>
      </dsp:nvSpPr>
      <dsp:spPr>
        <a:xfrm>
          <a:off x="2599358" y="741"/>
          <a:ext cx="2186988" cy="1067118"/>
        </a:xfrm>
        <a:prstGeom prst="roundRect">
          <a:avLst>
            <a:gd name="adj" fmla="val 10000"/>
          </a:avLst>
        </a:prstGeom>
        <a:solidFill>
          <a:schemeClr val="accent5">
            <a:lumMod val="20000"/>
            <a:lumOff val="8000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BE1063C9-DC78-4D6A-91C5-12F692715C41}">
      <dsp:nvSpPr>
        <dsp:cNvPr id="0" name=""/>
        <dsp:cNvSpPr/>
      </dsp:nvSpPr>
      <dsp:spPr>
        <a:xfrm>
          <a:off x="2786080" y="178127"/>
          <a:ext cx="2186988" cy="1067118"/>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PE" sz="1800" b="1" kern="1200" dirty="0" smtClean="0">
              <a:solidFill>
                <a:schemeClr val="tx1">
                  <a:lumMod val="75000"/>
                  <a:lumOff val="25000"/>
                </a:schemeClr>
              </a:solidFill>
            </a:rPr>
            <a:t>AUDIENCIA DE CONCILIACIÓN</a:t>
          </a:r>
          <a:endParaRPr lang="es-PE" sz="1800" kern="1200" dirty="0">
            <a:solidFill>
              <a:schemeClr val="tx1">
                <a:lumMod val="75000"/>
                <a:lumOff val="25000"/>
              </a:schemeClr>
            </a:solidFill>
          </a:endParaRPr>
        </a:p>
      </dsp:txBody>
      <dsp:txXfrm>
        <a:off x="2817335" y="209382"/>
        <a:ext cx="2124478" cy="1004608"/>
      </dsp:txXfrm>
    </dsp:sp>
    <dsp:sp modelId="{12365819-657D-4CCF-B6D0-6EF4F454601B}">
      <dsp:nvSpPr>
        <dsp:cNvPr id="0" name=""/>
        <dsp:cNvSpPr/>
      </dsp:nvSpPr>
      <dsp:spPr>
        <a:xfrm>
          <a:off x="2852601" y="1556606"/>
          <a:ext cx="1680502" cy="1067118"/>
        </a:xfrm>
        <a:prstGeom prst="roundRect">
          <a:avLst>
            <a:gd name="adj" fmla="val 10000"/>
          </a:avLst>
        </a:prstGeom>
        <a:solidFill>
          <a:schemeClr val="accent5">
            <a:lumMod val="20000"/>
            <a:lumOff val="8000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EEC82086-C36E-4A52-88F3-40F0A01BEF57}">
      <dsp:nvSpPr>
        <dsp:cNvPr id="0" name=""/>
        <dsp:cNvSpPr/>
      </dsp:nvSpPr>
      <dsp:spPr>
        <a:xfrm>
          <a:off x="3039324" y="1733992"/>
          <a:ext cx="1680502" cy="1067118"/>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PE" sz="1500" kern="1200" dirty="0" smtClean="0">
              <a:solidFill>
                <a:schemeClr val="tx1">
                  <a:lumMod val="75000"/>
                  <a:lumOff val="25000"/>
                </a:schemeClr>
              </a:solidFill>
            </a:rPr>
            <a:t>Con asistencia de ambas partes</a:t>
          </a:r>
          <a:endParaRPr lang="es-PE" sz="1500" kern="1200" dirty="0">
            <a:solidFill>
              <a:schemeClr val="tx1">
                <a:lumMod val="75000"/>
                <a:lumOff val="25000"/>
              </a:schemeClr>
            </a:solidFill>
          </a:endParaRPr>
        </a:p>
      </dsp:txBody>
      <dsp:txXfrm>
        <a:off x="3070579" y="1765247"/>
        <a:ext cx="1617992" cy="1004608"/>
      </dsp:txXfrm>
    </dsp:sp>
    <dsp:sp modelId="{D18590E7-5593-48ED-B87E-D86FF2DA9E82}">
      <dsp:nvSpPr>
        <dsp:cNvPr id="0" name=""/>
        <dsp:cNvSpPr/>
      </dsp:nvSpPr>
      <dsp:spPr>
        <a:xfrm>
          <a:off x="285750" y="3112471"/>
          <a:ext cx="3221119" cy="1067118"/>
        </a:xfrm>
        <a:prstGeom prst="roundRect">
          <a:avLst>
            <a:gd name="adj" fmla="val 10000"/>
          </a:avLst>
        </a:prstGeom>
        <a:solidFill>
          <a:schemeClr val="accent5">
            <a:lumMod val="20000"/>
            <a:lumOff val="8000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BE01BF15-767E-4E97-B803-4E15049114E4}">
      <dsp:nvSpPr>
        <dsp:cNvPr id="0" name=""/>
        <dsp:cNvSpPr/>
      </dsp:nvSpPr>
      <dsp:spPr>
        <a:xfrm>
          <a:off x="472472" y="3289857"/>
          <a:ext cx="3221119" cy="1067118"/>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PE" sz="1500" kern="1200" dirty="0" smtClean="0">
              <a:solidFill>
                <a:schemeClr val="tx1">
                  <a:lumMod val="75000"/>
                  <a:lumOff val="25000"/>
                </a:schemeClr>
              </a:solidFill>
            </a:rPr>
            <a:t>Acreditación de las partes, Apoderados y; Abogados.</a:t>
          </a:r>
          <a:endParaRPr lang="es-PE" sz="1500" kern="1200" dirty="0">
            <a:solidFill>
              <a:schemeClr val="tx1">
                <a:lumMod val="75000"/>
                <a:lumOff val="25000"/>
              </a:schemeClr>
            </a:solidFill>
          </a:endParaRPr>
        </a:p>
      </dsp:txBody>
      <dsp:txXfrm>
        <a:off x="503727" y="3321112"/>
        <a:ext cx="3158609" cy="1004608"/>
      </dsp:txXfrm>
    </dsp:sp>
    <dsp:sp modelId="{444E4409-B28C-409C-AF1C-05DB7FB66B0A}">
      <dsp:nvSpPr>
        <dsp:cNvPr id="0" name=""/>
        <dsp:cNvSpPr/>
      </dsp:nvSpPr>
      <dsp:spPr>
        <a:xfrm>
          <a:off x="3857644" y="3071835"/>
          <a:ext cx="3219640" cy="1067118"/>
        </a:xfrm>
        <a:prstGeom prst="roundRect">
          <a:avLst>
            <a:gd name="adj" fmla="val 10000"/>
          </a:avLst>
        </a:prstGeom>
        <a:solidFill>
          <a:schemeClr val="accent5">
            <a:lumMod val="20000"/>
            <a:lumOff val="8000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C56AE726-261C-4E15-B258-287F6ADE35D2}">
      <dsp:nvSpPr>
        <dsp:cNvPr id="0" name=""/>
        <dsp:cNvSpPr/>
      </dsp:nvSpPr>
      <dsp:spPr>
        <a:xfrm>
          <a:off x="4044367" y="3249221"/>
          <a:ext cx="3219640" cy="1067118"/>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PE" sz="1500" kern="1200" dirty="0" smtClean="0">
              <a:solidFill>
                <a:schemeClr val="tx1">
                  <a:lumMod val="75000"/>
                  <a:lumOff val="25000"/>
                </a:schemeClr>
              </a:solidFill>
            </a:rPr>
            <a:t>Invitación del Juez a las partes a conciliar participando activamente a fin de que solucionen sus diferencias total o parcialmente</a:t>
          </a:r>
          <a:endParaRPr lang="es-PE" sz="1500" kern="1200" dirty="0">
            <a:solidFill>
              <a:schemeClr val="tx1">
                <a:lumMod val="75000"/>
                <a:lumOff val="25000"/>
              </a:schemeClr>
            </a:solidFill>
          </a:endParaRPr>
        </a:p>
      </dsp:txBody>
      <dsp:txXfrm>
        <a:off x="4075622" y="3280476"/>
        <a:ext cx="3157130" cy="1004608"/>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s-ES"/>
          </a:p>
        </p:txBody>
      </p:sp>
      <p:sp>
        <p:nvSpPr>
          <p:cNvPr id="75779" name="Rectangle 3"/>
          <p:cNvSpPr>
            <a:spLocks noGrp="1" noChangeArrowheads="1"/>
          </p:cNvSpPr>
          <p:nvPr>
            <p:ph type="dt" sz="quarter"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s-ES"/>
          </a:p>
        </p:txBody>
      </p:sp>
      <p:sp>
        <p:nvSpPr>
          <p:cNvPr id="75780" name="Rectangle 4"/>
          <p:cNvSpPr>
            <a:spLocks noGrp="1" noChangeArrowheads="1"/>
          </p:cNvSpPr>
          <p:nvPr>
            <p:ph type="ftr" sz="quarter" idx="2"/>
          </p:nvPr>
        </p:nvSpPr>
        <p:spPr bwMode="auto">
          <a:xfrm>
            <a:off x="0"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s-ES"/>
          </a:p>
        </p:txBody>
      </p:sp>
      <p:sp>
        <p:nvSpPr>
          <p:cNvPr id="75781" name="Rectangle 5"/>
          <p:cNvSpPr>
            <a:spLocks noGrp="1" noChangeArrowheads="1"/>
          </p:cNvSpPr>
          <p:nvPr>
            <p:ph type="sldNum" sz="quarter" idx="3"/>
          </p:nvPr>
        </p:nvSpPr>
        <p:spPr bwMode="auto">
          <a:xfrm>
            <a:off x="3884613"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3F1F93C-A80F-439C-8FF5-34DAA482EE07}" type="slidenum">
              <a:rPr lang="es-ES" altLang="es-PE"/>
              <a:pPr/>
              <a:t>‹Nº›</a:t>
            </a:fld>
            <a:endParaRPr lang="es-ES" altLang="es-PE"/>
          </a:p>
        </p:txBody>
      </p:sp>
    </p:spTree>
    <p:extLst>
      <p:ext uri="{BB962C8B-B14F-4D97-AF65-F5344CB8AC3E}">
        <p14:creationId xmlns:p14="http://schemas.microsoft.com/office/powerpoint/2010/main" val="5371912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s-PE">
              <a:latin typeface="Arial" charset="0"/>
              <a:cs typeface="Arial"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s-PE">
              <a:latin typeface="Arial" charset="0"/>
              <a:cs typeface="Arial" charset="0"/>
            </a:endParaRPr>
          </a:p>
        </p:txBody>
      </p:sp>
      <p:sp>
        <p:nvSpPr>
          <p:cNvPr id="89090" name="Rectangle 2"/>
          <p:cNvSpPr>
            <a:spLocks noGrp="1" noChangeArrowheads="1"/>
          </p:cNvSpPr>
          <p:nvPr>
            <p:ph type="ctrTitle"/>
          </p:nvPr>
        </p:nvSpPr>
        <p:spPr>
          <a:xfrm>
            <a:off x="914400" y="1524000"/>
            <a:ext cx="7623175" cy="1752600"/>
          </a:xfrm>
        </p:spPr>
        <p:txBody>
          <a:bodyPr/>
          <a:lstStyle>
            <a:lvl1pPr>
              <a:defRPr sz="5000"/>
            </a:lvl1pPr>
          </a:lstStyle>
          <a:p>
            <a:r>
              <a:rPr lang="es-ES" altLang="en-US"/>
              <a:t>Haga clic para cambiar el estilo de título	</a:t>
            </a:r>
          </a:p>
        </p:txBody>
      </p:sp>
      <p:sp>
        <p:nvSpPr>
          <p:cNvPr id="8909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s-ES" altLang="en-US"/>
              <a:t>Haga clic para modificar el estilo de subtítulo del patrón</a:t>
            </a:r>
          </a:p>
        </p:txBody>
      </p:sp>
      <p:sp>
        <p:nvSpPr>
          <p:cNvPr id="6" name="Rectangle 4"/>
          <p:cNvSpPr>
            <a:spLocks noGrp="1" noChangeArrowheads="1"/>
          </p:cNvSpPr>
          <p:nvPr>
            <p:ph type="dt" sz="half" idx="10"/>
          </p:nvPr>
        </p:nvSpPr>
        <p:spPr/>
        <p:txBody>
          <a:bodyPr/>
          <a:lstStyle>
            <a:lvl1pPr>
              <a:defRPr/>
            </a:lvl1pPr>
          </a:lstStyle>
          <a:p>
            <a:pPr>
              <a:defRPr/>
            </a:pPr>
            <a:endParaRPr lang="es-E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s-ES" altLang="en-US"/>
          </a:p>
        </p:txBody>
      </p:sp>
      <p:sp>
        <p:nvSpPr>
          <p:cNvPr id="8" name="Rectangle 6"/>
          <p:cNvSpPr>
            <a:spLocks noGrp="1" noChangeArrowheads="1"/>
          </p:cNvSpPr>
          <p:nvPr>
            <p:ph type="sldNum" sz="quarter" idx="12"/>
          </p:nvPr>
        </p:nvSpPr>
        <p:spPr/>
        <p:txBody>
          <a:bodyPr/>
          <a:lstStyle>
            <a:lvl1pPr>
              <a:defRPr/>
            </a:lvl1pPr>
          </a:lstStyle>
          <a:p>
            <a:fld id="{5CBF59B8-FB76-4939-8FAC-CDBCB164BA60}" type="slidenum">
              <a:rPr lang="es-ES" altLang="en-US"/>
              <a:pPr/>
              <a:t>‹Nº›</a:t>
            </a:fld>
            <a:endParaRPr lang="es-ES" altLang="en-US"/>
          </a:p>
        </p:txBody>
      </p:sp>
    </p:spTree>
    <p:extLst>
      <p:ext uri="{BB962C8B-B14F-4D97-AF65-F5344CB8AC3E}">
        <p14:creationId xmlns:p14="http://schemas.microsoft.com/office/powerpoint/2010/main" val="306753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8BBE534B-0E1B-436C-A731-35A58444D4FC}" type="slidenum">
              <a:rPr lang="es-ES" altLang="en-US"/>
              <a:pPr/>
              <a:t>‹Nº›</a:t>
            </a:fld>
            <a:endParaRPr lang="es-ES" altLang="en-US"/>
          </a:p>
        </p:txBody>
      </p:sp>
    </p:spTree>
    <p:extLst>
      <p:ext uri="{BB962C8B-B14F-4D97-AF65-F5344CB8AC3E}">
        <p14:creationId xmlns:p14="http://schemas.microsoft.com/office/powerpoint/2010/main" val="2811989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682156B7-B469-4C82-8D0E-957D692F7715}" type="slidenum">
              <a:rPr lang="es-ES" altLang="en-US"/>
              <a:pPr/>
              <a:t>‹Nº›</a:t>
            </a:fld>
            <a:endParaRPr lang="es-ES" altLang="en-US"/>
          </a:p>
        </p:txBody>
      </p:sp>
    </p:spTree>
    <p:extLst>
      <p:ext uri="{BB962C8B-B14F-4D97-AF65-F5344CB8AC3E}">
        <p14:creationId xmlns:p14="http://schemas.microsoft.com/office/powerpoint/2010/main" val="247796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7A4845E0-D2A0-4EE3-96EF-4360FC23F885}" type="slidenum">
              <a:rPr lang="es-ES" altLang="en-US"/>
              <a:pPr/>
              <a:t>‹Nº›</a:t>
            </a:fld>
            <a:endParaRPr lang="es-ES" altLang="en-US"/>
          </a:p>
        </p:txBody>
      </p:sp>
    </p:spTree>
    <p:extLst>
      <p:ext uri="{BB962C8B-B14F-4D97-AF65-F5344CB8AC3E}">
        <p14:creationId xmlns:p14="http://schemas.microsoft.com/office/powerpoint/2010/main" val="203821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402FD67F-1822-4A45-A499-CA517422FB80}" type="slidenum">
              <a:rPr lang="es-ES" altLang="en-US"/>
              <a:pPr/>
              <a:t>‹Nº›</a:t>
            </a:fld>
            <a:endParaRPr lang="es-ES" altLang="en-US"/>
          </a:p>
        </p:txBody>
      </p:sp>
    </p:spTree>
    <p:extLst>
      <p:ext uri="{BB962C8B-B14F-4D97-AF65-F5344CB8AC3E}">
        <p14:creationId xmlns:p14="http://schemas.microsoft.com/office/powerpoint/2010/main" val="1968886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fld id="{84B93119-0BCB-4F2E-91EC-819D2B4719A6}" type="slidenum">
              <a:rPr lang="es-ES" altLang="en-US"/>
              <a:pPr/>
              <a:t>‹Nº›</a:t>
            </a:fld>
            <a:endParaRPr lang="es-ES" altLang="en-US"/>
          </a:p>
        </p:txBody>
      </p:sp>
    </p:spTree>
    <p:extLst>
      <p:ext uri="{BB962C8B-B14F-4D97-AF65-F5344CB8AC3E}">
        <p14:creationId xmlns:p14="http://schemas.microsoft.com/office/powerpoint/2010/main" val="343924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6"/>
          <p:cNvSpPr>
            <a:spLocks noGrp="1" noChangeArrowheads="1"/>
          </p:cNvSpPr>
          <p:nvPr>
            <p:ph type="sldNum" sz="quarter" idx="12"/>
          </p:nvPr>
        </p:nvSpPr>
        <p:spPr>
          <a:ln/>
        </p:spPr>
        <p:txBody>
          <a:bodyPr/>
          <a:lstStyle>
            <a:lvl1pPr>
              <a:defRPr/>
            </a:lvl1pPr>
          </a:lstStyle>
          <a:p>
            <a:fld id="{04750231-66C8-4B08-B93B-1855C6056587}" type="slidenum">
              <a:rPr lang="es-ES" altLang="en-US"/>
              <a:pPr/>
              <a:t>‹Nº›</a:t>
            </a:fld>
            <a:endParaRPr lang="es-ES" altLang="en-US"/>
          </a:p>
        </p:txBody>
      </p:sp>
    </p:spTree>
    <p:extLst>
      <p:ext uri="{BB962C8B-B14F-4D97-AF65-F5344CB8AC3E}">
        <p14:creationId xmlns:p14="http://schemas.microsoft.com/office/powerpoint/2010/main" val="2916772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5" name="Rectangle 6"/>
          <p:cNvSpPr>
            <a:spLocks noGrp="1" noChangeArrowheads="1"/>
          </p:cNvSpPr>
          <p:nvPr>
            <p:ph type="sldNum" sz="quarter" idx="12"/>
          </p:nvPr>
        </p:nvSpPr>
        <p:spPr>
          <a:ln/>
        </p:spPr>
        <p:txBody>
          <a:bodyPr/>
          <a:lstStyle>
            <a:lvl1pPr>
              <a:defRPr/>
            </a:lvl1pPr>
          </a:lstStyle>
          <a:p>
            <a:fld id="{024DBF77-C2A2-488F-A830-4EB98AC91C22}" type="slidenum">
              <a:rPr lang="es-ES" altLang="en-US"/>
              <a:pPr/>
              <a:t>‹Nº›</a:t>
            </a:fld>
            <a:endParaRPr lang="es-ES" altLang="en-US"/>
          </a:p>
        </p:txBody>
      </p:sp>
    </p:spTree>
    <p:extLst>
      <p:ext uri="{BB962C8B-B14F-4D97-AF65-F5344CB8AC3E}">
        <p14:creationId xmlns:p14="http://schemas.microsoft.com/office/powerpoint/2010/main" val="158399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4" name="Rectangle 6"/>
          <p:cNvSpPr>
            <a:spLocks noGrp="1" noChangeArrowheads="1"/>
          </p:cNvSpPr>
          <p:nvPr>
            <p:ph type="sldNum" sz="quarter" idx="12"/>
          </p:nvPr>
        </p:nvSpPr>
        <p:spPr>
          <a:ln/>
        </p:spPr>
        <p:txBody>
          <a:bodyPr/>
          <a:lstStyle>
            <a:lvl1pPr>
              <a:defRPr/>
            </a:lvl1pPr>
          </a:lstStyle>
          <a:p>
            <a:fld id="{C223E241-DCC2-4FAF-BEFD-AA91A773955E}" type="slidenum">
              <a:rPr lang="es-ES" altLang="en-US"/>
              <a:pPr/>
              <a:t>‹Nº›</a:t>
            </a:fld>
            <a:endParaRPr lang="es-ES" altLang="en-US"/>
          </a:p>
        </p:txBody>
      </p:sp>
    </p:spTree>
    <p:extLst>
      <p:ext uri="{BB962C8B-B14F-4D97-AF65-F5344CB8AC3E}">
        <p14:creationId xmlns:p14="http://schemas.microsoft.com/office/powerpoint/2010/main" val="1460330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fld id="{3CDCF725-565E-4B54-AF84-AF448CE68A23}" type="slidenum">
              <a:rPr lang="es-ES" altLang="en-US"/>
              <a:pPr/>
              <a:t>‹Nº›</a:t>
            </a:fld>
            <a:endParaRPr lang="es-ES" altLang="en-US"/>
          </a:p>
        </p:txBody>
      </p:sp>
    </p:spTree>
    <p:extLst>
      <p:ext uri="{BB962C8B-B14F-4D97-AF65-F5344CB8AC3E}">
        <p14:creationId xmlns:p14="http://schemas.microsoft.com/office/powerpoint/2010/main" val="3340336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fld id="{B8834152-B8E0-448C-BA4F-AD65BDAA20A3}" type="slidenum">
              <a:rPr lang="es-ES" altLang="en-US"/>
              <a:pPr/>
              <a:t>‹Nº›</a:t>
            </a:fld>
            <a:endParaRPr lang="es-ES" altLang="en-US"/>
          </a:p>
        </p:txBody>
      </p:sp>
    </p:spTree>
    <p:extLst>
      <p:ext uri="{BB962C8B-B14F-4D97-AF65-F5344CB8AC3E}">
        <p14:creationId xmlns:p14="http://schemas.microsoft.com/office/powerpoint/2010/main" val="4111236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cambiar el estilo de título	</a:t>
            </a:r>
          </a:p>
        </p:txBody>
      </p:sp>
      <p:sp>
        <p:nvSpPr>
          <p:cNvPr id="3075"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8806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Arial" charset="0"/>
              </a:defRPr>
            </a:lvl1pPr>
          </a:lstStyle>
          <a:p>
            <a:pPr>
              <a:defRPr/>
            </a:pPr>
            <a:endParaRPr lang="es-ES" altLang="en-US"/>
          </a:p>
        </p:txBody>
      </p:sp>
      <p:sp>
        <p:nvSpPr>
          <p:cNvPr id="880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Arial" charset="0"/>
              </a:defRPr>
            </a:lvl1pPr>
          </a:lstStyle>
          <a:p>
            <a:pPr>
              <a:defRPr/>
            </a:pPr>
            <a:endParaRPr lang="es-ES" altLang="en-US"/>
          </a:p>
        </p:txBody>
      </p:sp>
      <p:sp>
        <p:nvSpPr>
          <p:cNvPr id="8807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badi MT Condensed Light" pitchFamily="34" charset="0"/>
              </a:defRPr>
            </a:lvl1pPr>
          </a:lstStyle>
          <a:p>
            <a:fld id="{2EE86D90-9E16-48B3-9603-4C4CF42469F6}" type="slidenum">
              <a:rPr lang="es-ES" altLang="en-US"/>
              <a:pPr/>
              <a:t>‹Nº›</a:t>
            </a:fld>
            <a:endParaRPr lang="es-ES" altLang="en-US"/>
          </a:p>
        </p:txBody>
      </p:sp>
      <p:sp>
        <p:nvSpPr>
          <p:cNvPr id="8807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s-PE">
              <a:latin typeface="Arial" charset="0"/>
              <a:cs typeface="Arial" charset="0"/>
            </a:endParaRPr>
          </a:p>
        </p:txBody>
      </p:sp>
      <p:sp>
        <p:nvSpPr>
          <p:cNvPr id="8807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s-PE">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740"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badi MT Condensed Light" pitchFamily="34" charset="0"/>
          <a:cs typeface="Arial" charset="0"/>
        </a:defRPr>
      </a:lvl2pPr>
      <a:lvl3pPr algn="l" rtl="0" eaLnBrk="0" fontAlgn="base" hangingPunct="0">
        <a:spcBef>
          <a:spcPct val="0"/>
        </a:spcBef>
        <a:spcAft>
          <a:spcPct val="0"/>
        </a:spcAft>
        <a:defRPr sz="4200">
          <a:solidFill>
            <a:schemeClr val="tx2"/>
          </a:solidFill>
          <a:latin typeface="Abadi MT Condensed Light" pitchFamily="34" charset="0"/>
          <a:cs typeface="Arial" charset="0"/>
        </a:defRPr>
      </a:lvl3pPr>
      <a:lvl4pPr algn="l" rtl="0" eaLnBrk="0" fontAlgn="base" hangingPunct="0">
        <a:spcBef>
          <a:spcPct val="0"/>
        </a:spcBef>
        <a:spcAft>
          <a:spcPct val="0"/>
        </a:spcAft>
        <a:defRPr sz="4200">
          <a:solidFill>
            <a:schemeClr val="tx2"/>
          </a:solidFill>
          <a:latin typeface="Abadi MT Condensed Light" pitchFamily="34" charset="0"/>
          <a:cs typeface="Arial" charset="0"/>
        </a:defRPr>
      </a:lvl4pPr>
      <a:lvl5pPr algn="l" rtl="0" eaLnBrk="0" fontAlgn="base" hangingPunct="0">
        <a:spcBef>
          <a:spcPct val="0"/>
        </a:spcBef>
        <a:spcAft>
          <a:spcPct val="0"/>
        </a:spcAft>
        <a:defRPr sz="4200">
          <a:solidFill>
            <a:schemeClr val="tx2"/>
          </a:solidFill>
          <a:latin typeface="Abadi MT Condensed Light" pitchFamily="34"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imamarc.files.wordpress.com/2010/06/front-hands.jpg"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jpeg"/><Relationship Id="rId4" Type="http://schemas.openxmlformats.org/officeDocument/2006/relationships/image" Target="../media/image8.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928688" y="4214813"/>
            <a:ext cx="7766050" cy="714375"/>
          </a:xfrm>
        </p:spPr>
        <p:txBody>
          <a:bodyPr/>
          <a:lstStyle/>
          <a:p>
            <a:pPr algn="ctr" eaLnBrk="1" hangingPunct="1">
              <a:defRPr/>
            </a:pPr>
            <a:r>
              <a:rPr lang="es-PE" sz="3200" b="1" dirty="0" smtClean="0">
                <a:solidFill>
                  <a:schemeClr val="tx1">
                    <a:lumMod val="65000"/>
                    <a:lumOff val="35000"/>
                  </a:schemeClr>
                </a:solidFill>
                <a:latin typeface="+mn-lt"/>
              </a:rPr>
              <a:t>FORMAS ESPECIALES DE CONCLUSIÓN DEL PROCESO</a:t>
            </a:r>
            <a:endParaRPr lang="es-ES" sz="3200" b="1" dirty="0" smtClean="0">
              <a:solidFill>
                <a:schemeClr val="tx1">
                  <a:lumMod val="65000"/>
                  <a:lumOff val="35000"/>
                </a:schemeClr>
              </a:solidFill>
              <a:latin typeface="+mn-lt"/>
            </a:endParaRPr>
          </a:p>
        </p:txBody>
      </p:sp>
      <p:sp>
        <p:nvSpPr>
          <p:cNvPr id="5123" name="Rectangle 5"/>
          <p:cNvSpPr>
            <a:spLocks noGrp="1" noChangeArrowheads="1"/>
          </p:cNvSpPr>
          <p:nvPr>
            <p:ph type="subTitle" idx="1"/>
          </p:nvPr>
        </p:nvSpPr>
        <p:spPr>
          <a:xfrm>
            <a:off x="1500188" y="4929188"/>
            <a:ext cx="6770687" cy="500062"/>
          </a:xfrm>
        </p:spPr>
        <p:txBody>
          <a:bodyPr/>
          <a:lstStyle/>
          <a:p>
            <a:pPr algn="ctr" eaLnBrk="1" hangingPunct="1"/>
            <a:r>
              <a:rPr lang="es-PE" altLang="es-PE" sz="1800" b="1" smtClean="0">
                <a:solidFill>
                  <a:srgbClr val="00B050"/>
                </a:solidFill>
              </a:rPr>
              <a:t>EN LA NUEVA LEY PROCESAL DEL TRABAJO</a:t>
            </a:r>
            <a:endParaRPr lang="es-ES" altLang="es-PE" sz="1800" b="1" smtClean="0">
              <a:solidFill>
                <a:srgbClr val="00B050"/>
              </a:solidFill>
            </a:endParaRPr>
          </a:p>
        </p:txBody>
      </p:sp>
      <p:sp>
        <p:nvSpPr>
          <p:cNvPr id="5124" name="Text Box 6"/>
          <p:cNvSpPr txBox="1">
            <a:spLocks noChangeArrowheads="1"/>
          </p:cNvSpPr>
          <p:nvPr/>
        </p:nvSpPr>
        <p:spPr bwMode="auto">
          <a:xfrm>
            <a:off x="3714750" y="6000750"/>
            <a:ext cx="2030413" cy="576263"/>
          </a:xfrm>
          <a:prstGeom prst="rect">
            <a:avLst/>
          </a:prstGeom>
          <a:noFill/>
          <a:ln w="9525">
            <a:noFill/>
            <a:miter lim="800000"/>
            <a:headEnd/>
            <a:tailEnd/>
          </a:ln>
        </p:spPr>
        <p:txBody>
          <a:bodyPr>
            <a:spAutoFit/>
          </a:bodyPr>
          <a:lstStyle/>
          <a:p>
            <a:pPr algn="ctr">
              <a:lnSpc>
                <a:spcPct val="70000"/>
              </a:lnSpc>
              <a:spcBef>
                <a:spcPct val="50000"/>
              </a:spcBef>
              <a:defRPr/>
            </a:pPr>
            <a:r>
              <a:rPr lang="es-PE" sz="1600" b="1" dirty="0">
                <a:solidFill>
                  <a:srgbClr val="00B050"/>
                </a:solidFill>
                <a:latin typeface="+mn-lt"/>
                <a:cs typeface="Arial" charset="0"/>
              </a:rPr>
              <a:t>JAVIER ARÉVALO VELA</a:t>
            </a:r>
          </a:p>
          <a:p>
            <a:pPr algn="ctr">
              <a:lnSpc>
                <a:spcPct val="70000"/>
              </a:lnSpc>
              <a:spcBef>
                <a:spcPct val="50000"/>
              </a:spcBef>
              <a:defRPr/>
            </a:pPr>
            <a:r>
              <a:rPr lang="es-PE" sz="1600" b="1" dirty="0">
                <a:solidFill>
                  <a:srgbClr val="00B050"/>
                </a:solidFill>
                <a:latin typeface="+mn-lt"/>
                <a:cs typeface="Arial" charset="0"/>
              </a:rPr>
              <a:t>MG. EN DERECHO</a:t>
            </a:r>
            <a:endParaRPr lang="es-ES" sz="1600" b="1" dirty="0">
              <a:solidFill>
                <a:srgbClr val="00B050"/>
              </a:solidFill>
              <a:latin typeface="+mn-lt"/>
              <a:cs typeface="Arial" charset="0"/>
            </a:endParaRPr>
          </a:p>
        </p:txBody>
      </p:sp>
      <p:pic>
        <p:nvPicPr>
          <p:cNvPr id="5128" name="Picture 8" descr="http://limamarc.files.wordpress.com/2010/06/front-hands.jpg?w=300">
            <a:hlinkClick r:id="rId2"/>
          </p:cNvPr>
          <p:cNvPicPr>
            <a:picLocks noChangeAspect="1" noChangeArrowheads="1"/>
          </p:cNvPicPr>
          <p:nvPr/>
        </p:nvPicPr>
        <p:blipFill>
          <a:blip r:embed="rId3"/>
          <a:srcRect/>
          <a:stretch>
            <a:fillRect/>
          </a:stretch>
        </p:blipFill>
        <p:spPr bwMode="auto">
          <a:xfrm>
            <a:off x="1714480" y="1500174"/>
            <a:ext cx="3000396" cy="2286016"/>
          </a:xfrm>
          <a:prstGeom prst="rect">
            <a:avLst/>
          </a:prstGeom>
          <a:ln>
            <a:noFill/>
          </a:ln>
          <a:effectLst>
            <a:softEdge rad="112500"/>
          </a:effectLst>
        </p:spPr>
      </p:pic>
      <p:pic>
        <p:nvPicPr>
          <p:cNvPr id="5130" name="Picture 10" descr="http://img002.adimg.com/ImgAd/2010/08/11/1266460/centro-de-conciliacion-extrajudicial-autorizada_2.jpg"/>
          <p:cNvPicPr>
            <a:picLocks noChangeAspect="1" noChangeArrowheads="1"/>
          </p:cNvPicPr>
          <p:nvPr/>
        </p:nvPicPr>
        <p:blipFill>
          <a:blip r:embed="rId4"/>
          <a:srcRect/>
          <a:stretch>
            <a:fillRect/>
          </a:stretch>
        </p:blipFill>
        <p:spPr bwMode="auto">
          <a:xfrm>
            <a:off x="5286380" y="1571612"/>
            <a:ext cx="2643206" cy="2214563"/>
          </a:xfrm>
          <a:prstGeom prst="rect">
            <a:avLst/>
          </a:prstGeom>
          <a:ln>
            <a:noFill/>
          </a:ln>
          <a:effectLst>
            <a:softEdge rad="112500"/>
          </a:effectLst>
        </p:spPr>
      </p:pic>
      <p:sp>
        <p:nvSpPr>
          <p:cNvPr id="8" name="7 Rectángulo"/>
          <p:cNvSpPr/>
          <p:nvPr/>
        </p:nvSpPr>
        <p:spPr>
          <a:xfrm>
            <a:off x="642938" y="571500"/>
            <a:ext cx="2357437" cy="357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PE" b="1" dirty="0">
                <a:solidFill>
                  <a:schemeClr val="tx1">
                    <a:lumMod val="75000"/>
                    <a:lumOff val="25000"/>
                  </a:schemeClr>
                </a:solidFill>
              </a:rPr>
              <a:t>SEXTA UNIDAD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71500" y="500063"/>
            <a:ext cx="8229600" cy="1139825"/>
          </a:xfrm>
        </p:spPr>
        <p:txBody>
          <a:bodyPr/>
          <a:lstStyle/>
          <a:p>
            <a:pPr algn="just" eaLnBrk="1" hangingPunct="1"/>
            <a:r>
              <a:rPr lang="es-PE" altLang="es-PE" sz="2800" b="1" u="sng" smtClean="0">
                <a:solidFill>
                  <a:srgbClr val="00B050"/>
                </a:solidFill>
              </a:rPr>
              <a:t>TEST DE DISPONIBILIDAD PARA UN ACUERDO CONCILIATORIO</a:t>
            </a:r>
            <a:endParaRPr lang="es-ES" altLang="es-PE" sz="2800" b="1" u="sng" smtClean="0">
              <a:solidFill>
                <a:srgbClr val="00B050"/>
              </a:solidFill>
            </a:endParaRPr>
          </a:p>
        </p:txBody>
      </p:sp>
      <p:sp>
        <p:nvSpPr>
          <p:cNvPr id="14339" name="Rectangle 3"/>
          <p:cNvSpPr>
            <a:spLocks noGrp="1" noChangeArrowheads="1"/>
          </p:cNvSpPr>
          <p:nvPr>
            <p:ph type="body" idx="1"/>
          </p:nvPr>
        </p:nvSpPr>
        <p:spPr>
          <a:xfrm>
            <a:off x="642938" y="1214438"/>
            <a:ext cx="8086725" cy="4895850"/>
          </a:xfrm>
        </p:spPr>
        <p:txBody>
          <a:bodyPr/>
          <a:lstStyle/>
          <a:p>
            <a:pPr marL="0" indent="0" algn="just" eaLnBrk="1" hangingPunct="1">
              <a:lnSpc>
                <a:spcPct val="90000"/>
              </a:lnSpc>
              <a:buFont typeface="Wingdings" panose="05000000000000000000" pitchFamily="2" charset="2"/>
              <a:buNone/>
              <a:defRPr/>
            </a:pPr>
            <a:r>
              <a:rPr lang="es-PE" sz="2200" dirty="0" smtClean="0">
                <a:solidFill>
                  <a:schemeClr val="tx1">
                    <a:lumMod val="75000"/>
                    <a:lumOff val="25000"/>
                  </a:schemeClr>
                </a:solidFill>
              </a:rPr>
              <a:t>El acuerdo conciliatorio debe superar al test de disponibilidad de derechos, para lo cual se toman los siguientes criterios:</a:t>
            </a:r>
          </a:p>
          <a:p>
            <a:pPr marL="0" indent="0" algn="just" eaLnBrk="1" hangingPunct="1">
              <a:lnSpc>
                <a:spcPct val="90000"/>
              </a:lnSpc>
              <a:buFont typeface="Wingdings" panose="05000000000000000000" pitchFamily="2" charset="2"/>
              <a:buNone/>
              <a:defRPr/>
            </a:pPr>
            <a:endParaRPr lang="es-PE" sz="2200" dirty="0" smtClean="0">
              <a:solidFill>
                <a:schemeClr val="tx1">
                  <a:lumMod val="75000"/>
                  <a:lumOff val="25000"/>
                </a:schemeClr>
              </a:solidFill>
            </a:endParaRPr>
          </a:p>
          <a:p>
            <a:pPr marL="0" indent="0" algn="just" eaLnBrk="1" hangingPunct="1">
              <a:lnSpc>
                <a:spcPct val="90000"/>
              </a:lnSpc>
              <a:buFont typeface="Wingdings" panose="05000000000000000000" pitchFamily="2" charset="2"/>
              <a:buNone/>
              <a:defRPr/>
            </a:pPr>
            <a:r>
              <a:rPr lang="es-PE" sz="2200" dirty="0" smtClean="0">
                <a:solidFill>
                  <a:schemeClr val="tx1">
                    <a:lumMod val="75000"/>
                    <a:lumOff val="25000"/>
                  </a:schemeClr>
                </a:solidFill>
              </a:rPr>
              <a:t>a) El acuerdo debe versar sobre derechos nacidos de una norma dispositiva, debiendo el juez velar que no se afecte derechos indispensables.</a:t>
            </a:r>
          </a:p>
          <a:p>
            <a:pPr marL="0" indent="0" algn="just" eaLnBrk="1" hangingPunct="1">
              <a:lnSpc>
                <a:spcPct val="90000"/>
              </a:lnSpc>
              <a:buFont typeface="Wingdings" panose="05000000000000000000" pitchFamily="2" charset="2"/>
              <a:buNone/>
              <a:defRPr/>
            </a:pPr>
            <a:endParaRPr lang="es-PE" sz="2200" dirty="0" smtClean="0">
              <a:solidFill>
                <a:schemeClr val="tx1">
                  <a:lumMod val="75000"/>
                  <a:lumOff val="25000"/>
                </a:schemeClr>
              </a:solidFill>
            </a:endParaRPr>
          </a:p>
          <a:p>
            <a:pPr marL="0" indent="0" algn="just" eaLnBrk="1" hangingPunct="1">
              <a:lnSpc>
                <a:spcPct val="90000"/>
              </a:lnSpc>
              <a:buFont typeface="Wingdings" panose="05000000000000000000" pitchFamily="2" charset="2"/>
              <a:buNone/>
              <a:defRPr/>
            </a:pPr>
            <a:r>
              <a:rPr lang="es-PE" sz="2200" dirty="0" smtClean="0">
                <a:solidFill>
                  <a:schemeClr val="tx1">
                    <a:lumMod val="75000"/>
                    <a:lumOff val="25000"/>
                  </a:schemeClr>
                </a:solidFill>
              </a:rPr>
              <a:t>b) Debe ser adoptado por el titular del derecho.</a:t>
            </a:r>
          </a:p>
          <a:p>
            <a:pPr marL="0" indent="0" algn="just" eaLnBrk="1" hangingPunct="1">
              <a:lnSpc>
                <a:spcPct val="90000"/>
              </a:lnSpc>
              <a:buFont typeface="Wingdings" panose="05000000000000000000" pitchFamily="2" charset="2"/>
              <a:buNone/>
              <a:defRPr/>
            </a:pPr>
            <a:endParaRPr lang="es-PE" sz="2200" dirty="0" smtClean="0">
              <a:solidFill>
                <a:schemeClr val="tx1">
                  <a:lumMod val="75000"/>
                  <a:lumOff val="25000"/>
                </a:schemeClr>
              </a:solidFill>
            </a:endParaRPr>
          </a:p>
          <a:p>
            <a:pPr marL="0" indent="0" algn="just" eaLnBrk="1" hangingPunct="1">
              <a:lnSpc>
                <a:spcPct val="90000"/>
              </a:lnSpc>
              <a:buFont typeface="Wingdings" panose="05000000000000000000" pitchFamily="2" charset="2"/>
              <a:buNone/>
              <a:defRPr/>
            </a:pPr>
            <a:r>
              <a:rPr lang="es-PE" sz="2200" dirty="0" smtClean="0">
                <a:solidFill>
                  <a:schemeClr val="tx1">
                    <a:lumMod val="75000"/>
                    <a:lumOff val="25000"/>
                  </a:schemeClr>
                </a:solidFill>
              </a:rPr>
              <a:t>c) Debe haber participado el abogado del prestador de servicios del demandante.</a:t>
            </a:r>
          </a:p>
          <a:p>
            <a:pPr marL="0" indent="0" algn="just" eaLnBrk="1" hangingPunct="1">
              <a:lnSpc>
                <a:spcPct val="90000"/>
              </a:lnSpc>
              <a:buFont typeface="Wingdings" panose="05000000000000000000" pitchFamily="2" charset="2"/>
              <a:buNone/>
              <a:defRPr/>
            </a:pPr>
            <a:endParaRPr lang="es-PE" sz="1900" dirty="0" smtClean="0"/>
          </a:p>
          <a:p>
            <a:pPr marL="0" indent="0" algn="just" eaLnBrk="1" hangingPunct="1">
              <a:lnSpc>
                <a:spcPct val="90000"/>
              </a:lnSpc>
              <a:buFont typeface="Wingdings" panose="05000000000000000000" pitchFamily="2" charset="2"/>
              <a:buNone/>
              <a:defRPr/>
            </a:pPr>
            <a:endParaRPr lang="es-PE" sz="1400" b="1" i="1" dirty="0" smtClean="0"/>
          </a:p>
        </p:txBody>
      </p:sp>
      <p:sp>
        <p:nvSpPr>
          <p:cNvPr id="4" name="3 Rectángulo"/>
          <p:cNvSpPr/>
          <p:nvPr/>
        </p:nvSpPr>
        <p:spPr>
          <a:xfrm>
            <a:off x="4429125" y="6215063"/>
            <a:ext cx="4214813" cy="428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lnSpc>
                <a:spcPct val="90000"/>
              </a:lnSpc>
              <a:buFont typeface="Wingdings" pitchFamily="2" charset="2"/>
              <a:buNone/>
              <a:defRPr/>
            </a:pPr>
            <a:r>
              <a:rPr lang="es-PE" b="1" dirty="0">
                <a:solidFill>
                  <a:schemeClr val="tx1">
                    <a:lumMod val="75000"/>
                    <a:lumOff val="25000"/>
                  </a:schemeClr>
                </a:solidFill>
              </a:rPr>
              <a:t>NLPT, ART. 30, tercer párrafo</a:t>
            </a:r>
            <a:endParaRPr lang="es-ES"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42938" y="642938"/>
            <a:ext cx="8086725" cy="785812"/>
          </a:xfrm>
        </p:spPr>
        <p:txBody>
          <a:bodyPr/>
          <a:lstStyle/>
          <a:p>
            <a:pPr algn="just" eaLnBrk="1" hangingPunct="1"/>
            <a:r>
              <a:rPr lang="es-PE" altLang="es-PE" sz="2800" b="1" u="sng" smtClean="0">
                <a:solidFill>
                  <a:srgbClr val="00B050"/>
                </a:solidFill>
              </a:rPr>
              <a:t>ACUERDOS CONCILIATORIOS EXTRAJUDICIALES</a:t>
            </a:r>
            <a:endParaRPr lang="es-ES" altLang="es-PE" sz="2800" b="1" u="sng" smtClean="0">
              <a:solidFill>
                <a:srgbClr val="00B050"/>
              </a:solidFill>
            </a:endParaRPr>
          </a:p>
        </p:txBody>
      </p:sp>
      <p:sp>
        <p:nvSpPr>
          <p:cNvPr id="15363" name="Rectangle 3"/>
          <p:cNvSpPr>
            <a:spLocks noGrp="1" noChangeArrowheads="1"/>
          </p:cNvSpPr>
          <p:nvPr>
            <p:ph type="body" idx="1"/>
          </p:nvPr>
        </p:nvSpPr>
        <p:spPr>
          <a:xfrm>
            <a:off x="642938" y="1571625"/>
            <a:ext cx="7929562" cy="4530725"/>
          </a:xfrm>
        </p:spPr>
        <p:txBody>
          <a:bodyPr/>
          <a:lstStyle/>
          <a:p>
            <a:pPr marL="0" indent="0" algn="just" eaLnBrk="1" hangingPunct="1">
              <a:lnSpc>
                <a:spcPct val="90000"/>
              </a:lnSpc>
              <a:buFont typeface="Wingdings" panose="05000000000000000000" pitchFamily="2" charset="2"/>
              <a:buNone/>
              <a:defRPr/>
            </a:pPr>
            <a:r>
              <a:rPr lang="es-PE" sz="2200" dirty="0" smtClean="0">
                <a:solidFill>
                  <a:schemeClr val="tx1">
                    <a:lumMod val="75000"/>
                    <a:lumOff val="25000"/>
                  </a:schemeClr>
                </a:solidFill>
              </a:rPr>
              <a:t>Los acuerdos conciliatorios pueden darse independientemente de que exista proceso en trámite, en cuyo caso no requieren ser homologados para su cumplimiento o ejecución.</a:t>
            </a:r>
          </a:p>
          <a:p>
            <a:pPr marL="0" indent="0" algn="just" eaLnBrk="1" hangingPunct="1">
              <a:lnSpc>
                <a:spcPct val="90000"/>
              </a:lnSpc>
              <a:buFont typeface="Wingdings" panose="05000000000000000000" pitchFamily="2" charset="2"/>
              <a:buNone/>
              <a:defRPr/>
            </a:pPr>
            <a:endParaRPr lang="es-PE" dirty="0" smtClean="0"/>
          </a:p>
          <a:p>
            <a:pPr marL="0" indent="0" algn="just" eaLnBrk="1" hangingPunct="1">
              <a:lnSpc>
                <a:spcPct val="90000"/>
              </a:lnSpc>
              <a:buFont typeface="Wingdings" panose="05000000000000000000" pitchFamily="2" charset="2"/>
              <a:buNone/>
              <a:defRPr/>
            </a:pPr>
            <a:endParaRPr lang="es-PE" dirty="0" smtClean="0"/>
          </a:p>
          <a:p>
            <a:pPr marL="0" indent="0" algn="just" eaLnBrk="1" hangingPunct="1">
              <a:lnSpc>
                <a:spcPct val="90000"/>
              </a:lnSpc>
              <a:buFont typeface="Wingdings" panose="05000000000000000000" pitchFamily="2" charset="2"/>
              <a:buNone/>
              <a:defRPr/>
            </a:pPr>
            <a:endParaRPr lang="es-PE" dirty="0" smtClean="0"/>
          </a:p>
          <a:p>
            <a:pPr marL="0" indent="0" eaLnBrk="1" hangingPunct="1">
              <a:lnSpc>
                <a:spcPct val="90000"/>
              </a:lnSpc>
              <a:buFont typeface="Wingdings" panose="05000000000000000000" pitchFamily="2" charset="2"/>
              <a:buNone/>
              <a:defRPr/>
            </a:pPr>
            <a:endParaRPr lang="es-ES" dirty="0" smtClean="0"/>
          </a:p>
        </p:txBody>
      </p:sp>
      <p:sp>
        <p:nvSpPr>
          <p:cNvPr id="4" name="3 Rectángulo"/>
          <p:cNvSpPr/>
          <p:nvPr/>
        </p:nvSpPr>
        <p:spPr>
          <a:xfrm>
            <a:off x="4071938" y="6143625"/>
            <a:ext cx="4643437" cy="500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lnSpc>
                <a:spcPct val="90000"/>
              </a:lnSpc>
              <a:buFont typeface="Wingdings" pitchFamily="2" charset="2"/>
              <a:buNone/>
              <a:defRPr/>
            </a:pPr>
            <a:r>
              <a:rPr lang="es-PE" b="1" dirty="0">
                <a:solidFill>
                  <a:schemeClr val="tx1">
                    <a:lumMod val="75000"/>
                    <a:lumOff val="25000"/>
                  </a:schemeClr>
                </a:solidFill>
              </a:rPr>
              <a:t>NLPT, ART. 30, cuarto párrafo</a:t>
            </a:r>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ctrTitle"/>
          </p:nvPr>
        </p:nvSpPr>
        <p:spPr>
          <a:xfrm>
            <a:off x="928688" y="2143125"/>
            <a:ext cx="7623175" cy="1347788"/>
          </a:xfrm>
        </p:spPr>
        <p:txBody>
          <a:bodyPr/>
          <a:lstStyle/>
          <a:p>
            <a:pPr algn="ctr" eaLnBrk="1" hangingPunct="1">
              <a:defRPr/>
            </a:pPr>
            <a:r>
              <a:rPr lang="es-PE" sz="3600" b="1" u="sng" dirty="0" smtClean="0">
                <a:solidFill>
                  <a:schemeClr val="tx1">
                    <a:lumMod val="75000"/>
                    <a:lumOff val="25000"/>
                  </a:schemeClr>
                </a:solidFill>
              </a:rPr>
              <a:t>LA AUDIENCIA DE CONCILIACIÓN</a:t>
            </a:r>
            <a:endParaRPr lang="es-ES" sz="3600" b="1" u="sng"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435975" cy="558800"/>
          </a:xfrm>
        </p:spPr>
        <p:txBody>
          <a:bodyPr/>
          <a:lstStyle/>
          <a:p>
            <a:pPr algn="just" eaLnBrk="1" hangingPunct="1"/>
            <a:r>
              <a:rPr lang="es-PE" altLang="es-PE" sz="1800" b="1" u="sng" smtClean="0">
                <a:solidFill>
                  <a:srgbClr val="00B050"/>
                </a:solidFill>
              </a:rPr>
              <a:t>ESQUEMA DE LA AUDIENCIA DE CONCILIACIÓN CON ASISTENCIA DE AMBAS PARTES</a:t>
            </a:r>
            <a:endParaRPr lang="es-ES" altLang="es-PE" sz="1800" b="1" u="sng" smtClean="0">
              <a:solidFill>
                <a:srgbClr val="00B050"/>
              </a:solidFill>
            </a:endParaRPr>
          </a:p>
        </p:txBody>
      </p:sp>
      <p:sp>
        <p:nvSpPr>
          <p:cNvPr id="17411" name="Rectangle 51"/>
          <p:cNvSpPr>
            <a:spLocks noChangeArrowheads="1"/>
          </p:cNvSpPr>
          <p:nvPr/>
        </p:nvSpPr>
        <p:spPr bwMode="auto">
          <a:xfrm>
            <a:off x="3267075" y="714375"/>
            <a:ext cx="2609850" cy="482600"/>
          </a:xfrm>
          <a:prstGeom prst="rect">
            <a:avLst/>
          </a:prstGeom>
          <a:solidFill>
            <a:srgbClr val="FFFFFF"/>
          </a:solidFill>
          <a:ln w="9525">
            <a:solidFill>
              <a:schemeClr val="accent1">
                <a:lumMod val="75000"/>
              </a:schemeClr>
            </a:solidFill>
            <a:miter lim="800000"/>
            <a:headEnd/>
            <a:tailEnd/>
          </a:ln>
        </p:spPr>
        <p:txBody>
          <a:bodyPr/>
          <a:lstStyle/>
          <a:p>
            <a:pPr algn="ctr">
              <a:defRPr/>
            </a:pPr>
            <a:r>
              <a:rPr lang="es-ES" sz="1200" b="1" dirty="0">
                <a:solidFill>
                  <a:schemeClr val="tx1">
                    <a:lumMod val="75000"/>
                    <a:lumOff val="25000"/>
                  </a:schemeClr>
                </a:solidFill>
                <a:latin typeface="+mj-lt"/>
                <a:cs typeface="Arial" charset="0"/>
              </a:rPr>
              <a:t>Acreditación de las partes o apoderados Acreditación de abogados</a:t>
            </a:r>
          </a:p>
        </p:txBody>
      </p:sp>
      <p:sp>
        <p:nvSpPr>
          <p:cNvPr id="17412" name="Rectangle 52"/>
          <p:cNvSpPr>
            <a:spLocks noChangeArrowheads="1"/>
          </p:cNvSpPr>
          <p:nvPr/>
        </p:nvSpPr>
        <p:spPr bwMode="auto">
          <a:xfrm>
            <a:off x="3071813" y="1484313"/>
            <a:ext cx="3000375" cy="360362"/>
          </a:xfrm>
          <a:prstGeom prst="rect">
            <a:avLst/>
          </a:prstGeom>
          <a:solidFill>
            <a:srgbClr val="FFFFFF"/>
          </a:solidFill>
          <a:ln w="9525">
            <a:solidFill>
              <a:schemeClr val="accent1">
                <a:lumMod val="75000"/>
              </a:schemeClr>
            </a:solidFill>
            <a:miter lim="800000"/>
            <a:headEnd/>
            <a:tailEnd/>
          </a:ln>
        </p:spPr>
        <p:txBody>
          <a:bodyPr/>
          <a:lstStyle/>
          <a:p>
            <a:pPr algn="ctr">
              <a:defRPr/>
            </a:pPr>
            <a:r>
              <a:rPr lang="es-ES" sz="1200" b="1" dirty="0">
                <a:solidFill>
                  <a:schemeClr val="tx1">
                    <a:lumMod val="75000"/>
                    <a:lumOff val="25000"/>
                  </a:schemeClr>
                </a:solidFill>
                <a:latin typeface="+mn-lt"/>
                <a:cs typeface="Arial" charset="0"/>
              </a:rPr>
              <a:t>Invitación del juez a las partes que concilien</a:t>
            </a:r>
          </a:p>
        </p:txBody>
      </p:sp>
      <p:cxnSp>
        <p:nvCxnSpPr>
          <p:cNvPr id="17413" name="AutoShape 54"/>
          <p:cNvCxnSpPr>
            <a:cxnSpLocks noChangeShapeType="1"/>
            <a:stCxn id="17412" idx="2"/>
          </p:cNvCxnSpPr>
          <p:nvPr/>
        </p:nvCxnSpPr>
        <p:spPr bwMode="auto">
          <a:xfrm rot="16200000" flipH="1">
            <a:off x="4475162" y="1941513"/>
            <a:ext cx="195263" cy="1588"/>
          </a:xfrm>
          <a:prstGeom prst="straightConnector1">
            <a:avLst/>
          </a:prstGeom>
          <a:noFill/>
          <a:ln w="9525">
            <a:solidFill>
              <a:schemeClr val="accent1">
                <a:lumMod val="75000"/>
              </a:schemeClr>
            </a:solidFill>
            <a:round/>
            <a:headEnd/>
            <a:tailEnd/>
          </a:ln>
        </p:spPr>
      </p:cxnSp>
      <p:cxnSp>
        <p:nvCxnSpPr>
          <p:cNvPr id="17414" name="AutoShape 55"/>
          <p:cNvCxnSpPr>
            <a:cxnSpLocks noChangeShapeType="1"/>
          </p:cNvCxnSpPr>
          <p:nvPr/>
        </p:nvCxnSpPr>
        <p:spPr bwMode="auto">
          <a:xfrm>
            <a:off x="1908175" y="2060575"/>
            <a:ext cx="5256213" cy="0"/>
          </a:xfrm>
          <a:prstGeom prst="straightConnector1">
            <a:avLst/>
          </a:prstGeom>
          <a:noFill/>
          <a:ln w="9525">
            <a:solidFill>
              <a:schemeClr val="accent1">
                <a:lumMod val="75000"/>
              </a:schemeClr>
            </a:solidFill>
            <a:round/>
            <a:headEnd/>
            <a:tailEnd/>
          </a:ln>
        </p:spPr>
      </p:cxnSp>
      <p:cxnSp>
        <p:nvCxnSpPr>
          <p:cNvPr id="17415" name="AutoShape 56"/>
          <p:cNvCxnSpPr>
            <a:cxnSpLocks noChangeShapeType="1"/>
          </p:cNvCxnSpPr>
          <p:nvPr/>
        </p:nvCxnSpPr>
        <p:spPr bwMode="auto">
          <a:xfrm>
            <a:off x="1908175" y="2060575"/>
            <a:ext cx="0" cy="123825"/>
          </a:xfrm>
          <a:prstGeom prst="straightConnector1">
            <a:avLst/>
          </a:prstGeom>
          <a:noFill/>
          <a:ln w="9525">
            <a:solidFill>
              <a:schemeClr val="accent1">
                <a:lumMod val="75000"/>
              </a:schemeClr>
            </a:solidFill>
            <a:round/>
            <a:headEnd/>
            <a:tailEnd/>
          </a:ln>
        </p:spPr>
      </p:cxnSp>
      <p:cxnSp>
        <p:nvCxnSpPr>
          <p:cNvPr id="17416" name="AutoShape 57"/>
          <p:cNvCxnSpPr>
            <a:cxnSpLocks noChangeShapeType="1"/>
          </p:cNvCxnSpPr>
          <p:nvPr/>
        </p:nvCxnSpPr>
        <p:spPr bwMode="auto">
          <a:xfrm>
            <a:off x="7164388" y="2060575"/>
            <a:ext cx="0" cy="123825"/>
          </a:xfrm>
          <a:prstGeom prst="straightConnector1">
            <a:avLst/>
          </a:prstGeom>
          <a:noFill/>
          <a:ln w="9525">
            <a:solidFill>
              <a:schemeClr val="accent1">
                <a:lumMod val="75000"/>
              </a:schemeClr>
            </a:solidFill>
            <a:round/>
            <a:headEnd/>
            <a:tailEnd/>
          </a:ln>
        </p:spPr>
      </p:cxnSp>
      <p:cxnSp>
        <p:nvCxnSpPr>
          <p:cNvPr id="17417" name="AutoShape 58"/>
          <p:cNvCxnSpPr>
            <a:cxnSpLocks noChangeShapeType="1"/>
          </p:cNvCxnSpPr>
          <p:nvPr/>
        </p:nvCxnSpPr>
        <p:spPr bwMode="auto">
          <a:xfrm>
            <a:off x="4572000" y="2060575"/>
            <a:ext cx="0" cy="123825"/>
          </a:xfrm>
          <a:prstGeom prst="straightConnector1">
            <a:avLst/>
          </a:prstGeom>
          <a:noFill/>
          <a:ln w="9525">
            <a:solidFill>
              <a:schemeClr val="accent1">
                <a:lumMod val="75000"/>
              </a:schemeClr>
            </a:solidFill>
            <a:round/>
            <a:headEnd/>
            <a:tailEnd/>
          </a:ln>
        </p:spPr>
      </p:cxnSp>
      <p:sp>
        <p:nvSpPr>
          <p:cNvPr id="17418" name="Rectangle 59"/>
          <p:cNvSpPr>
            <a:spLocks noChangeArrowheads="1"/>
          </p:cNvSpPr>
          <p:nvPr/>
        </p:nvSpPr>
        <p:spPr bwMode="auto">
          <a:xfrm>
            <a:off x="3787775" y="2133600"/>
            <a:ext cx="1568450" cy="438150"/>
          </a:xfrm>
          <a:prstGeom prst="rect">
            <a:avLst/>
          </a:prstGeom>
          <a:solidFill>
            <a:srgbClr val="FFFFFF"/>
          </a:solidFill>
          <a:ln w="9525">
            <a:solidFill>
              <a:schemeClr val="accent1">
                <a:lumMod val="75000"/>
              </a:schemeClr>
            </a:solidFill>
            <a:miter lim="800000"/>
            <a:headEnd/>
            <a:tailEnd/>
          </a:ln>
        </p:spPr>
        <p:txBody>
          <a:bodyPr/>
          <a:lstStyle/>
          <a:p>
            <a:pPr algn="ctr">
              <a:defRPr/>
            </a:pPr>
            <a:r>
              <a:rPr lang="es-ES" sz="1200" b="1" dirty="0">
                <a:solidFill>
                  <a:schemeClr val="tx1">
                    <a:lumMod val="75000"/>
                    <a:lumOff val="25000"/>
                  </a:schemeClr>
                </a:solidFill>
                <a:latin typeface="+mn-lt"/>
                <a:cs typeface="Arial" charset="0"/>
              </a:rPr>
              <a:t>Las partes concilian parcialmente</a:t>
            </a:r>
          </a:p>
        </p:txBody>
      </p:sp>
      <p:cxnSp>
        <p:nvCxnSpPr>
          <p:cNvPr id="17419" name="AutoShape 60"/>
          <p:cNvCxnSpPr>
            <a:cxnSpLocks noChangeShapeType="1"/>
          </p:cNvCxnSpPr>
          <p:nvPr/>
        </p:nvCxnSpPr>
        <p:spPr bwMode="auto">
          <a:xfrm>
            <a:off x="4572000" y="2492375"/>
            <a:ext cx="0" cy="238125"/>
          </a:xfrm>
          <a:prstGeom prst="straightConnector1">
            <a:avLst/>
          </a:prstGeom>
          <a:noFill/>
          <a:ln w="9525">
            <a:solidFill>
              <a:schemeClr val="accent1">
                <a:lumMod val="75000"/>
              </a:schemeClr>
            </a:solidFill>
            <a:round/>
            <a:headEnd/>
            <a:tailEnd type="triangle" w="med" len="med"/>
          </a:ln>
        </p:spPr>
      </p:cxnSp>
      <p:sp>
        <p:nvSpPr>
          <p:cNvPr id="17420" name="Rectangle 61"/>
          <p:cNvSpPr>
            <a:spLocks noChangeArrowheads="1"/>
          </p:cNvSpPr>
          <p:nvPr/>
        </p:nvSpPr>
        <p:spPr bwMode="auto">
          <a:xfrm>
            <a:off x="1116013" y="2205038"/>
            <a:ext cx="1566862" cy="379412"/>
          </a:xfrm>
          <a:prstGeom prst="rect">
            <a:avLst/>
          </a:prstGeom>
          <a:noFill/>
          <a:ln w="9525">
            <a:solidFill>
              <a:schemeClr val="accent1">
                <a:lumMod val="75000"/>
              </a:schemeClr>
            </a:solidFill>
            <a:miter lim="800000"/>
            <a:headEnd/>
            <a:tailEnd/>
          </a:ln>
        </p:spPr>
        <p:txBody>
          <a:bodyPr/>
          <a:lstStyle/>
          <a:p>
            <a:pPr algn="ctr">
              <a:defRPr/>
            </a:pPr>
            <a:r>
              <a:rPr lang="es-ES" sz="1200" b="1" dirty="0">
                <a:solidFill>
                  <a:schemeClr val="tx1">
                    <a:lumMod val="75000"/>
                    <a:lumOff val="25000"/>
                  </a:schemeClr>
                </a:solidFill>
                <a:latin typeface="+mn-lt"/>
                <a:cs typeface="Arial" charset="0"/>
              </a:rPr>
              <a:t>Las partes concilian totalmente</a:t>
            </a:r>
          </a:p>
        </p:txBody>
      </p:sp>
      <p:cxnSp>
        <p:nvCxnSpPr>
          <p:cNvPr id="17421" name="AutoShape 62"/>
          <p:cNvCxnSpPr>
            <a:cxnSpLocks noChangeShapeType="1"/>
          </p:cNvCxnSpPr>
          <p:nvPr/>
        </p:nvCxnSpPr>
        <p:spPr bwMode="auto">
          <a:xfrm>
            <a:off x="1835150" y="2636838"/>
            <a:ext cx="0" cy="238125"/>
          </a:xfrm>
          <a:prstGeom prst="straightConnector1">
            <a:avLst/>
          </a:prstGeom>
          <a:noFill/>
          <a:ln w="9525">
            <a:solidFill>
              <a:schemeClr val="accent1">
                <a:lumMod val="75000"/>
              </a:schemeClr>
            </a:solidFill>
            <a:round/>
            <a:headEnd/>
            <a:tailEnd type="triangle" w="med" len="med"/>
          </a:ln>
        </p:spPr>
      </p:cxnSp>
      <p:sp>
        <p:nvSpPr>
          <p:cNvPr id="17422" name="Rectangle 63"/>
          <p:cNvSpPr>
            <a:spLocks noChangeArrowheads="1"/>
          </p:cNvSpPr>
          <p:nvPr/>
        </p:nvSpPr>
        <p:spPr bwMode="auto">
          <a:xfrm>
            <a:off x="6372225" y="2143125"/>
            <a:ext cx="1771650" cy="422275"/>
          </a:xfrm>
          <a:prstGeom prst="rect">
            <a:avLst/>
          </a:prstGeom>
          <a:solidFill>
            <a:srgbClr val="FFFFFF"/>
          </a:solidFill>
          <a:ln w="9525">
            <a:solidFill>
              <a:schemeClr val="accent1">
                <a:lumMod val="75000"/>
              </a:schemeClr>
            </a:solidFill>
            <a:miter lim="800000"/>
            <a:headEnd/>
            <a:tailEnd/>
          </a:ln>
        </p:spPr>
        <p:txBody>
          <a:bodyPr/>
          <a:lstStyle/>
          <a:p>
            <a:pPr algn="ctr">
              <a:defRPr/>
            </a:pPr>
            <a:r>
              <a:rPr lang="es-ES" sz="1200" b="1" dirty="0">
                <a:solidFill>
                  <a:schemeClr val="tx1">
                    <a:lumMod val="75000"/>
                    <a:lumOff val="25000"/>
                  </a:schemeClr>
                </a:solidFill>
                <a:latin typeface="+mn-lt"/>
                <a:cs typeface="Arial" charset="0"/>
              </a:rPr>
              <a:t>Las partes no concilian ningún extremo</a:t>
            </a:r>
          </a:p>
        </p:txBody>
      </p:sp>
      <p:sp>
        <p:nvSpPr>
          <p:cNvPr id="17423" name="Rectangle 65"/>
          <p:cNvSpPr>
            <a:spLocks noChangeArrowheads="1"/>
          </p:cNvSpPr>
          <p:nvPr/>
        </p:nvSpPr>
        <p:spPr bwMode="auto">
          <a:xfrm>
            <a:off x="3143250" y="2708275"/>
            <a:ext cx="2643188" cy="577850"/>
          </a:xfrm>
          <a:prstGeom prst="rect">
            <a:avLst/>
          </a:prstGeom>
          <a:solidFill>
            <a:srgbClr val="FFFFFF"/>
          </a:solidFill>
          <a:ln w="9525">
            <a:solidFill>
              <a:schemeClr val="accent1">
                <a:lumMod val="75000"/>
              </a:schemeClr>
            </a:solidFill>
            <a:miter lim="800000"/>
            <a:headEnd/>
            <a:tailEnd/>
          </a:ln>
        </p:spPr>
        <p:txBody>
          <a:bodyPr/>
          <a:lstStyle/>
          <a:p>
            <a:pPr algn="just">
              <a:defRPr/>
            </a:pPr>
            <a:r>
              <a:rPr lang="es-ES" sz="1200" b="1" dirty="0">
                <a:solidFill>
                  <a:schemeClr val="tx1">
                    <a:lumMod val="75000"/>
                    <a:lumOff val="25000"/>
                  </a:schemeClr>
                </a:solidFill>
                <a:latin typeface="+mj-lt"/>
                <a:cs typeface="Arial" charset="0"/>
              </a:rPr>
              <a:t>El juez aprueba en el acto el acuerdo de solución parcial con efecto de cosa juzgada</a:t>
            </a:r>
          </a:p>
        </p:txBody>
      </p:sp>
      <p:cxnSp>
        <p:nvCxnSpPr>
          <p:cNvPr id="17424" name="AutoShape 66"/>
          <p:cNvCxnSpPr>
            <a:cxnSpLocks noChangeShapeType="1"/>
            <a:endCxn id="17425" idx="0"/>
          </p:cNvCxnSpPr>
          <p:nvPr/>
        </p:nvCxnSpPr>
        <p:spPr bwMode="auto">
          <a:xfrm rot="10800000" flipV="1">
            <a:off x="4535488" y="3381375"/>
            <a:ext cx="66675" cy="47625"/>
          </a:xfrm>
          <a:prstGeom prst="straightConnector1">
            <a:avLst/>
          </a:prstGeom>
          <a:noFill/>
          <a:ln w="9525">
            <a:solidFill>
              <a:schemeClr val="accent1">
                <a:lumMod val="75000"/>
              </a:schemeClr>
            </a:solidFill>
            <a:round/>
            <a:headEnd/>
            <a:tailEnd type="triangle" w="med" len="med"/>
          </a:ln>
        </p:spPr>
      </p:cxnSp>
      <p:sp>
        <p:nvSpPr>
          <p:cNvPr id="17425" name="Rectangle 67"/>
          <p:cNvSpPr>
            <a:spLocks noChangeArrowheads="1"/>
          </p:cNvSpPr>
          <p:nvPr/>
        </p:nvSpPr>
        <p:spPr bwMode="auto">
          <a:xfrm>
            <a:off x="3214688" y="3429000"/>
            <a:ext cx="2643187" cy="790575"/>
          </a:xfrm>
          <a:prstGeom prst="rect">
            <a:avLst/>
          </a:prstGeom>
          <a:solidFill>
            <a:srgbClr val="FFFFFF"/>
          </a:solidFill>
          <a:ln w="9525">
            <a:solidFill>
              <a:schemeClr val="accent1">
                <a:lumMod val="75000"/>
              </a:schemeClr>
            </a:solidFill>
            <a:miter lim="800000"/>
            <a:headEnd/>
            <a:tailEnd/>
          </a:ln>
        </p:spPr>
        <p:txBody>
          <a:bodyPr/>
          <a:lstStyle/>
          <a:p>
            <a:pPr algn="just">
              <a:defRPr/>
            </a:pPr>
            <a:r>
              <a:rPr lang="es-ES" sz="1200" b="1" dirty="0">
                <a:latin typeface="+mj-lt"/>
                <a:cs typeface="Arial" charset="0"/>
              </a:rPr>
              <a:t>El juez ordena el cumplimiento de lo acordado parcialmente en el plazo pactado por las partes o en el plazo de 05 días hábiles siguientes</a:t>
            </a:r>
          </a:p>
        </p:txBody>
      </p:sp>
      <p:sp>
        <p:nvSpPr>
          <p:cNvPr id="17426" name="Rectangle 68"/>
          <p:cNvSpPr>
            <a:spLocks noChangeArrowheads="1"/>
          </p:cNvSpPr>
          <p:nvPr/>
        </p:nvSpPr>
        <p:spPr bwMode="auto">
          <a:xfrm>
            <a:off x="785813" y="2854325"/>
            <a:ext cx="1944687" cy="574675"/>
          </a:xfrm>
          <a:prstGeom prst="rect">
            <a:avLst/>
          </a:prstGeom>
          <a:solidFill>
            <a:srgbClr val="FFFFFF"/>
          </a:solidFill>
          <a:ln w="9525">
            <a:solidFill>
              <a:schemeClr val="accent1">
                <a:lumMod val="75000"/>
              </a:schemeClr>
            </a:solidFill>
            <a:miter lim="800000"/>
            <a:headEnd/>
            <a:tailEnd/>
          </a:ln>
        </p:spPr>
        <p:txBody>
          <a:bodyPr/>
          <a:lstStyle/>
          <a:p>
            <a:pPr algn="just">
              <a:defRPr/>
            </a:pPr>
            <a:r>
              <a:rPr lang="es-ES" sz="1200" b="1" dirty="0">
                <a:solidFill>
                  <a:schemeClr val="tx1">
                    <a:lumMod val="75000"/>
                    <a:lumOff val="25000"/>
                  </a:schemeClr>
                </a:solidFill>
                <a:latin typeface="+mj-lt"/>
                <a:cs typeface="Arial" charset="0"/>
              </a:rPr>
              <a:t>El juez aprueba en el acto el acuerdo con efecto de cosa juzgada</a:t>
            </a:r>
          </a:p>
        </p:txBody>
      </p:sp>
      <p:cxnSp>
        <p:nvCxnSpPr>
          <p:cNvPr id="17427" name="AutoShape 69"/>
          <p:cNvCxnSpPr>
            <a:cxnSpLocks noChangeShapeType="1"/>
          </p:cNvCxnSpPr>
          <p:nvPr/>
        </p:nvCxnSpPr>
        <p:spPr bwMode="auto">
          <a:xfrm>
            <a:off x="1835150" y="3357563"/>
            <a:ext cx="0" cy="238125"/>
          </a:xfrm>
          <a:prstGeom prst="straightConnector1">
            <a:avLst/>
          </a:prstGeom>
          <a:noFill/>
          <a:ln w="9525">
            <a:solidFill>
              <a:schemeClr val="accent1">
                <a:lumMod val="75000"/>
              </a:schemeClr>
            </a:solidFill>
            <a:round/>
            <a:headEnd/>
            <a:tailEnd type="triangle" w="med" len="med"/>
          </a:ln>
        </p:spPr>
      </p:cxnSp>
      <p:sp>
        <p:nvSpPr>
          <p:cNvPr id="17428" name="Rectangle 70"/>
          <p:cNvSpPr>
            <a:spLocks noChangeArrowheads="1"/>
          </p:cNvSpPr>
          <p:nvPr/>
        </p:nvSpPr>
        <p:spPr bwMode="auto">
          <a:xfrm>
            <a:off x="714375" y="3644900"/>
            <a:ext cx="2389188" cy="927100"/>
          </a:xfrm>
          <a:prstGeom prst="rect">
            <a:avLst/>
          </a:prstGeom>
          <a:solidFill>
            <a:srgbClr val="FFFFFF"/>
          </a:solidFill>
          <a:ln w="9525">
            <a:solidFill>
              <a:schemeClr val="accent1">
                <a:lumMod val="75000"/>
              </a:schemeClr>
            </a:solidFill>
            <a:miter lim="800000"/>
            <a:headEnd/>
            <a:tailEnd/>
          </a:ln>
        </p:spPr>
        <p:txBody>
          <a:bodyPr/>
          <a:lstStyle/>
          <a:p>
            <a:pPr algn="just">
              <a:defRPr/>
            </a:pPr>
            <a:r>
              <a:rPr lang="es-ES" sz="1200" b="1" dirty="0">
                <a:solidFill>
                  <a:schemeClr val="tx1">
                    <a:lumMod val="75000"/>
                    <a:lumOff val="25000"/>
                  </a:schemeClr>
                </a:solidFill>
                <a:latin typeface="+mj-lt"/>
                <a:cs typeface="Arial" charset="0"/>
              </a:rPr>
              <a:t>El juez ordena el cumplimiento de lo acordado en el plazo que las partes establezcan o en su defecto en el plazo de 05 días hábiles siguientes</a:t>
            </a:r>
          </a:p>
        </p:txBody>
      </p:sp>
      <p:sp>
        <p:nvSpPr>
          <p:cNvPr id="17429" name="Rectangle 71"/>
          <p:cNvSpPr>
            <a:spLocks noChangeArrowheads="1"/>
          </p:cNvSpPr>
          <p:nvPr/>
        </p:nvSpPr>
        <p:spPr bwMode="auto">
          <a:xfrm>
            <a:off x="6000750" y="2786063"/>
            <a:ext cx="2346325" cy="790575"/>
          </a:xfrm>
          <a:prstGeom prst="rect">
            <a:avLst/>
          </a:prstGeom>
          <a:solidFill>
            <a:srgbClr val="FFFFFF"/>
          </a:solidFill>
          <a:ln w="9525">
            <a:solidFill>
              <a:schemeClr val="accent1">
                <a:lumMod val="75000"/>
              </a:schemeClr>
            </a:solidFill>
            <a:miter lim="800000"/>
            <a:headEnd/>
            <a:tailEnd/>
          </a:ln>
        </p:spPr>
        <p:txBody>
          <a:bodyPr/>
          <a:lstStyle/>
          <a:p>
            <a:pPr algn="just">
              <a:defRPr/>
            </a:pPr>
            <a:r>
              <a:rPr lang="es-ES" sz="1200" b="1" dirty="0">
                <a:solidFill>
                  <a:schemeClr val="tx1">
                    <a:lumMod val="75000"/>
                    <a:lumOff val="25000"/>
                  </a:schemeClr>
                </a:solidFill>
                <a:latin typeface="+mj-lt"/>
                <a:cs typeface="Arial" charset="0"/>
              </a:rPr>
              <a:t>El juez precisa las pretensiones y requiere al demandado para que en el acto presente su escrito de contestación y anexos</a:t>
            </a:r>
          </a:p>
        </p:txBody>
      </p:sp>
      <p:cxnSp>
        <p:nvCxnSpPr>
          <p:cNvPr id="17430" name="AutoShape 72"/>
          <p:cNvCxnSpPr>
            <a:cxnSpLocks noChangeShapeType="1"/>
          </p:cNvCxnSpPr>
          <p:nvPr/>
        </p:nvCxnSpPr>
        <p:spPr bwMode="auto">
          <a:xfrm>
            <a:off x="7143750" y="3571875"/>
            <a:ext cx="0" cy="238125"/>
          </a:xfrm>
          <a:prstGeom prst="straightConnector1">
            <a:avLst/>
          </a:prstGeom>
          <a:noFill/>
          <a:ln w="9525">
            <a:solidFill>
              <a:schemeClr val="accent1">
                <a:lumMod val="75000"/>
              </a:schemeClr>
            </a:solidFill>
            <a:round/>
            <a:headEnd/>
            <a:tailEnd type="triangle" w="med" len="med"/>
          </a:ln>
        </p:spPr>
      </p:cxnSp>
      <p:sp>
        <p:nvSpPr>
          <p:cNvPr id="17431" name="Rectangle 73"/>
          <p:cNvSpPr>
            <a:spLocks noChangeArrowheads="1"/>
          </p:cNvSpPr>
          <p:nvPr/>
        </p:nvSpPr>
        <p:spPr bwMode="auto">
          <a:xfrm>
            <a:off x="6072188" y="3857625"/>
            <a:ext cx="2203450" cy="1071563"/>
          </a:xfrm>
          <a:prstGeom prst="rect">
            <a:avLst/>
          </a:prstGeom>
          <a:solidFill>
            <a:srgbClr val="FFFFFF"/>
          </a:solidFill>
          <a:ln w="9525">
            <a:solidFill>
              <a:schemeClr val="accent1">
                <a:lumMod val="75000"/>
              </a:schemeClr>
            </a:solidFill>
            <a:miter lim="800000"/>
            <a:headEnd/>
            <a:tailEnd/>
          </a:ln>
        </p:spPr>
        <p:txBody>
          <a:bodyPr/>
          <a:lstStyle/>
          <a:p>
            <a:pPr algn="just">
              <a:defRPr/>
            </a:pPr>
            <a:r>
              <a:rPr lang="es-ES" sz="1200" b="1" dirty="0">
                <a:solidFill>
                  <a:schemeClr val="tx1">
                    <a:lumMod val="75000"/>
                    <a:lumOff val="25000"/>
                  </a:schemeClr>
                </a:solidFill>
                <a:latin typeface="+mj-lt"/>
                <a:cs typeface="Arial" charset="0"/>
              </a:rPr>
              <a:t>El juez entrega copia al demandante y señala día y hora para la Audiencia de Juzgamiento dentro de los 30 días hábiles siguientes</a:t>
            </a:r>
          </a:p>
        </p:txBody>
      </p:sp>
      <p:cxnSp>
        <p:nvCxnSpPr>
          <p:cNvPr id="17432" name="AutoShape 74"/>
          <p:cNvCxnSpPr>
            <a:cxnSpLocks noChangeShapeType="1"/>
          </p:cNvCxnSpPr>
          <p:nvPr/>
        </p:nvCxnSpPr>
        <p:spPr bwMode="auto">
          <a:xfrm>
            <a:off x="4572000" y="5929313"/>
            <a:ext cx="0" cy="142875"/>
          </a:xfrm>
          <a:prstGeom prst="straightConnector1">
            <a:avLst/>
          </a:prstGeom>
          <a:noFill/>
          <a:ln w="9525">
            <a:solidFill>
              <a:schemeClr val="accent1">
                <a:lumMod val="75000"/>
              </a:schemeClr>
            </a:solidFill>
            <a:round/>
            <a:headEnd/>
            <a:tailEnd type="triangle" w="med" len="med"/>
          </a:ln>
        </p:spPr>
      </p:cxnSp>
      <p:cxnSp>
        <p:nvCxnSpPr>
          <p:cNvPr id="17433" name="AutoShape 75"/>
          <p:cNvCxnSpPr>
            <a:cxnSpLocks noChangeShapeType="1"/>
          </p:cNvCxnSpPr>
          <p:nvPr/>
        </p:nvCxnSpPr>
        <p:spPr bwMode="auto">
          <a:xfrm>
            <a:off x="4572000" y="5000625"/>
            <a:ext cx="0" cy="238125"/>
          </a:xfrm>
          <a:prstGeom prst="straightConnector1">
            <a:avLst/>
          </a:prstGeom>
          <a:noFill/>
          <a:ln w="9525">
            <a:solidFill>
              <a:schemeClr val="accent1">
                <a:lumMod val="75000"/>
              </a:schemeClr>
            </a:solidFill>
            <a:round/>
            <a:headEnd/>
            <a:tailEnd type="triangle" w="med" len="med"/>
          </a:ln>
        </p:spPr>
      </p:cxnSp>
      <p:cxnSp>
        <p:nvCxnSpPr>
          <p:cNvPr id="17434" name="AutoShape 76"/>
          <p:cNvCxnSpPr>
            <a:cxnSpLocks noChangeShapeType="1"/>
          </p:cNvCxnSpPr>
          <p:nvPr/>
        </p:nvCxnSpPr>
        <p:spPr bwMode="auto">
          <a:xfrm rot="5400000">
            <a:off x="4552156" y="4234657"/>
            <a:ext cx="73025" cy="33338"/>
          </a:xfrm>
          <a:prstGeom prst="straightConnector1">
            <a:avLst/>
          </a:prstGeom>
          <a:noFill/>
          <a:ln w="9525">
            <a:solidFill>
              <a:schemeClr val="accent1">
                <a:lumMod val="75000"/>
              </a:schemeClr>
            </a:solidFill>
            <a:round/>
            <a:headEnd/>
            <a:tailEnd type="triangle" w="med" len="med"/>
          </a:ln>
        </p:spPr>
      </p:cxnSp>
      <p:sp>
        <p:nvSpPr>
          <p:cNvPr id="17435" name="Rectangle 77"/>
          <p:cNvSpPr>
            <a:spLocks noChangeArrowheads="1"/>
          </p:cNvSpPr>
          <p:nvPr/>
        </p:nvSpPr>
        <p:spPr bwMode="auto">
          <a:xfrm>
            <a:off x="3500438" y="4357688"/>
            <a:ext cx="2071687" cy="647700"/>
          </a:xfrm>
          <a:prstGeom prst="rect">
            <a:avLst/>
          </a:prstGeom>
          <a:solidFill>
            <a:srgbClr val="FFFFFF"/>
          </a:solidFill>
          <a:ln w="9525">
            <a:solidFill>
              <a:schemeClr val="accent1">
                <a:lumMod val="75000"/>
              </a:schemeClr>
            </a:solidFill>
            <a:miter lim="800000"/>
            <a:headEnd/>
            <a:tailEnd/>
          </a:ln>
        </p:spPr>
        <p:txBody>
          <a:bodyPr/>
          <a:lstStyle/>
          <a:p>
            <a:pPr algn="just">
              <a:defRPr/>
            </a:pPr>
            <a:r>
              <a:rPr lang="es-ES" sz="1200" b="1" dirty="0">
                <a:solidFill>
                  <a:schemeClr val="tx1">
                    <a:lumMod val="75000"/>
                    <a:lumOff val="25000"/>
                  </a:schemeClr>
                </a:solidFill>
                <a:latin typeface="+mj-lt"/>
                <a:cs typeface="Arial" charset="0"/>
              </a:rPr>
              <a:t>El juez precisa las pretensiones que son materia de juicio</a:t>
            </a:r>
          </a:p>
        </p:txBody>
      </p:sp>
      <p:sp>
        <p:nvSpPr>
          <p:cNvPr id="17436" name="Rectangle 78"/>
          <p:cNvSpPr>
            <a:spLocks noChangeArrowheads="1"/>
          </p:cNvSpPr>
          <p:nvPr/>
        </p:nvSpPr>
        <p:spPr bwMode="auto">
          <a:xfrm>
            <a:off x="3286125" y="5214938"/>
            <a:ext cx="2500313" cy="677862"/>
          </a:xfrm>
          <a:prstGeom prst="rect">
            <a:avLst/>
          </a:prstGeom>
          <a:solidFill>
            <a:srgbClr val="FFFFFF"/>
          </a:solidFill>
          <a:ln w="9525">
            <a:solidFill>
              <a:schemeClr val="accent1">
                <a:lumMod val="75000"/>
              </a:schemeClr>
            </a:solidFill>
            <a:miter lim="800000"/>
            <a:headEnd/>
            <a:tailEnd/>
          </a:ln>
        </p:spPr>
        <p:txBody>
          <a:bodyPr/>
          <a:lstStyle/>
          <a:p>
            <a:pPr algn="just">
              <a:defRPr/>
            </a:pPr>
            <a:r>
              <a:rPr lang="es-ES" sz="1200" b="1" dirty="0">
                <a:solidFill>
                  <a:schemeClr val="tx1">
                    <a:lumMod val="75000"/>
                    <a:lumOff val="25000"/>
                  </a:schemeClr>
                </a:solidFill>
                <a:latin typeface="+mn-lt"/>
                <a:cs typeface="Arial" charset="0"/>
              </a:rPr>
              <a:t>El juez requiere al demandado para que en el acto presente su escrito de contestación y anexos</a:t>
            </a:r>
          </a:p>
        </p:txBody>
      </p:sp>
      <p:sp>
        <p:nvSpPr>
          <p:cNvPr id="17437" name="Rectangle 79"/>
          <p:cNvSpPr>
            <a:spLocks noChangeArrowheads="1"/>
          </p:cNvSpPr>
          <p:nvPr/>
        </p:nvSpPr>
        <p:spPr bwMode="auto">
          <a:xfrm>
            <a:off x="2857500" y="6072188"/>
            <a:ext cx="3500438" cy="623887"/>
          </a:xfrm>
          <a:prstGeom prst="rect">
            <a:avLst/>
          </a:prstGeom>
          <a:solidFill>
            <a:srgbClr val="FFFFFF"/>
          </a:solidFill>
          <a:ln w="9525">
            <a:solidFill>
              <a:schemeClr val="accent1">
                <a:lumMod val="75000"/>
              </a:schemeClr>
            </a:solidFill>
            <a:miter lim="800000"/>
            <a:headEnd/>
            <a:tailEnd/>
          </a:ln>
        </p:spPr>
        <p:txBody>
          <a:bodyPr/>
          <a:lstStyle/>
          <a:p>
            <a:pPr algn="just">
              <a:defRPr/>
            </a:pPr>
            <a:r>
              <a:rPr lang="es-ES" sz="1200" b="1" dirty="0">
                <a:solidFill>
                  <a:schemeClr val="tx1">
                    <a:lumMod val="75000"/>
                    <a:lumOff val="25000"/>
                  </a:schemeClr>
                </a:solidFill>
                <a:latin typeface="+mj-lt"/>
                <a:cs typeface="Arial" charset="0"/>
              </a:rPr>
              <a:t>El juez entrega copia de la contestación al demandante y señala día y hora para la audiencia de juzgamiento dentro de los 30 días hábiles siguientes</a:t>
            </a:r>
          </a:p>
        </p:txBody>
      </p:sp>
      <p:cxnSp>
        <p:nvCxnSpPr>
          <p:cNvPr id="17438" name="AutoShape 81"/>
          <p:cNvCxnSpPr>
            <a:cxnSpLocks noChangeShapeType="1"/>
          </p:cNvCxnSpPr>
          <p:nvPr/>
        </p:nvCxnSpPr>
        <p:spPr bwMode="auto">
          <a:xfrm>
            <a:off x="4559300" y="1196975"/>
            <a:ext cx="0" cy="238125"/>
          </a:xfrm>
          <a:prstGeom prst="straightConnector1">
            <a:avLst/>
          </a:prstGeom>
          <a:noFill/>
          <a:ln w="9525">
            <a:solidFill>
              <a:schemeClr val="accent1">
                <a:lumMod val="75000"/>
              </a:schemeClr>
            </a:solidFill>
            <a:round/>
            <a:headEnd/>
            <a:tailEnd type="triangle" w="med" len="med"/>
          </a:ln>
        </p:spPr>
      </p:cxnSp>
      <p:sp>
        <p:nvSpPr>
          <p:cNvPr id="17439" name="Line 82"/>
          <p:cNvSpPr>
            <a:spLocks noChangeShapeType="1"/>
          </p:cNvSpPr>
          <p:nvPr/>
        </p:nvSpPr>
        <p:spPr bwMode="auto">
          <a:xfrm>
            <a:off x="7164388" y="2565400"/>
            <a:ext cx="0" cy="142875"/>
          </a:xfrm>
          <a:prstGeom prst="line">
            <a:avLst/>
          </a:prstGeom>
          <a:noFill/>
          <a:ln w="9525">
            <a:solidFill>
              <a:schemeClr val="accent1">
                <a:lumMod val="75000"/>
              </a:schemeClr>
            </a:solidFill>
            <a:round/>
            <a:headEnd/>
            <a:tailEnd type="triangle" w="med" len="med"/>
          </a:ln>
        </p:spPr>
        <p:txBody>
          <a:bodyPr/>
          <a:lstStyle/>
          <a:p>
            <a:pPr>
              <a:defRPr/>
            </a:pPr>
            <a:endParaRPr lang="es-PE">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title"/>
          </p:nvPr>
        </p:nvSpPr>
        <p:spPr>
          <a:xfrm>
            <a:off x="500063" y="500063"/>
            <a:ext cx="8229600" cy="1139825"/>
          </a:xfrm>
          <a:noFill/>
        </p:spPr>
        <p:txBody>
          <a:bodyPr/>
          <a:lstStyle/>
          <a:p>
            <a:pPr algn="just" eaLnBrk="1" hangingPunct="1"/>
            <a:r>
              <a:rPr lang="es-PE" altLang="es-PE" sz="2800" b="1" u="sng" smtClean="0">
                <a:solidFill>
                  <a:srgbClr val="00B050"/>
                </a:solidFill>
              </a:rPr>
              <a:t>AUDIENCIA DE CONCILIACIÓN CON ASISTENCIA DE AMBAS PARTES </a:t>
            </a:r>
            <a:endParaRPr lang="es-ES" altLang="es-PE" sz="2800" b="1" u="sng" smtClean="0">
              <a:solidFill>
                <a:srgbClr val="00B050"/>
              </a:solidFill>
            </a:endParaRPr>
          </a:p>
        </p:txBody>
      </p:sp>
      <p:sp>
        <p:nvSpPr>
          <p:cNvPr id="18441" name="Text Box 14"/>
          <p:cNvSpPr txBox="1">
            <a:spLocks noChangeArrowheads="1"/>
          </p:cNvSpPr>
          <p:nvPr/>
        </p:nvSpPr>
        <p:spPr bwMode="auto">
          <a:xfrm>
            <a:off x="468313" y="6308725"/>
            <a:ext cx="5759450" cy="779463"/>
          </a:xfrm>
          <a:prstGeom prst="rect">
            <a:avLst/>
          </a:prstGeom>
          <a:noFill/>
          <a:ln w="9525">
            <a:noFill/>
            <a:miter lim="800000"/>
            <a:headEnd/>
            <a:tailEnd/>
          </a:ln>
        </p:spPr>
        <p:txBody>
          <a:bodyPr>
            <a:spAutoFit/>
          </a:bodyPr>
          <a:lstStyle/>
          <a:p>
            <a:pPr>
              <a:spcBef>
                <a:spcPct val="50000"/>
              </a:spcBef>
              <a:defRPr/>
            </a:pPr>
            <a:r>
              <a:rPr lang="es-PE" b="1" dirty="0">
                <a:solidFill>
                  <a:schemeClr val="tx1">
                    <a:lumMod val="75000"/>
                    <a:lumOff val="25000"/>
                  </a:schemeClr>
                </a:solidFill>
                <a:latin typeface="+mn-lt"/>
                <a:cs typeface="Arial" charset="0"/>
              </a:rPr>
              <a:t>NLPT, ART.43 Inc. 1 y 2</a:t>
            </a:r>
          </a:p>
          <a:p>
            <a:pPr>
              <a:spcBef>
                <a:spcPct val="50000"/>
              </a:spcBef>
              <a:defRPr/>
            </a:pPr>
            <a:endParaRPr lang="es-ES" dirty="0">
              <a:latin typeface="Arial" charset="0"/>
              <a:cs typeface="Arial" charset="0"/>
            </a:endParaRPr>
          </a:p>
        </p:txBody>
      </p:sp>
      <p:graphicFrame>
        <p:nvGraphicFramePr>
          <p:cNvPr id="11" name="10 Diagrama"/>
          <p:cNvGraphicFramePr/>
          <p:nvPr/>
        </p:nvGraphicFramePr>
        <p:xfrm>
          <a:off x="714348" y="1285860"/>
          <a:ext cx="7572428"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00063" y="642938"/>
            <a:ext cx="8229600" cy="1139825"/>
          </a:xfrm>
        </p:spPr>
        <p:txBody>
          <a:bodyPr/>
          <a:lstStyle/>
          <a:p>
            <a:pPr algn="just" eaLnBrk="1" hangingPunct="1"/>
            <a:r>
              <a:rPr lang="es-PE" altLang="es-PE" sz="2800" b="1" u="sng" smtClean="0">
                <a:solidFill>
                  <a:srgbClr val="00B050"/>
                </a:solidFill>
              </a:rPr>
              <a:t>AUDIENCIA DE CONCILIACIÓN SIN ASISTENCIA DEL DEMANDANTE</a:t>
            </a:r>
            <a:endParaRPr lang="es-ES" altLang="es-PE" sz="2800" b="1" u="sng" smtClean="0">
              <a:solidFill>
                <a:srgbClr val="00B050"/>
              </a:solidFill>
            </a:endParaRPr>
          </a:p>
        </p:txBody>
      </p:sp>
      <p:sp>
        <p:nvSpPr>
          <p:cNvPr id="19459" name="Rectangle 3"/>
          <p:cNvSpPr>
            <a:spLocks noGrp="1" noChangeArrowheads="1"/>
          </p:cNvSpPr>
          <p:nvPr>
            <p:ph type="body" idx="1"/>
          </p:nvPr>
        </p:nvSpPr>
        <p:spPr>
          <a:xfrm>
            <a:off x="571500" y="1500188"/>
            <a:ext cx="8115300" cy="4487862"/>
          </a:xfrm>
        </p:spPr>
        <p:txBody>
          <a:bodyPr/>
          <a:lstStyle/>
          <a:p>
            <a:pPr marL="0" indent="0" algn="just" eaLnBrk="1" hangingPunct="1">
              <a:buFont typeface="Wingdings" panose="05000000000000000000" pitchFamily="2" charset="2"/>
              <a:buNone/>
            </a:pPr>
            <a:r>
              <a:rPr lang="es-PE" altLang="es-PE" sz="2200" smtClean="0"/>
              <a:t>Si el demandante no asiste, el demandado puede contestar la demanda, continuando la audiencia.</a:t>
            </a:r>
          </a:p>
          <a:p>
            <a:pPr marL="0" indent="0" algn="just" eaLnBrk="1" hangingPunct="1">
              <a:buFont typeface="Wingdings" panose="05000000000000000000" pitchFamily="2" charset="2"/>
              <a:buNone/>
            </a:pPr>
            <a:endParaRPr lang="es-PE" altLang="es-PE" smtClean="0"/>
          </a:p>
          <a:p>
            <a:pPr marL="0" indent="0" algn="just" eaLnBrk="1" hangingPunct="1">
              <a:buFont typeface="Wingdings" panose="05000000000000000000" pitchFamily="2" charset="2"/>
              <a:buNone/>
            </a:pPr>
            <a:endParaRPr lang="es-PE" altLang="es-PE" smtClean="0"/>
          </a:p>
          <a:p>
            <a:pPr marL="0" indent="0" algn="just" eaLnBrk="1" hangingPunct="1">
              <a:buFont typeface="Wingdings" panose="05000000000000000000" pitchFamily="2" charset="2"/>
              <a:buNone/>
            </a:pPr>
            <a:endParaRPr lang="es-PE" altLang="es-PE" smtClean="0"/>
          </a:p>
          <a:p>
            <a:pPr marL="0" indent="0" algn="just" eaLnBrk="1" hangingPunct="1">
              <a:buFont typeface="Wingdings" panose="05000000000000000000" pitchFamily="2" charset="2"/>
              <a:buNone/>
            </a:pPr>
            <a:endParaRPr lang="es-PE" altLang="es-PE" sz="1900" b="1" i="1" smtClean="0"/>
          </a:p>
        </p:txBody>
      </p:sp>
      <p:sp>
        <p:nvSpPr>
          <p:cNvPr id="4" name="3 Rectángulo"/>
          <p:cNvSpPr/>
          <p:nvPr/>
        </p:nvSpPr>
        <p:spPr>
          <a:xfrm>
            <a:off x="4286250" y="6215063"/>
            <a:ext cx="4286250" cy="428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buFont typeface="Wingdings" pitchFamily="2" charset="2"/>
              <a:buNone/>
              <a:defRPr/>
            </a:pPr>
            <a:r>
              <a:rPr lang="es-PE" b="1" dirty="0">
                <a:solidFill>
                  <a:schemeClr val="tx1">
                    <a:lumMod val="75000"/>
                    <a:lumOff val="25000"/>
                  </a:schemeClr>
                </a:solidFill>
              </a:rPr>
              <a:t>NLPT, ART. 43 Inc. 1</a:t>
            </a:r>
            <a:endParaRPr lang="es-ES"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00063" y="571500"/>
            <a:ext cx="8229600" cy="1139825"/>
          </a:xfrm>
        </p:spPr>
        <p:txBody>
          <a:bodyPr/>
          <a:lstStyle/>
          <a:p>
            <a:pPr algn="just" eaLnBrk="1" hangingPunct="1"/>
            <a:r>
              <a:rPr lang="es-PE" altLang="es-PE" sz="2800" b="1" u="sng" smtClean="0">
                <a:solidFill>
                  <a:srgbClr val="00B050"/>
                </a:solidFill>
              </a:rPr>
              <a:t>AUDIENCIA DE CONCILIACIÓN SIN ASISTENCIA DEL DEMANDADO</a:t>
            </a:r>
            <a:endParaRPr lang="es-ES" altLang="es-PE" sz="2800" b="1" u="sng" smtClean="0">
              <a:solidFill>
                <a:srgbClr val="00B050"/>
              </a:solidFill>
            </a:endParaRPr>
          </a:p>
        </p:txBody>
      </p:sp>
      <p:sp>
        <p:nvSpPr>
          <p:cNvPr id="20483" name="Rectangle 3"/>
          <p:cNvSpPr>
            <a:spLocks noGrp="1" noChangeArrowheads="1"/>
          </p:cNvSpPr>
          <p:nvPr>
            <p:ph type="body" idx="1"/>
          </p:nvPr>
        </p:nvSpPr>
        <p:spPr>
          <a:xfrm>
            <a:off x="500063" y="1285875"/>
            <a:ext cx="8143875" cy="4530725"/>
          </a:xfrm>
        </p:spPr>
        <p:txBody>
          <a:bodyPr/>
          <a:lstStyle/>
          <a:p>
            <a:pPr marL="0" indent="0" algn="just" eaLnBrk="1" hangingPunct="1">
              <a:buFont typeface="Wingdings" panose="05000000000000000000" pitchFamily="2" charset="2"/>
              <a:buNone/>
              <a:defRPr/>
            </a:pPr>
            <a:r>
              <a:rPr lang="es-PE" sz="2200" dirty="0" smtClean="0">
                <a:solidFill>
                  <a:schemeClr val="tx1">
                    <a:lumMod val="75000"/>
                    <a:lumOff val="25000"/>
                  </a:schemeClr>
                </a:solidFill>
              </a:rPr>
              <a:t>Si el demandado no asiste incurre automáticamente en rebeldía, sin necesidad de declaración expresa, aún cuando la pretensión se sustente en un derecho indisponible.</a:t>
            </a:r>
          </a:p>
          <a:p>
            <a:pPr marL="0" indent="0" algn="just" eaLnBrk="1" hangingPunct="1">
              <a:buFont typeface="Wingdings" panose="05000000000000000000" pitchFamily="2" charset="2"/>
              <a:buNone/>
              <a:defRPr/>
            </a:pPr>
            <a:endParaRPr lang="es-PE" dirty="0" smtClean="0"/>
          </a:p>
          <a:p>
            <a:pPr marL="0" indent="0" algn="just" eaLnBrk="1" hangingPunct="1">
              <a:buFont typeface="Wingdings" panose="05000000000000000000" pitchFamily="2" charset="2"/>
              <a:buNone/>
              <a:defRPr/>
            </a:pPr>
            <a:endParaRPr lang="es-PE" dirty="0" smtClean="0"/>
          </a:p>
          <a:p>
            <a:pPr marL="0" indent="0" algn="just" eaLnBrk="1" hangingPunct="1">
              <a:buFont typeface="Wingdings" panose="05000000000000000000" pitchFamily="2" charset="2"/>
              <a:buNone/>
              <a:defRPr/>
            </a:pPr>
            <a:endParaRPr lang="es-PE" dirty="0" smtClean="0"/>
          </a:p>
        </p:txBody>
      </p:sp>
      <p:sp>
        <p:nvSpPr>
          <p:cNvPr id="4" name="3 Rectángulo"/>
          <p:cNvSpPr/>
          <p:nvPr/>
        </p:nvSpPr>
        <p:spPr>
          <a:xfrm>
            <a:off x="4786313" y="6143625"/>
            <a:ext cx="3786187" cy="500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buFont typeface="Wingdings" pitchFamily="2" charset="2"/>
              <a:buNone/>
              <a:defRPr/>
            </a:pPr>
            <a:r>
              <a:rPr lang="es-PE" b="1" dirty="0">
                <a:solidFill>
                  <a:schemeClr val="tx1">
                    <a:lumMod val="75000"/>
                    <a:lumOff val="25000"/>
                  </a:schemeClr>
                </a:solidFill>
              </a:rPr>
              <a:t>NLPT, ART. 43 Inc. 1</a:t>
            </a:r>
            <a:endParaRPr lang="es-ES"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00063" y="428625"/>
            <a:ext cx="8229600" cy="558800"/>
          </a:xfrm>
        </p:spPr>
        <p:txBody>
          <a:bodyPr/>
          <a:lstStyle/>
          <a:p>
            <a:pPr algn="just" eaLnBrk="1" hangingPunct="1"/>
            <a:r>
              <a:rPr lang="es-PE" altLang="es-PE" sz="1700" b="1" smtClean="0">
                <a:solidFill>
                  <a:srgbClr val="00B050"/>
                </a:solidFill>
              </a:rPr>
              <a:t>ACTA DE AUDIENCIA DE CONCILIACIÓN SIN ASISTENCIA DEL DEMANDADO</a:t>
            </a:r>
            <a:endParaRPr lang="es-ES" altLang="es-PE" sz="1700" b="1" smtClean="0">
              <a:solidFill>
                <a:srgbClr val="00B050"/>
              </a:solidFill>
            </a:endParaRPr>
          </a:p>
        </p:txBody>
      </p:sp>
      <p:sp>
        <p:nvSpPr>
          <p:cNvPr id="21507" name="Rectangle 3"/>
          <p:cNvSpPr>
            <a:spLocks noGrp="1" noChangeArrowheads="1"/>
          </p:cNvSpPr>
          <p:nvPr>
            <p:ph type="body" idx="1"/>
          </p:nvPr>
        </p:nvSpPr>
        <p:spPr>
          <a:xfrm>
            <a:off x="500063" y="857250"/>
            <a:ext cx="8229600" cy="5357813"/>
          </a:xfrm>
          <a:ln w="28575">
            <a:solidFill>
              <a:srgbClr val="00B050"/>
            </a:solidFill>
            <a:miter lim="800000"/>
            <a:headEnd/>
            <a:tailEnd/>
          </a:ln>
        </p:spPr>
        <p:txBody>
          <a:bodyPr/>
          <a:lstStyle/>
          <a:p>
            <a:pPr marL="0" indent="0" algn="just" eaLnBrk="1" hangingPunct="1">
              <a:lnSpc>
                <a:spcPct val="80000"/>
              </a:lnSpc>
              <a:buFont typeface="Wingdings" panose="05000000000000000000" pitchFamily="2" charset="2"/>
              <a:buNone/>
            </a:pPr>
            <a:r>
              <a:rPr lang="es-ES" altLang="es-PE" sz="1000" b="1" smtClean="0"/>
              <a:t>EXPEDIENTE                  : 04886-2010-0-0401-JR-LA-02</a:t>
            </a:r>
          </a:p>
          <a:p>
            <a:pPr marL="0" indent="0" algn="just" eaLnBrk="1" hangingPunct="1">
              <a:lnSpc>
                <a:spcPct val="80000"/>
              </a:lnSpc>
              <a:buFont typeface="Wingdings" panose="05000000000000000000" pitchFamily="2" charset="2"/>
              <a:buNone/>
            </a:pPr>
            <a:r>
              <a:rPr lang="es-ES" altLang="es-PE" sz="1000" b="1" smtClean="0"/>
              <a:t>MATERIA                        : IMPUGNACIÓN DE DESPIDO</a:t>
            </a:r>
          </a:p>
          <a:p>
            <a:pPr marL="0" indent="0" algn="just" eaLnBrk="1" hangingPunct="1">
              <a:lnSpc>
                <a:spcPct val="80000"/>
              </a:lnSpc>
              <a:buFont typeface="Wingdings" panose="05000000000000000000" pitchFamily="2" charset="2"/>
              <a:buNone/>
            </a:pPr>
            <a:r>
              <a:rPr lang="es-ES" altLang="es-PE" sz="1000" b="1" smtClean="0"/>
              <a:t>ESPECIALISTA              : </a:t>
            </a:r>
          </a:p>
          <a:p>
            <a:pPr marL="0" indent="0" algn="just" eaLnBrk="1" hangingPunct="1">
              <a:lnSpc>
                <a:spcPct val="80000"/>
              </a:lnSpc>
              <a:buFont typeface="Wingdings" panose="05000000000000000000" pitchFamily="2" charset="2"/>
              <a:buNone/>
            </a:pPr>
            <a:r>
              <a:rPr lang="es-ES" altLang="es-PE" sz="1000" b="1" smtClean="0"/>
              <a:t>DEMANDADO                 :</a:t>
            </a:r>
          </a:p>
          <a:p>
            <a:pPr marL="0" indent="0" algn="just" eaLnBrk="1" hangingPunct="1">
              <a:lnSpc>
                <a:spcPct val="80000"/>
              </a:lnSpc>
              <a:buFont typeface="Wingdings" panose="05000000000000000000" pitchFamily="2" charset="2"/>
              <a:buNone/>
            </a:pPr>
            <a:r>
              <a:rPr lang="es-ES" altLang="es-PE" sz="1000" b="1" smtClean="0"/>
              <a:t>DEMANDANTE               :</a:t>
            </a:r>
            <a:endParaRPr lang="es-ES" altLang="es-PE" sz="1000" b="1" u="sng" smtClean="0"/>
          </a:p>
          <a:p>
            <a:pPr marL="0" indent="0" algn="just" eaLnBrk="1" hangingPunct="1">
              <a:lnSpc>
                <a:spcPct val="80000"/>
              </a:lnSpc>
              <a:buFont typeface="Wingdings" panose="05000000000000000000" pitchFamily="2" charset="2"/>
              <a:buNone/>
            </a:pPr>
            <a:r>
              <a:rPr lang="es-ES" altLang="es-PE" sz="1000" b="1" u="sng" smtClean="0"/>
              <a:t>AUDIENCIA DE CONCILIACIÓN</a:t>
            </a:r>
            <a:endParaRPr lang="es-ES" altLang="es-PE" sz="1000" smtClean="0"/>
          </a:p>
          <a:p>
            <a:pPr marL="0" indent="0" algn="just" eaLnBrk="1" hangingPunct="1">
              <a:lnSpc>
                <a:spcPct val="80000"/>
              </a:lnSpc>
              <a:buFont typeface="Wingdings" panose="05000000000000000000" pitchFamily="2" charset="2"/>
              <a:buNone/>
            </a:pPr>
            <a:r>
              <a:rPr lang="es-ES" altLang="es-PE" sz="1000" smtClean="0"/>
              <a:t>En Arequipa, a los veinticinco días del mes de enero del dos mil once, siendo las once horas de la mañana, se da inicio en la Sala de Audiencias del Juzgado de Trabajo de Cerro Colorado, que despacha el Señor Juez………………., con intervención del Especialista de causa que suscribe por disposición del superior.</a:t>
            </a:r>
            <a:endParaRPr lang="es-ES" altLang="es-PE" sz="1000" b="1" u="sng" smtClean="0"/>
          </a:p>
          <a:p>
            <a:pPr marL="0" indent="0" algn="just" eaLnBrk="1" hangingPunct="1">
              <a:lnSpc>
                <a:spcPct val="80000"/>
              </a:lnSpc>
              <a:buFont typeface="Wingdings" panose="05000000000000000000" pitchFamily="2" charset="2"/>
              <a:buNone/>
            </a:pPr>
            <a:r>
              <a:rPr lang="es-ES" altLang="es-PE" sz="1000" b="1" u="sng" smtClean="0"/>
              <a:t>ACREDITACIÓN DE LAS PARTES O APODERADOS Y DE SUS ABOGADOS</a:t>
            </a:r>
            <a:endParaRPr lang="es-ES" altLang="es-PE" sz="1000" smtClean="0"/>
          </a:p>
          <a:p>
            <a:pPr marL="0" indent="0" algn="just" eaLnBrk="1" hangingPunct="1">
              <a:lnSpc>
                <a:spcPct val="80000"/>
              </a:lnSpc>
              <a:buFont typeface="Wingdings" panose="05000000000000000000" pitchFamily="2" charset="2"/>
              <a:buNone/>
            </a:pPr>
            <a:r>
              <a:rPr lang="es-ES" altLang="es-PE" sz="1000" smtClean="0"/>
              <a:t>Se deja constancia la acreditación de las partes concurrentes:</a:t>
            </a:r>
          </a:p>
          <a:p>
            <a:pPr marL="0" indent="0" algn="just" eaLnBrk="1" hangingPunct="1">
              <a:lnSpc>
                <a:spcPct val="80000"/>
              </a:lnSpc>
              <a:buFont typeface="Wingdings" panose="05000000000000000000" pitchFamily="2" charset="2"/>
              <a:buNone/>
            </a:pPr>
            <a:r>
              <a:rPr lang="es-ES" altLang="es-PE" sz="1000" smtClean="0"/>
              <a:t>La parte </a:t>
            </a:r>
            <a:r>
              <a:rPr lang="es-ES" altLang="es-PE" sz="1000" b="1" smtClean="0"/>
              <a:t>DEMANDANTE: ……………………………, </a:t>
            </a:r>
            <a:r>
              <a:rPr lang="es-ES" altLang="es-PE" sz="1000" smtClean="0"/>
              <a:t>identificado con documento nacional de identidad número ……….., asesorado por su abogado…………….., con matrícula del Colegio de Abogados de Arequipa número……., con casilla electrónica ………</a:t>
            </a:r>
          </a:p>
          <a:p>
            <a:pPr marL="0" indent="0" algn="just" eaLnBrk="1" hangingPunct="1">
              <a:lnSpc>
                <a:spcPct val="80000"/>
              </a:lnSpc>
              <a:buFont typeface="Wingdings" panose="05000000000000000000" pitchFamily="2" charset="2"/>
              <a:buNone/>
            </a:pPr>
            <a:r>
              <a:rPr lang="es-ES" altLang="es-PE" sz="1000" smtClean="0"/>
              <a:t>Se deja constancia de la inasistencia de la parte </a:t>
            </a:r>
            <a:r>
              <a:rPr lang="es-ES" altLang="es-PE" sz="1000" b="1" smtClean="0"/>
              <a:t>DEMANDADA: ……………………., </a:t>
            </a:r>
            <a:r>
              <a:rPr lang="es-ES" altLang="es-PE" sz="1000" smtClean="0"/>
              <a:t>pese a estar debidamente notificada conforme aparece de la cédula de notificación obrante a fojas 37.</a:t>
            </a:r>
            <a:endParaRPr lang="es-ES" altLang="es-PE" sz="1000" b="1" u="sng" smtClean="0"/>
          </a:p>
          <a:p>
            <a:pPr marL="0" indent="0" algn="just" eaLnBrk="1" hangingPunct="1">
              <a:lnSpc>
                <a:spcPct val="80000"/>
              </a:lnSpc>
              <a:buFont typeface="Wingdings" panose="05000000000000000000" pitchFamily="2" charset="2"/>
              <a:buNone/>
            </a:pPr>
            <a:r>
              <a:rPr lang="es-ES" altLang="es-PE" sz="1000" b="1" u="sng" smtClean="0"/>
              <a:t>CONCILIACIÓN</a:t>
            </a:r>
            <a:endParaRPr lang="es-ES" altLang="es-PE" sz="1000" smtClean="0"/>
          </a:p>
          <a:p>
            <a:pPr marL="0" indent="0" algn="just" eaLnBrk="1" hangingPunct="1">
              <a:lnSpc>
                <a:spcPct val="80000"/>
              </a:lnSpc>
              <a:buFont typeface="Wingdings" panose="05000000000000000000" pitchFamily="2" charset="2"/>
              <a:buNone/>
            </a:pPr>
            <a:r>
              <a:rPr lang="es-ES" altLang="es-PE" sz="1000" smtClean="0"/>
              <a:t>Estando a lo señalado en el párrafo que antecede, se da por frustrada la Audiencia de Conciliación, por lo que de conformidad con el artículo 43° de la Nueva Ley Procesal del Trabajo la parte demandada tiene la condición de rebelde.</a:t>
            </a:r>
          </a:p>
          <a:p>
            <a:pPr marL="0" indent="0" algn="just" eaLnBrk="1" hangingPunct="1">
              <a:lnSpc>
                <a:spcPct val="80000"/>
              </a:lnSpc>
              <a:buFont typeface="Wingdings" panose="05000000000000000000" pitchFamily="2" charset="2"/>
              <a:buNone/>
            </a:pPr>
            <a:r>
              <a:rPr lang="es-ES" altLang="es-PE" sz="1000" smtClean="0"/>
              <a:t>Conforme el estado del proceso corresponde precisar las pretensiones materia de juicio. Se señala lo que sigue con lo que respecta a ese punto.</a:t>
            </a:r>
            <a:endParaRPr lang="es-ES" altLang="es-PE" sz="1000" b="1" u="sng" smtClean="0"/>
          </a:p>
          <a:p>
            <a:pPr marL="0" indent="0" algn="just" eaLnBrk="1" hangingPunct="1">
              <a:lnSpc>
                <a:spcPct val="80000"/>
              </a:lnSpc>
              <a:buFont typeface="Wingdings" panose="05000000000000000000" pitchFamily="2" charset="2"/>
              <a:buNone/>
            </a:pPr>
            <a:r>
              <a:rPr lang="es-ES" altLang="es-PE" sz="1000" b="1" u="sng" smtClean="0"/>
              <a:t>PRPECISIÓN DE LAS PRETENSIONES MATERIA DE JUICIO</a:t>
            </a:r>
            <a:endParaRPr lang="es-ES" altLang="es-PE" sz="1000" smtClean="0"/>
          </a:p>
          <a:p>
            <a:pPr marL="0" indent="0" algn="just" eaLnBrk="1" hangingPunct="1">
              <a:lnSpc>
                <a:spcPct val="80000"/>
              </a:lnSpc>
              <a:buFont typeface="Wingdings" panose="05000000000000000000" pitchFamily="2" charset="2"/>
              <a:buNone/>
            </a:pPr>
            <a:r>
              <a:rPr lang="es-ES" altLang="es-PE" sz="1000" smtClean="0"/>
              <a:t>Habiéndose frustrado la conciliación conforme a lo señalado en el punto dos, corresponde continuar con el proceso conforme lo señala el artículo 43° de la Nueva Ley Procesal del Trabajo.</a:t>
            </a:r>
          </a:p>
          <a:p>
            <a:pPr marL="0" indent="0" algn="just" eaLnBrk="1" hangingPunct="1">
              <a:lnSpc>
                <a:spcPct val="80000"/>
              </a:lnSpc>
              <a:buFont typeface="Wingdings" panose="05000000000000000000" pitchFamily="2" charset="2"/>
              <a:buNone/>
            </a:pPr>
            <a:r>
              <a:rPr lang="es-ES" altLang="es-PE" sz="1000" smtClean="0"/>
              <a:t>El señor juez precisa las </a:t>
            </a:r>
            <a:r>
              <a:rPr lang="es-ES" altLang="es-PE" sz="1000" b="1" smtClean="0"/>
              <a:t>pretensiones materia de juicio</a:t>
            </a:r>
            <a:r>
              <a:rPr lang="es-ES" altLang="es-PE" sz="1000" smtClean="0"/>
              <a:t> siendo las siguientes.</a:t>
            </a:r>
          </a:p>
          <a:p>
            <a:pPr marL="0" indent="0" algn="just" eaLnBrk="1" hangingPunct="1">
              <a:lnSpc>
                <a:spcPct val="80000"/>
              </a:lnSpc>
              <a:buFont typeface="Wingdings" panose="05000000000000000000" pitchFamily="2" charset="2"/>
              <a:buNone/>
            </a:pPr>
            <a:r>
              <a:rPr lang="es-ES" altLang="es-PE" sz="1000" smtClean="0"/>
              <a:t>1. Se declare arbitrario del actor y se ordene el pago de la indemnización por la suma de trescientos cincuenta y dos nuevos soles con cincuenta céntimos.</a:t>
            </a:r>
          </a:p>
          <a:p>
            <a:pPr marL="0" indent="0" algn="just" eaLnBrk="1" hangingPunct="1">
              <a:lnSpc>
                <a:spcPct val="80000"/>
              </a:lnSpc>
              <a:buFont typeface="Wingdings" panose="05000000000000000000" pitchFamily="2" charset="2"/>
              <a:buNone/>
            </a:pPr>
            <a:r>
              <a:rPr lang="es-ES" altLang="es-PE" sz="1000" smtClean="0"/>
              <a:t>2. Se disponga el pago de la suma de mil setecientos setenta y dos nuevos soles, monto que corresponde a los conceptos de:</a:t>
            </a:r>
          </a:p>
          <a:p>
            <a:pPr marL="1290638" lvl="1" indent="-1111250" algn="just" eaLnBrk="1" hangingPunct="1">
              <a:lnSpc>
                <a:spcPct val="80000"/>
              </a:lnSpc>
              <a:buFont typeface="Wingdings" panose="05000000000000000000" pitchFamily="2" charset="2"/>
              <a:buNone/>
            </a:pPr>
            <a:r>
              <a:rPr lang="es-ES" altLang="es-PE" sz="1000" smtClean="0"/>
              <a:t>A) Remuneraciones insolutas por el monto de S/. 840.00 desde el 01 de junio al 12 de julio de 2010.</a:t>
            </a:r>
          </a:p>
          <a:p>
            <a:pPr marL="1290638" lvl="1" indent="-1111250" algn="just" eaLnBrk="1" hangingPunct="1">
              <a:lnSpc>
                <a:spcPct val="80000"/>
              </a:lnSpc>
              <a:buFont typeface="Wingdings" panose="05000000000000000000" pitchFamily="2" charset="2"/>
              <a:buNone/>
            </a:pPr>
            <a:r>
              <a:rPr lang="es-ES" altLang="es-PE" sz="1000" smtClean="0"/>
              <a:t>B) Compensación por tiempo de servicios por el monto de S/. 261.11 por todo el periodo laborado desde el 22 de febrero hasta el 12 de julio de 2010.</a:t>
            </a:r>
          </a:p>
          <a:p>
            <a:pPr marL="1290638" lvl="1" indent="-1111250" algn="just" eaLnBrk="1" hangingPunct="1">
              <a:lnSpc>
                <a:spcPct val="80000"/>
              </a:lnSpc>
              <a:buFont typeface="Wingdings" panose="05000000000000000000" pitchFamily="2" charset="2"/>
              <a:buNone/>
            </a:pPr>
            <a:r>
              <a:rPr lang="es-ES" altLang="es-PE" sz="1000" smtClean="0"/>
              <a:t>C) Vacaciones truncas por el monto de S/. 235.00 por el periodo laborado desde el 22 de febrero hasta el 12 de julio de 2010.</a:t>
            </a:r>
          </a:p>
          <a:p>
            <a:pPr marL="1290638" lvl="1" indent="-1111250" algn="just" eaLnBrk="1" hangingPunct="1">
              <a:lnSpc>
                <a:spcPct val="80000"/>
              </a:lnSpc>
              <a:buFont typeface="Wingdings" panose="05000000000000000000" pitchFamily="2" charset="2"/>
              <a:buNone/>
            </a:pPr>
            <a:r>
              <a:rPr lang="es-ES" altLang="es-PE" sz="1000" smtClean="0"/>
              <a:t>D) Gratificaciones por el monto de S/. 400.00 por la gratificación de Fiestas Patrias del 2010.</a:t>
            </a:r>
          </a:p>
          <a:p>
            <a:pPr marL="1290638" lvl="1" indent="-1111250" algn="just" eaLnBrk="1" hangingPunct="1">
              <a:lnSpc>
                <a:spcPct val="80000"/>
              </a:lnSpc>
              <a:buFont typeface="Wingdings" panose="05000000000000000000" pitchFamily="2" charset="2"/>
              <a:buNone/>
            </a:pPr>
            <a:r>
              <a:rPr lang="es-ES" altLang="es-PE" sz="1000" smtClean="0"/>
              <a:t>E) Bonificación extraordinaria por el monto de S/. 36.00 respecto de la gratificación demandada.</a:t>
            </a:r>
          </a:p>
          <a:p>
            <a:pPr marL="1290638" lvl="1" indent="-1111250" algn="just" eaLnBrk="1" hangingPunct="1">
              <a:lnSpc>
                <a:spcPct val="80000"/>
              </a:lnSpc>
              <a:buFont typeface="Wingdings" panose="05000000000000000000" pitchFamily="2" charset="2"/>
              <a:buNone/>
            </a:pPr>
            <a:r>
              <a:rPr lang="es-ES" altLang="es-PE" sz="1000" smtClean="0"/>
              <a:t>3. Se disponga la entrega del certificado de trabajo.</a:t>
            </a:r>
            <a:endParaRPr lang="es-ES" altLang="es-PE" sz="1000" b="1" u="sng" smtClean="0"/>
          </a:p>
          <a:p>
            <a:pPr marL="0" indent="0" algn="just" eaLnBrk="1" hangingPunct="1">
              <a:lnSpc>
                <a:spcPct val="80000"/>
              </a:lnSpc>
              <a:buFont typeface="Wingdings" panose="05000000000000000000" pitchFamily="2" charset="2"/>
              <a:buNone/>
            </a:pPr>
            <a:r>
              <a:rPr lang="es-ES" altLang="es-PE" sz="1000" b="1" u="sng" smtClean="0"/>
              <a:t>FIJACIÓN DE DÍA Y HORA PARA LA AUDIENCIA DE JUZGAMIENTO</a:t>
            </a:r>
            <a:endParaRPr lang="es-ES" altLang="es-PE" sz="1000" smtClean="0"/>
          </a:p>
          <a:p>
            <a:pPr marL="0" indent="0" algn="just" eaLnBrk="1" hangingPunct="1">
              <a:lnSpc>
                <a:spcPct val="80000"/>
              </a:lnSpc>
              <a:buFont typeface="Wingdings" panose="05000000000000000000" pitchFamily="2" charset="2"/>
              <a:buNone/>
            </a:pPr>
            <a:r>
              <a:rPr lang="es-ES" altLang="es-PE" sz="1000" smtClean="0"/>
              <a:t>Corresponde en el presente acto fijar como fecha para la Audiencia de Juzgamiento el día ocho de abril del dos mil once a las nueve horas de la mañana, en la Sala de Audiencias del Juzgado de Trabajo de Cerro Colorado, quedando notificadas las partes asistentes en este acto.</a:t>
            </a:r>
            <a:endParaRPr lang="es-ES" altLang="es-PE" sz="1000" b="1" u="sng" smtClean="0"/>
          </a:p>
          <a:p>
            <a:pPr marL="0" indent="0" algn="just" eaLnBrk="1" hangingPunct="1">
              <a:lnSpc>
                <a:spcPct val="80000"/>
              </a:lnSpc>
              <a:buFont typeface="Wingdings" panose="05000000000000000000" pitchFamily="2" charset="2"/>
              <a:buNone/>
            </a:pPr>
            <a:r>
              <a:rPr lang="es-ES" altLang="es-PE" sz="1000" b="1" u="sng" smtClean="0"/>
              <a:t>CONCLUSIÓN</a:t>
            </a:r>
            <a:endParaRPr lang="es-ES" altLang="es-PE" sz="1000" smtClean="0"/>
          </a:p>
          <a:p>
            <a:pPr marL="0" indent="0" algn="just" eaLnBrk="1" hangingPunct="1">
              <a:lnSpc>
                <a:spcPct val="80000"/>
              </a:lnSpc>
              <a:buFont typeface="Wingdings" panose="05000000000000000000" pitchFamily="2" charset="2"/>
              <a:buNone/>
            </a:pPr>
            <a:r>
              <a:rPr lang="es-ES" altLang="es-PE" sz="1000" smtClean="0"/>
              <a:t>Se da por concluida la presente audiencia a las once horas con cuarenta minutos de la mañana, procediendo a firmar el acta el señor juez y el especialista de causa, conforme a ley.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00063" y="571500"/>
            <a:ext cx="8143875" cy="1139825"/>
          </a:xfrm>
        </p:spPr>
        <p:txBody>
          <a:bodyPr/>
          <a:lstStyle/>
          <a:p>
            <a:pPr algn="just" eaLnBrk="1" hangingPunct="1"/>
            <a:r>
              <a:rPr lang="es-PE" altLang="es-PE" sz="2800" b="1" u="sng" smtClean="0">
                <a:solidFill>
                  <a:srgbClr val="00B050"/>
                </a:solidFill>
              </a:rPr>
              <a:t>AUDIENCIA DE CONCILIACIÓN CON ASISTENCIA DE LAS PARTES PERO CON REPRESENTANTE DEL DEMANDADO SIN PODERES SUFICIENTES</a:t>
            </a:r>
            <a:endParaRPr lang="es-ES" altLang="es-PE" sz="2800" b="1" u="sng" smtClean="0">
              <a:solidFill>
                <a:srgbClr val="00B050"/>
              </a:solidFill>
            </a:endParaRPr>
          </a:p>
        </p:txBody>
      </p:sp>
      <p:sp>
        <p:nvSpPr>
          <p:cNvPr id="22531" name="Rectangle 3"/>
          <p:cNvSpPr>
            <a:spLocks noGrp="1" noChangeArrowheads="1"/>
          </p:cNvSpPr>
          <p:nvPr>
            <p:ph type="body" idx="1"/>
          </p:nvPr>
        </p:nvSpPr>
        <p:spPr>
          <a:xfrm>
            <a:off x="500063" y="2000250"/>
            <a:ext cx="8072437" cy="4316413"/>
          </a:xfrm>
        </p:spPr>
        <p:txBody>
          <a:bodyPr/>
          <a:lstStyle/>
          <a:p>
            <a:pPr marL="0" indent="0" algn="just" eaLnBrk="1" hangingPunct="1">
              <a:lnSpc>
                <a:spcPct val="90000"/>
              </a:lnSpc>
              <a:buFont typeface="Wingdings" panose="05000000000000000000" pitchFamily="2" charset="2"/>
              <a:buNone/>
            </a:pPr>
            <a:r>
              <a:rPr lang="es-PE" altLang="es-PE" sz="2200" smtClean="0"/>
              <a:t>El demandado incurre en rebeldía automática si, el representante o apoderado no tiene poderes suficientes para conciliar.</a:t>
            </a:r>
          </a:p>
          <a:p>
            <a:pPr marL="0" indent="0" algn="just" eaLnBrk="1" hangingPunct="1">
              <a:lnSpc>
                <a:spcPct val="90000"/>
              </a:lnSpc>
              <a:buFont typeface="Wingdings" panose="05000000000000000000" pitchFamily="2" charset="2"/>
              <a:buNone/>
            </a:pPr>
            <a:endParaRPr lang="es-PE" altLang="es-PE" sz="2600" smtClean="0"/>
          </a:p>
          <a:p>
            <a:pPr marL="0" indent="0" algn="just" eaLnBrk="1" hangingPunct="1">
              <a:lnSpc>
                <a:spcPct val="90000"/>
              </a:lnSpc>
              <a:buFont typeface="Wingdings" panose="05000000000000000000" pitchFamily="2" charset="2"/>
              <a:buNone/>
            </a:pPr>
            <a:endParaRPr lang="es-PE" altLang="es-PE" sz="2600" smtClean="0"/>
          </a:p>
          <a:p>
            <a:pPr marL="0" indent="0" algn="just" eaLnBrk="1" hangingPunct="1">
              <a:lnSpc>
                <a:spcPct val="90000"/>
              </a:lnSpc>
              <a:buFont typeface="Wingdings" panose="05000000000000000000" pitchFamily="2" charset="2"/>
              <a:buNone/>
            </a:pPr>
            <a:endParaRPr lang="es-PE" altLang="es-PE" sz="2600" smtClean="0"/>
          </a:p>
          <a:p>
            <a:pPr marL="0" indent="0" algn="just" eaLnBrk="1" hangingPunct="1">
              <a:lnSpc>
                <a:spcPct val="90000"/>
              </a:lnSpc>
              <a:buFont typeface="Wingdings" panose="05000000000000000000" pitchFamily="2" charset="2"/>
              <a:buNone/>
            </a:pPr>
            <a:endParaRPr lang="es-PE" altLang="es-PE" sz="2600" smtClean="0"/>
          </a:p>
          <a:p>
            <a:pPr marL="0" indent="0" algn="just" eaLnBrk="1" hangingPunct="1">
              <a:lnSpc>
                <a:spcPct val="90000"/>
              </a:lnSpc>
              <a:buFont typeface="Wingdings" panose="05000000000000000000" pitchFamily="2" charset="2"/>
              <a:buNone/>
            </a:pPr>
            <a:endParaRPr lang="es-PE" altLang="es-PE" sz="1700" b="1" i="1" smtClean="0"/>
          </a:p>
        </p:txBody>
      </p:sp>
      <p:sp>
        <p:nvSpPr>
          <p:cNvPr id="4" name="3 Rectángulo"/>
          <p:cNvSpPr/>
          <p:nvPr/>
        </p:nvSpPr>
        <p:spPr>
          <a:xfrm>
            <a:off x="4429125" y="6357938"/>
            <a:ext cx="4286250" cy="35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lnSpc>
                <a:spcPct val="90000"/>
              </a:lnSpc>
              <a:buFont typeface="Wingdings" pitchFamily="2" charset="2"/>
              <a:buNone/>
              <a:defRPr/>
            </a:pPr>
            <a:r>
              <a:rPr lang="es-PE" b="1" dirty="0">
                <a:solidFill>
                  <a:schemeClr val="tx1">
                    <a:lumMod val="75000"/>
                    <a:lumOff val="25000"/>
                  </a:schemeClr>
                </a:solidFill>
              </a:rPr>
              <a:t>NLPT, ART. 43 Inc. 1</a:t>
            </a:r>
            <a:endParaRPr lang="es-ES"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00063" y="714375"/>
            <a:ext cx="8229600" cy="1139825"/>
          </a:xfrm>
        </p:spPr>
        <p:txBody>
          <a:bodyPr/>
          <a:lstStyle/>
          <a:p>
            <a:pPr algn="just" eaLnBrk="1" hangingPunct="1"/>
            <a:r>
              <a:rPr lang="es-PE" altLang="es-PE" sz="2800" b="1" u="sng" smtClean="0">
                <a:solidFill>
                  <a:srgbClr val="00B050"/>
                </a:solidFill>
              </a:rPr>
              <a:t>INCORPORACIÓN DEL REBELDE AL PROCESO</a:t>
            </a:r>
            <a:endParaRPr lang="es-ES" altLang="es-PE" sz="2800" b="1" u="sng" smtClean="0">
              <a:solidFill>
                <a:srgbClr val="00B050"/>
              </a:solidFill>
            </a:endParaRPr>
          </a:p>
        </p:txBody>
      </p:sp>
      <p:sp>
        <p:nvSpPr>
          <p:cNvPr id="23555" name="Rectangle 3"/>
          <p:cNvSpPr>
            <a:spLocks noGrp="1" noChangeArrowheads="1"/>
          </p:cNvSpPr>
          <p:nvPr>
            <p:ph type="body" idx="1"/>
          </p:nvPr>
        </p:nvSpPr>
        <p:spPr>
          <a:xfrm>
            <a:off x="571500" y="1428750"/>
            <a:ext cx="8115300" cy="4530725"/>
          </a:xfrm>
        </p:spPr>
        <p:txBody>
          <a:bodyPr/>
          <a:lstStyle/>
          <a:p>
            <a:pPr marL="0" indent="0" algn="just" eaLnBrk="1" hangingPunct="1">
              <a:buFont typeface="Wingdings" panose="05000000000000000000" pitchFamily="2" charset="2"/>
              <a:buNone/>
              <a:defRPr/>
            </a:pPr>
            <a:r>
              <a:rPr lang="es-PE" sz="2200" dirty="0" smtClean="0">
                <a:solidFill>
                  <a:schemeClr val="tx1">
                    <a:lumMod val="75000"/>
                    <a:lumOff val="25000"/>
                  </a:schemeClr>
                </a:solidFill>
              </a:rPr>
              <a:t>El rebelde se incorpora al proceso en el estado en que se encuentre, sin posibilidad de renovar los actos previos.</a:t>
            </a:r>
            <a:endParaRPr lang="es-ES" sz="2200" dirty="0" smtClean="0">
              <a:solidFill>
                <a:schemeClr val="tx1">
                  <a:lumMod val="75000"/>
                  <a:lumOff val="25000"/>
                </a:schemeClr>
              </a:solidFill>
            </a:endParaRPr>
          </a:p>
        </p:txBody>
      </p:sp>
      <p:sp>
        <p:nvSpPr>
          <p:cNvPr id="23556" name="Text Box 4"/>
          <p:cNvSpPr txBox="1">
            <a:spLocks noChangeArrowheads="1"/>
          </p:cNvSpPr>
          <p:nvPr/>
        </p:nvSpPr>
        <p:spPr bwMode="auto">
          <a:xfrm>
            <a:off x="500063" y="6286500"/>
            <a:ext cx="2447925" cy="366713"/>
          </a:xfrm>
          <a:prstGeom prst="rect">
            <a:avLst/>
          </a:prstGeom>
          <a:noFill/>
          <a:ln w="9525">
            <a:noFill/>
            <a:miter lim="800000"/>
            <a:headEnd/>
            <a:tailEnd/>
          </a:ln>
        </p:spPr>
        <p:txBody>
          <a:bodyPr>
            <a:spAutoFit/>
          </a:bodyPr>
          <a:lstStyle/>
          <a:p>
            <a:pPr algn="just">
              <a:spcBef>
                <a:spcPct val="20000"/>
              </a:spcBef>
              <a:buClr>
                <a:schemeClr val="accent1"/>
              </a:buClr>
              <a:buSzPct val="65000"/>
              <a:buFont typeface="Wingdings" pitchFamily="2" charset="2"/>
              <a:buNone/>
              <a:defRPr/>
            </a:pPr>
            <a:r>
              <a:rPr lang="es-PE" b="1" dirty="0">
                <a:solidFill>
                  <a:srgbClr val="00B050"/>
                </a:solidFill>
                <a:latin typeface="+mn-lt"/>
                <a:cs typeface="Arial" charset="0"/>
              </a:rPr>
              <a:t>NLPT, ART.43 Inc. 1</a:t>
            </a:r>
            <a:endParaRPr lang="es-ES" dirty="0">
              <a:solidFill>
                <a:srgbClr val="00B050"/>
              </a:solidFill>
              <a:latin typeface="+mn-lt"/>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785813"/>
            <a:ext cx="8229600" cy="1139825"/>
          </a:xfrm>
        </p:spPr>
        <p:txBody>
          <a:bodyPr/>
          <a:lstStyle/>
          <a:p>
            <a:pPr algn="just" eaLnBrk="1" hangingPunct="1"/>
            <a:r>
              <a:rPr lang="es-PE" altLang="es-PE" sz="2800" b="1" u="sng" smtClean="0">
                <a:solidFill>
                  <a:srgbClr val="00B050"/>
                </a:solidFill>
              </a:rPr>
              <a:t>FORMA NORMAL DE TERMINACIÓN DEL PROCE</a:t>
            </a:r>
            <a:r>
              <a:rPr lang="es-PE" altLang="es-PE" sz="2800" b="1" smtClean="0">
                <a:solidFill>
                  <a:srgbClr val="00B050"/>
                </a:solidFill>
              </a:rPr>
              <a:t>SO</a:t>
            </a:r>
            <a:endParaRPr lang="es-ES" altLang="es-PE" sz="2800" b="1" smtClean="0">
              <a:solidFill>
                <a:srgbClr val="00B050"/>
              </a:solidFill>
            </a:endParaRPr>
          </a:p>
        </p:txBody>
      </p:sp>
      <p:sp>
        <p:nvSpPr>
          <p:cNvPr id="6147" name="Rectangle 3"/>
          <p:cNvSpPr>
            <a:spLocks noGrp="1" noChangeArrowheads="1"/>
          </p:cNvSpPr>
          <p:nvPr>
            <p:ph type="body" idx="1"/>
          </p:nvPr>
        </p:nvSpPr>
        <p:spPr>
          <a:xfrm>
            <a:off x="642938" y="1571625"/>
            <a:ext cx="7872412" cy="4357688"/>
          </a:xfrm>
        </p:spPr>
        <p:txBody>
          <a:bodyPr/>
          <a:lstStyle/>
          <a:p>
            <a:pPr algn="just" eaLnBrk="1" hangingPunct="1">
              <a:buFont typeface="Wingdings" panose="05000000000000000000" pitchFamily="2" charset="2"/>
              <a:buNone/>
              <a:defRPr/>
            </a:pPr>
            <a:r>
              <a:rPr lang="es-PE" dirty="0" smtClean="0"/>
              <a:t>	</a:t>
            </a:r>
            <a:r>
              <a:rPr lang="es-PE" sz="2200" dirty="0" smtClean="0">
                <a:solidFill>
                  <a:schemeClr val="tx1">
                    <a:lumMod val="65000"/>
                    <a:lumOff val="35000"/>
                  </a:schemeClr>
                </a:solidFill>
              </a:rPr>
              <a:t>La forma normal de terminar un proceso es mediante la sentencia.</a:t>
            </a:r>
            <a:endParaRPr lang="es-ES" sz="2200" dirty="0" smtClean="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idx="4294967295"/>
          </p:nvPr>
        </p:nvSpPr>
        <p:spPr>
          <a:xfrm>
            <a:off x="571500" y="428625"/>
            <a:ext cx="8072438" cy="1139825"/>
          </a:xfrm>
          <a:noFill/>
        </p:spPr>
        <p:txBody>
          <a:bodyPr/>
          <a:lstStyle/>
          <a:p>
            <a:pPr algn="just" eaLnBrk="1" hangingPunct="1"/>
            <a:r>
              <a:rPr lang="es-PE" altLang="es-PE" sz="2800" b="1" u="sng" smtClean="0">
                <a:solidFill>
                  <a:srgbClr val="00B050"/>
                </a:solidFill>
              </a:rPr>
              <a:t>AUDIENCIA DE CONCILIACIÓN CON INASISTENCIA DE AMBAS PARTES</a:t>
            </a:r>
            <a:endParaRPr lang="es-ES" altLang="es-PE" sz="2800" b="1" u="sng" smtClean="0">
              <a:solidFill>
                <a:srgbClr val="00B050"/>
              </a:solidFill>
            </a:endParaRPr>
          </a:p>
        </p:txBody>
      </p:sp>
      <p:pic>
        <p:nvPicPr>
          <p:cNvPr id="1028" name="Picture 6" descr="Juez-har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3375" y="3143250"/>
            <a:ext cx="2016125"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2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688" y="4214813"/>
            <a:ext cx="1512887"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272" name="Object 4"/>
          <p:cNvGraphicFramePr>
            <a:graphicFrameLocks noChangeAspect="1"/>
          </p:cNvGraphicFramePr>
          <p:nvPr/>
        </p:nvGraphicFramePr>
        <p:xfrm>
          <a:off x="785813" y="1643063"/>
          <a:ext cx="1454150" cy="2160587"/>
        </p:xfrm>
        <a:graphic>
          <a:graphicData uri="http://schemas.openxmlformats.org/presentationml/2006/ole">
            <mc:AlternateContent xmlns:mc="http://schemas.openxmlformats.org/markup-compatibility/2006">
              <mc:Choice xmlns:v="urn:schemas-microsoft-com:vml" Requires="v">
                <p:oleObj spid="_x0000_s1044" name="Imagen" r:id="rId5" imgW="3848040" imgH="5478120" progId="MS_ClipArt_Gallery.2">
                  <p:embed/>
                </p:oleObj>
              </mc:Choice>
              <mc:Fallback>
                <p:oleObj name="Imagen" r:id="rId5" imgW="3848040" imgH="5478120" progId="MS_ClipArt_Gallery.2">
                  <p:embed/>
                  <p:pic>
                    <p:nvPicPr>
                      <p:cNvPr id="0" name="Object 4"/>
                      <p:cNvPicPr>
                        <a:picLocks noChangeAspect="1" noChangeArrowheads="1"/>
                      </p:cNvPicPr>
                      <p:nvPr/>
                    </p:nvPicPr>
                    <p:blipFill>
                      <a:blip r:embed="rId6">
                        <a:lum bright="18000" contrast="18000"/>
                        <a:extLst>
                          <a:ext uri="{28A0092B-C50C-407E-A947-70E740481C1C}">
                            <a14:useLocalDpi xmlns:a14="http://schemas.microsoft.com/office/drawing/2010/main" val="0"/>
                          </a:ext>
                        </a:extLst>
                      </a:blip>
                      <a:srcRect/>
                      <a:stretch>
                        <a:fillRect/>
                      </a:stretch>
                    </p:blipFill>
                    <p:spPr bwMode="auto">
                      <a:xfrm>
                        <a:off x="785813" y="1643063"/>
                        <a:ext cx="1454150" cy="2160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0" name="Line 19"/>
          <p:cNvSpPr>
            <a:spLocks noChangeShapeType="1"/>
          </p:cNvSpPr>
          <p:nvPr/>
        </p:nvSpPr>
        <p:spPr bwMode="auto">
          <a:xfrm>
            <a:off x="714375" y="1928813"/>
            <a:ext cx="1571625" cy="1571625"/>
          </a:xfrm>
          <a:prstGeom prst="line">
            <a:avLst/>
          </a:prstGeom>
          <a:noFill/>
          <a:ln w="57150">
            <a:solidFill>
              <a:srgbClr val="00B050"/>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1031" name="Line 23"/>
          <p:cNvSpPr>
            <a:spLocks noChangeShapeType="1"/>
          </p:cNvSpPr>
          <p:nvPr/>
        </p:nvSpPr>
        <p:spPr bwMode="auto">
          <a:xfrm flipH="1">
            <a:off x="785813" y="1857375"/>
            <a:ext cx="1643062" cy="1514475"/>
          </a:xfrm>
          <a:prstGeom prst="line">
            <a:avLst/>
          </a:prstGeom>
          <a:noFill/>
          <a:ln w="57150">
            <a:solidFill>
              <a:srgbClr val="00B050"/>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1032" name="Line 24"/>
          <p:cNvSpPr>
            <a:spLocks noChangeShapeType="1"/>
          </p:cNvSpPr>
          <p:nvPr/>
        </p:nvSpPr>
        <p:spPr bwMode="auto">
          <a:xfrm>
            <a:off x="785813" y="4214813"/>
            <a:ext cx="1643062" cy="1571625"/>
          </a:xfrm>
          <a:prstGeom prst="line">
            <a:avLst/>
          </a:prstGeom>
          <a:noFill/>
          <a:ln w="57150">
            <a:solidFill>
              <a:srgbClr val="00B050"/>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1033" name="Line 25"/>
          <p:cNvSpPr>
            <a:spLocks noChangeShapeType="1"/>
          </p:cNvSpPr>
          <p:nvPr/>
        </p:nvSpPr>
        <p:spPr bwMode="auto">
          <a:xfrm flipH="1">
            <a:off x="714375" y="4286250"/>
            <a:ext cx="1714500" cy="1643063"/>
          </a:xfrm>
          <a:prstGeom prst="line">
            <a:avLst/>
          </a:prstGeom>
          <a:noFill/>
          <a:ln w="57150">
            <a:solidFill>
              <a:srgbClr val="00B050"/>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1044" name="AutoShape 29"/>
          <p:cNvSpPr>
            <a:spLocks noChangeArrowheads="1"/>
          </p:cNvSpPr>
          <p:nvPr/>
        </p:nvSpPr>
        <p:spPr bwMode="auto">
          <a:xfrm>
            <a:off x="5857875" y="1500188"/>
            <a:ext cx="2357438" cy="2228850"/>
          </a:xfrm>
          <a:prstGeom prst="wedgeRoundRectCallout">
            <a:avLst>
              <a:gd name="adj1" fmla="val -43750"/>
              <a:gd name="adj2" fmla="val 70000"/>
              <a:gd name="adj3" fmla="val 16667"/>
            </a:avLst>
          </a:prstGeom>
          <a:noFill/>
          <a:ln w="28575">
            <a:solidFill>
              <a:srgbClr val="00B050"/>
            </a:solidFill>
            <a:miter lim="800000"/>
            <a:headEnd/>
            <a:tailEnd/>
          </a:ln>
        </p:spPr>
        <p:txBody>
          <a:bodyPr/>
          <a:lstStyle/>
          <a:p>
            <a:pPr algn="ctr">
              <a:spcBef>
                <a:spcPct val="50000"/>
              </a:spcBef>
              <a:defRPr/>
            </a:pPr>
            <a:r>
              <a:rPr lang="es-PE" sz="1600" dirty="0">
                <a:solidFill>
                  <a:schemeClr val="tx1">
                    <a:lumMod val="75000"/>
                    <a:lumOff val="25000"/>
                  </a:schemeClr>
                </a:solidFill>
                <a:latin typeface="+mn-lt"/>
                <a:cs typeface="Arial" charset="0"/>
              </a:rPr>
              <a:t>Declara la conclusión del proceso si, dentro de los treinta (30) días naturales siguientes, ninguna de las partes hubiese solicitado fecha para nueva audiencia.</a:t>
            </a:r>
            <a:endParaRPr lang="es-ES" sz="1600" dirty="0">
              <a:solidFill>
                <a:schemeClr val="tx1">
                  <a:lumMod val="75000"/>
                  <a:lumOff val="25000"/>
                </a:schemeClr>
              </a:solidFill>
              <a:latin typeface="+mn-lt"/>
              <a:cs typeface="Arial" charset="0"/>
            </a:endParaRPr>
          </a:p>
          <a:p>
            <a:pPr algn="just">
              <a:defRPr/>
            </a:pPr>
            <a:endParaRPr lang="es-ES" dirty="0">
              <a:latin typeface="Arial" charset="0"/>
              <a:cs typeface="Arial" charset="0"/>
            </a:endParaRPr>
          </a:p>
        </p:txBody>
      </p:sp>
      <p:sp>
        <p:nvSpPr>
          <p:cNvPr id="1045" name="Text Box 30"/>
          <p:cNvSpPr txBox="1">
            <a:spLocks noChangeArrowheads="1"/>
          </p:cNvSpPr>
          <p:nvPr/>
        </p:nvSpPr>
        <p:spPr bwMode="auto">
          <a:xfrm>
            <a:off x="6143625" y="6286500"/>
            <a:ext cx="2447925" cy="366713"/>
          </a:xfrm>
          <a:prstGeom prst="rect">
            <a:avLst/>
          </a:prstGeom>
          <a:noFill/>
          <a:ln w="9525">
            <a:noFill/>
            <a:miter lim="800000"/>
            <a:headEnd/>
            <a:tailEnd/>
          </a:ln>
        </p:spPr>
        <p:txBody>
          <a:bodyPr>
            <a:spAutoFit/>
          </a:bodyPr>
          <a:lstStyle/>
          <a:p>
            <a:pPr algn="r">
              <a:spcBef>
                <a:spcPct val="20000"/>
              </a:spcBef>
              <a:buClr>
                <a:schemeClr val="accent1"/>
              </a:buClr>
              <a:buSzPct val="65000"/>
              <a:buFont typeface="Wingdings" pitchFamily="2" charset="2"/>
              <a:buNone/>
              <a:defRPr/>
            </a:pPr>
            <a:r>
              <a:rPr lang="es-PE" b="1" dirty="0">
                <a:solidFill>
                  <a:schemeClr val="tx1">
                    <a:lumMod val="75000"/>
                    <a:lumOff val="25000"/>
                  </a:schemeClr>
                </a:solidFill>
                <a:latin typeface="+mn-lt"/>
                <a:cs typeface="Arial" charset="0"/>
              </a:rPr>
              <a:t>NLPT, ART.43 Inc. 1</a:t>
            </a:r>
            <a:endParaRPr lang="es-ES" dirty="0">
              <a:solidFill>
                <a:schemeClr val="tx1">
                  <a:lumMod val="75000"/>
                  <a:lumOff val="25000"/>
                </a:schemeClr>
              </a:solidFill>
              <a:latin typeface="+mn-lt"/>
              <a:cs typeface="Arial" charset="0"/>
            </a:endParaRPr>
          </a:p>
        </p:txBody>
      </p:sp>
      <p:sp>
        <p:nvSpPr>
          <p:cNvPr id="1036" name="AutoShape 27"/>
          <p:cNvSpPr>
            <a:spLocks noChangeArrowheads="1"/>
          </p:cNvSpPr>
          <p:nvPr/>
        </p:nvSpPr>
        <p:spPr bwMode="auto">
          <a:xfrm rot="-1569040">
            <a:off x="3490913" y="4056063"/>
            <a:ext cx="576262" cy="431800"/>
          </a:xfrm>
          <a:prstGeom prst="rightArrow">
            <a:avLst>
              <a:gd name="adj1" fmla="val 50000"/>
              <a:gd name="adj2" fmla="val 3336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PE" altLang="es-PE"/>
          </a:p>
        </p:txBody>
      </p:sp>
      <p:sp>
        <p:nvSpPr>
          <p:cNvPr id="1037" name="AutoShape 27"/>
          <p:cNvSpPr>
            <a:spLocks noChangeArrowheads="1"/>
          </p:cNvSpPr>
          <p:nvPr/>
        </p:nvSpPr>
        <p:spPr bwMode="auto">
          <a:xfrm rot="-1569040">
            <a:off x="3254375" y="5511800"/>
            <a:ext cx="576263" cy="431800"/>
          </a:xfrm>
          <a:prstGeom prst="rightArrow">
            <a:avLst>
              <a:gd name="adj1" fmla="val 50000"/>
              <a:gd name="adj2" fmla="val 3336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PE" altLang="es-PE"/>
          </a:p>
        </p:txBody>
      </p:sp>
      <p:sp>
        <p:nvSpPr>
          <p:cNvPr id="1038" name="AutoShape 27"/>
          <p:cNvSpPr>
            <a:spLocks noChangeArrowheads="1"/>
          </p:cNvSpPr>
          <p:nvPr/>
        </p:nvSpPr>
        <p:spPr bwMode="auto">
          <a:xfrm rot="-1569040">
            <a:off x="3351213" y="4819650"/>
            <a:ext cx="576262" cy="431800"/>
          </a:xfrm>
          <a:prstGeom prst="rightArrow">
            <a:avLst>
              <a:gd name="adj1" fmla="val 50000"/>
              <a:gd name="adj2" fmla="val 3336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PE" altLang="es-PE"/>
          </a:p>
        </p:txBody>
      </p:sp>
      <p:sp>
        <p:nvSpPr>
          <p:cNvPr id="1039" name="AutoShape 27"/>
          <p:cNvSpPr>
            <a:spLocks noChangeArrowheads="1"/>
          </p:cNvSpPr>
          <p:nvPr/>
        </p:nvSpPr>
        <p:spPr bwMode="auto">
          <a:xfrm rot="-1569040">
            <a:off x="3779838" y="5176838"/>
            <a:ext cx="576262" cy="431800"/>
          </a:xfrm>
          <a:prstGeom prst="rightArrow">
            <a:avLst>
              <a:gd name="adj1" fmla="val 50000"/>
              <a:gd name="adj2" fmla="val 3336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PE" altLang="es-PE"/>
          </a:p>
        </p:txBody>
      </p:sp>
      <p:sp>
        <p:nvSpPr>
          <p:cNvPr id="1040" name="AutoShape 27"/>
          <p:cNvSpPr>
            <a:spLocks noChangeArrowheads="1"/>
          </p:cNvSpPr>
          <p:nvPr/>
        </p:nvSpPr>
        <p:spPr bwMode="auto">
          <a:xfrm rot="-1569040">
            <a:off x="3876675" y="4484688"/>
            <a:ext cx="576263" cy="431800"/>
          </a:xfrm>
          <a:prstGeom prst="rightArrow">
            <a:avLst>
              <a:gd name="adj1" fmla="val 50000"/>
              <a:gd name="adj2" fmla="val 3336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PE" altLang="es-PE"/>
          </a:p>
        </p:txBody>
      </p:sp>
      <p:sp>
        <p:nvSpPr>
          <p:cNvPr id="1041" name="AutoShape 27"/>
          <p:cNvSpPr>
            <a:spLocks noChangeArrowheads="1"/>
          </p:cNvSpPr>
          <p:nvPr/>
        </p:nvSpPr>
        <p:spPr bwMode="auto">
          <a:xfrm rot="-1569040">
            <a:off x="3641725" y="5940425"/>
            <a:ext cx="576263" cy="431800"/>
          </a:xfrm>
          <a:prstGeom prst="rightArrow">
            <a:avLst>
              <a:gd name="adj1" fmla="val 50000"/>
              <a:gd name="adj2" fmla="val 3336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PE" altLang="es-PE"/>
          </a:p>
        </p:txBody>
      </p:sp>
      <p:cxnSp>
        <p:nvCxnSpPr>
          <p:cNvPr id="25" name="24 Conector recto de flecha"/>
          <p:cNvCxnSpPr/>
          <p:nvPr/>
        </p:nvCxnSpPr>
        <p:spPr>
          <a:xfrm>
            <a:off x="2857500" y="2786063"/>
            <a:ext cx="1428750" cy="714375"/>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flipV="1">
            <a:off x="2786063" y="4443413"/>
            <a:ext cx="1412875" cy="62865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14375" y="785813"/>
            <a:ext cx="8229600" cy="1139825"/>
          </a:xfrm>
        </p:spPr>
        <p:txBody>
          <a:bodyPr/>
          <a:lstStyle/>
          <a:p>
            <a:pPr algn="just" eaLnBrk="1" hangingPunct="1"/>
            <a:r>
              <a:rPr lang="es-PE" altLang="es-PE" sz="2800" b="1" u="sng" smtClean="0">
                <a:solidFill>
                  <a:srgbClr val="00B050"/>
                </a:solidFill>
              </a:rPr>
              <a:t>PROLONGACIÓN DE LA AUDIENCIA DE CONCILIACIÓN</a:t>
            </a:r>
            <a:endParaRPr lang="es-ES" altLang="es-PE" sz="2800" b="1" u="sng" smtClean="0">
              <a:solidFill>
                <a:srgbClr val="00B050"/>
              </a:solidFill>
            </a:endParaRPr>
          </a:p>
        </p:txBody>
      </p:sp>
      <p:sp>
        <p:nvSpPr>
          <p:cNvPr id="24579" name="Rectangle 3"/>
          <p:cNvSpPr>
            <a:spLocks noGrp="1" noChangeArrowheads="1"/>
          </p:cNvSpPr>
          <p:nvPr>
            <p:ph type="body" idx="1"/>
          </p:nvPr>
        </p:nvSpPr>
        <p:spPr>
          <a:xfrm>
            <a:off x="642938" y="1600200"/>
            <a:ext cx="8043862" cy="4530725"/>
          </a:xfrm>
        </p:spPr>
        <p:txBody>
          <a:bodyPr/>
          <a:lstStyle/>
          <a:p>
            <a:pPr marL="0" indent="0" algn="just" eaLnBrk="1" hangingPunct="1">
              <a:lnSpc>
                <a:spcPct val="90000"/>
              </a:lnSpc>
              <a:buFont typeface="Wingdings" panose="05000000000000000000" pitchFamily="2" charset="2"/>
              <a:buNone/>
              <a:defRPr/>
            </a:pPr>
            <a:r>
              <a:rPr lang="es-PE" sz="2200" dirty="0" smtClean="0">
                <a:solidFill>
                  <a:schemeClr val="tx1">
                    <a:lumMod val="75000"/>
                    <a:lumOff val="25000"/>
                  </a:schemeClr>
                </a:solidFill>
              </a:rPr>
              <a:t>Por decisión de las partes la conciliación puede prolongarse lo necesario hasta que se dé por agotada, pudiendo incluso continuar los días hábiles siguientes, cuantas veces sea necesario, en un lapso no mayor de un (1) mes.</a:t>
            </a:r>
          </a:p>
          <a:p>
            <a:pPr marL="0" indent="0" algn="just" eaLnBrk="1" hangingPunct="1">
              <a:lnSpc>
                <a:spcPct val="90000"/>
              </a:lnSpc>
              <a:buFont typeface="Wingdings" panose="05000000000000000000" pitchFamily="2" charset="2"/>
              <a:buNone/>
              <a:defRPr/>
            </a:pPr>
            <a:endParaRPr lang="es-PE" dirty="0" smtClean="0"/>
          </a:p>
          <a:p>
            <a:pPr marL="0" indent="0" algn="just" eaLnBrk="1" hangingPunct="1">
              <a:lnSpc>
                <a:spcPct val="90000"/>
              </a:lnSpc>
              <a:buFont typeface="Wingdings" panose="05000000000000000000" pitchFamily="2" charset="2"/>
              <a:buNone/>
              <a:defRPr/>
            </a:pPr>
            <a:endParaRPr lang="es-PE" dirty="0" smtClean="0"/>
          </a:p>
        </p:txBody>
      </p:sp>
      <p:sp>
        <p:nvSpPr>
          <p:cNvPr id="4" name="3 Rectángulo"/>
          <p:cNvSpPr/>
          <p:nvPr/>
        </p:nvSpPr>
        <p:spPr>
          <a:xfrm>
            <a:off x="4500563" y="6286500"/>
            <a:ext cx="4071937" cy="571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lnSpc>
                <a:spcPct val="90000"/>
              </a:lnSpc>
              <a:buFont typeface="Wingdings" pitchFamily="2" charset="2"/>
              <a:buNone/>
              <a:defRPr/>
            </a:pPr>
            <a:r>
              <a:rPr lang="es-PE" b="1" dirty="0">
                <a:solidFill>
                  <a:schemeClr val="tx1">
                    <a:lumMod val="75000"/>
                    <a:lumOff val="25000"/>
                  </a:schemeClr>
                </a:solidFill>
              </a:rPr>
              <a:t>NLPT, ART.43. Inc. 2</a:t>
            </a:r>
            <a:endParaRPr lang="es-ES"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title"/>
          </p:nvPr>
        </p:nvSpPr>
        <p:spPr>
          <a:xfrm>
            <a:off x="428625" y="500063"/>
            <a:ext cx="8229600" cy="1139825"/>
          </a:xfrm>
          <a:noFill/>
        </p:spPr>
        <p:txBody>
          <a:bodyPr/>
          <a:lstStyle/>
          <a:p>
            <a:pPr algn="just" eaLnBrk="1" hangingPunct="1"/>
            <a:r>
              <a:rPr lang="es-PE" altLang="es-PE" sz="2800" b="1" u="sng" smtClean="0">
                <a:solidFill>
                  <a:srgbClr val="00B050"/>
                </a:solidFill>
              </a:rPr>
              <a:t>CONCILIACIÓN PARCIAL DEL CONFLICTO</a:t>
            </a:r>
            <a:endParaRPr lang="es-ES" altLang="es-PE" sz="2800" b="1" u="sng" smtClean="0">
              <a:solidFill>
                <a:srgbClr val="00B050"/>
              </a:solidFill>
            </a:endParaRPr>
          </a:p>
        </p:txBody>
      </p:sp>
      <p:pic>
        <p:nvPicPr>
          <p:cNvPr id="25603" name="Picture 7" descr="BD19923_"/>
          <p:cNvPicPr>
            <a:picLocks noChangeAspect="1" noChangeArrowheads="1"/>
          </p:cNvPicPr>
          <p:nvPr/>
        </p:nvPicPr>
        <p:blipFill>
          <a:blip r:embed="rId2"/>
          <a:srcRect/>
          <a:stretch>
            <a:fillRect/>
          </a:stretch>
        </p:blipFill>
        <p:spPr bwMode="auto">
          <a:xfrm>
            <a:off x="571500" y="1857375"/>
            <a:ext cx="1963738" cy="2436813"/>
          </a:xfrm>
          <a:prstGeom prst="rect">
            <a:avLst/>
          </a:prstGeom>
          <a:ln>
            <a:noFill/>
          </a:ln>
          <a:effectLst>
            <a:outerShdw blurRad="292100" dist="139700" dir="2700000" algn="tl" rotWithShape="0">
              <a:srgbClr val="333333">
                <a:alpha val="65000"/>
              </a:srgbClr>
            </a:outerShdw>
          </a:effectLst>
        </p:spPr>
      </p:pic>
      <p:sp>
        <p:nvSpPr>
          <p:cNvPr id="25604" name="AutoShape 7"/>
          <p:cNvSpPr>
            <a:spLocks noChangeArrowheads="1"/>
          </p:cNvSpPr>
          <p:nvPr/>
        </p:nvSpPr>
        <p:spPr bwMode="auto">
          <a:xfrm>
            <a:off x="2857500" y="3000375"/>
            <a:ext cx="360363" cy="576263"/>
          </a:xfrm>
          <a:custGeom>
            <a:avLst/>
            <a:gdLst>
              <a:gd name="T0" fmla="*/ 270272 w 21600"/>
              <a:gd name="T1" fmla="*/ 0 h 21600"/>
              <a:gd name="T2" fmla="*/ 0 w 21600"/>
              <a:gd name="T3" fmla="*/ 288131 h 21600"/>
              <a:gd name="T4" fmla="*/ 270272 w 21600"/>
              <a:gd name="T5" fmla="*/ 576262 h 21600"/>
              <a:gd name="T6" fmla="*/ 360363 w 21600"/>
              <a:gd name="T7" fmla="*/ 28813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5">
              <a:lumMod val="20000"/>
              <a:lumOff val="80000"/>
            </a:schemeClr>
          </a:solidFill>
          <a:ln w="9525">
            <a:solidFill>
              <a:srgbClr val="00B050"/>
            </a:solidFill>
            <a:miter lim="800000"/>
            <a:headEnd/>
            <a:tailEnd/>
          </a:ln>
        </p:spPr>
        <p:txBody>
          <a:bodyPr wrap="none" anchor="ctr"/>
          <a:lstStyle/>
          <a:p>
            <a:pPr>
              <a:defRPr/>
            </a:pPr>
            <a:endParaRPr lang="es-PE">
              <a:latin typeface="Arial" charset="0"/>
              <a:cs typeface="Arial" charset="0"/>
            </a:endParaRPr>
          </a:p>
        </p:txBody>
      </p:sp>
      <p:sp>
        <p:nvSpPr>
          <p:cNvPr id="25605" name="AutoShape 8"/>
          <p:cNvSpPr>
            <a:spLocks noChangeArrowheads="1"/>
          </p:cNvSpPr>
          <p:nvPr/>
        </p:nvSpPr>
        <p:spPr bwMode="auto">
          <a:xfrm>
            <a:off x="1187450" y="4652963"/>
            <a:ext cx="576263" cy="360362"/>
          </a:xfrm>
          <a:prstGeom prst="downArrow">
            <a:avLst>
              <a:gd name="adj1" fmla="val 50000"/>
              <a:gd name="adj2" fmla="val 25000"/>
            </a:avLst>
          </a:prstGeom>
          <a:solidFill>
            <a:schemeClr val="accent5">
              <a:lumMod val="20000"/>
              <a:lumOff val="80000"/>
            </a:schemeClr>
          </a:solidFill>
          <a:ln w="9525">
            <a:solidFill>
              <a:srgbClr val="00B050"/>
            </a:solidFill>
            <a:miter lim="800000"/>
            <a:headEnd/>
            <a:tailEnd/>
          </a:ln>
        </p:spPr>
        <p:txBody>
          <a:bodyPr wrap="none" anchor="ctr"/>
          <a:lstStyle/>
          <a:p>
            <a:pPr>
              <a:defRPr/>
            </a:pPr>
            <a:endParaRPr lang="es-PE">
              <a:latin typeface="Arial" charset="0"/>
              <a:cs typeface="Arial" charset="0"/>
            </a:endParaRPr>
          </a:p>
        </p:txBody>
      </p:sp>
      <p:sp>
        <p:nvSpPr>
          <p:cNvPr id="25606" name="Text Box 9"/>
          <p:cNvSpPr txBox="1">
            <a:spLocks noChangeArrowheads="1"/>
          </p:cNvSpPr>
          <p:nvPr/>
        </p:nvSpPr>
        <p:spPr bwMode="auto">
          <a:xfrm>
            <a:off x="323850" y="5157788"/>
            <a:ext cx="2663825" cy="366712"/>
          </a:xfrm>
          <a:prstGeom prst="rect">
            <a:avLst/>
          </a:prstGeom>
          <a:noFill/>
          <a:ln w="9525">
            <a:noFill/>
            <a:miter lim="800000"/>
            <a:headEnd/>
            <a:tailEnd/>
          </a:ln>
        </p:spPr>
        <p:txBody>
          <a:bodyPr>
            <a:spAutoFit/>
          </a:bodyPr>
          <a:lstStyle/>
          <a:p>
            <a:pPr algn="ctr">
              <a:spcBef>
                <a:spcPct val="50000"/>
              </a:spcBef>
              <a:defRPr/>
            </a:pPr>
            <a:r>
              <a:rPr lang="es-PE" b="1" dirty="0">
                <a:solidFill>
                  <a:schemeClr val="accent1">
                    <a:lumMod val="75000"/>
                  </a:schemeClr>
                </a:solidFill>
                <a:latin typeface="+mj-lt"/>
                <a:cs typeface="Arial" charset="0"/>
              </a:rPr>
              <a:t>Conciliación parcial</a:t>
            </a:r>
            <a:endParaRPr lang="es-ES" b="1" dirty="0">
              <a:solidFill>
                <a:schemeClr val="accent1">
                  <a:lumMod val="75000"/>
                </a:schemeClr>
              </a:solidFill>
              <a:latin typeface="+mj-lt"/>
              <a:cs typeface="Arial" charset="0"/>
            </a:endParaRPr>
          </a:p>
        </p:txBody>
      </p:sp>
      <p:pic>
        <p:nvPicPr>
          <p:cNvPr id="25607" name="Picture 10" descr="imagen4"/>
          <p:cNvPicPr>
            <a:picLocks noChangeAspect="1" noChangeArrowheads="1"/>
          </p:cNvPicPr>
          <p:nvPr/>
        </p:nvPicPr>
        <p:blipFill>
          <a:blip r:embed="rId3"/>
          <a:srcRect/>
          <a:stretch>
            <a:fillRect/>
          </a:stretch>
        </p:blipFill>
        <p:spPr bwMode="auto">
          <a:xfrm>
            <a:off x="3357563" y="2214563"/>
            <a:ext cx="1974850" cy="1944687"/>
          </a:xfrm>
          <a:prstGeom prst="rect">
            <a:avLst/>
          </a:prstGeom>
          <a:ln>
            <a:noFill/>
          </a:ln>
          <a:effectLst>
            <a:outerShdw blurRad="292100" dist="139700" dir="2700000" algn="tl" rotWithShape="0">
              <a:srgbClr val="333333">
                <a:alpha val="65000"/>
              </a:srgbClr>
            </a:outerShdw>
          </a:effectLst>
        </p:spPr>
      </p:pic>
      <p:sp>
        <p:nvSpPr>
          <p:cNvPr id="25608" name="AutoShape 13"/>
          <p:cNvSpPr>
            <a:spLocks noChangeArrowheads="1"/>
          </p:cNvSpPr>
          <p:nvPr/>
        </p:nvSpPr>
        <p:spPr bwMode="auto">
          <a:xfrm>
            <a:off x="5435600" y="1125538"/>
            <a:ext cx="2994025" cy="1439862"/>
          </a:xfrm>
          <a:prstGeom prst="cloudCallout">
            <a:avLst>
              <a:gd name="adj1" fmla="val -43750"/>
              <a:gd name="adj2" fmla="val 70000"/>
            </a:avLst>
          </a:prstGeom>
          <a:noFill/>
          <a:ln w="28575">
            <a:solidFill>
              <a:srgbClr val="00B050"/>
            </a:solidFill>
            <a:round/>
            <a:headEnd/>
            <a:tailEnd/>
          </a:ln>
        </p:spPr>
        <p:txBody>
          <a:bodyPr/>
          <a:lstStyle/>
          <a:p>
            <a:pPr algn="ctr">
              <a:defRPr/>
            </a:pPr>
            <a:endParaRPr lang="es-PE" sz="1600" b="1" dirty="0">
              <a:solidFill>
                <a:schemeClr val="tx1">
                  <a:lumMod val="75000"/>
                  <a:lumOff val="25000"/>
                </a:schemeClr>
              </a:solidFill>
              <a:latin typeface="+mj-lt"/>
              <a:cs typeface="Arial" charset="0"/>
            </a:endParaRPr>
          </a:p>
          <a:p>
            <a:pPr algn="ctr">
              <a:defRPr/>
            </a:pPr>
            <a:r>
              <a:rPr lang="es-PE" sz="1400" b="1" dirty="0">
                <a:solidFill>
                  <a:schemeClr val="tx1">
                    <a:lumMod val="75000"/>
                    <a:lumOff val="25000"/>
                  </a:schemeClr>
                </a:solidFill>
                <a:latin typeface="+mj-lt"/>
                <a:cs typeface="Arial" charset="0"/>
              </a:rPr>
              <a:t>Aprueba lo cordado con efecto de cosa juzgada.</a:t>
            </a:r>
            <a:endParaRPr lang="es-ES" sz="1400" b="1" dirty="0">
              <a:solidFill>
                <a:schemeClr val="tx1">
                  <a:lumMod val="75000"/>
                  <a:lumOff val="25000"/>
                </a:schemeClr>
              </a:solidFill>
              <a:latin typeface="+mj-lt"/>
              <a:cs typeface="Arial" charset="0"/>
            </a:endParaRPr>
          </a:p>
        </p:txBody>
      </p:sp>
      <p:sp>
        <p:nvSpPr>
          <p:cNvPr id="25609" name="AutoShape 14"/>
          <p:cNvSpPr>
            <a:spLocks noChangeArrowheads="1"/>
          </p:cNvSpPr>
          <p:nvPr/>
        </p:nvSpPr>
        <p:spPr bwMode="auto">
          <a:xfrm>
            <a:off x="5429250" y="3786188"/>
            <a:ext cx="3276600" cy="2157412"/>
          </a:xfrm>
          <a:prstGeom prst="cloudCallout">
            <a:avLst>
              <a:gd name="adj1" fmla="val -43458"/>
              <a:gd name="adj2" fmla="val -64759"/>
            </a:avLst>
          </a:prstGeom>
          <a:noFill/>
          <a:ln w="28575">
            <a:solidFill>
              <a:srgbClr val="00B050"/>
            </a:solidFill>
            <a:round/>
            <a:headEnd/>
            <a:tailEnd/>
          </a:ln>
        </p:spPr>
        <p:txBody>
          <a:bodyPr/>
          <a:lstStyle/>
          <a:p>
            <a:pPr algn="ctr">
              <a:defRPr/>
            </a:pPr>
            <a:r>
              <a:rPr lang="es-ES" sz="1400" b="1" dirty="0">
                <a:solidFill>
                  <a:schemeClr val="tx1">
                    <a:lumMod val="75000"/>
                    <a:lumOff val="25000"/>
                  </a:schemeClr>
                </a:solidFill>
                <a:latin typeface="+mj-lt"/>
                <a:cs typeface="Arial" charset="0"/>
              </a:rPr>
              <a:t>Ordena el cumplimiento de las prestaciones acordadas en el plazo establecido por las partes o, en su defecto, en el plazo de cinco (5) días hábiles siguientes.</a:t>
            </a:r>
          </a:p>
        </p:txBody>
      </p:sp>
      <p:sp>
        <p:nvSpPr>
          <p:cNvPr id="25610" name="Text Box 15"/>
          <p:cNvSpPr txBox="1">
            <a:spLocks noChangeArrowheads="1"/>
          </p:cNvSpPr>
          <p:nvPr/>
        </p:nvSpPr>
        <p:spPr bwMode="auto">
          <a:xfrm>
            <a:off x="468313" y="6308725"/>
            <a:ext cx="2590800" cy="366713"/>
          </a:xfrm>
          <a:prstGeom prst="rect">
            <a:avLst/>
          </a:prstGeom>
          <a:noFill/>
          <a:ln w="9525">
            <a:noFill/>
            <a:miter lim="800000"/>
            <a:headEnd/>
            <a:tailEnd/>
          </a:ln>
        </p:spPr>
        <p:txBody>
          <a:bodyPr>
            <a:spAutoFit/>
          </a:bodyPr>
          <a:lstStyle/>
          <a:p>
            <a:pPr>
              <a:spcBef>
                <a:spcPct val="50000"/>
              </a:spcBef>
              <a:defRPr/>
            </a:pPr>
            <a:r>
              <a:rPr lang="es-PE" b="1" dirty="0">
                <a:solidFill>
                  <a:schemeClr val="tx1">
                    <a:lumMod val="75000"/>
                    <a:lumOff val="25000"/>
                  </a:schemeClr>
                </a:solidFill>
                <a:latin typeface="+mn-lt"/>
                <a:cs typeface="Arial" charset="0"/>
              </a:rPr>
              <a:t>NLPT, ART.43. Inc. 2</a:t>
            </a:r>
            <a:endParaRPr lang="es-ES" b="1" dirty="0">
              <a:solidFill>
                <a:schemeClr val="tx1">
                  <a:lumMod val="75000"/>
                  <a:lumOff val="25000"/>
                </a:schemeClr>
              </a:solidFill>
              <a:latin typeface="+mn-lt"/>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77" name="Object 13"/>
          <p:cNvGraphicFramePr>
            <a:graphicFrameLocks noChangeAspect="1"/>
          </p:cNvGraphicFramePr>
          <p:nvPr>
            <p:ph idx="1"/>
          </p:nvPr>
        </p:nvGraphicFramePr>
        <p:xfrm>
          <a:off x="714375" y="2071688"/>
          <a:ext cx="1817688" cy="2232025"/>
        </p:xfrm>
        <a:graphic>
          <a:graphicData uri="http://schemas.openxmlformats.org/presentationml/2006/ole">
            <mc:AlternateContent xmlns:mc="http://schemas.openxmlformats.org/markup-compatibility/2006">
              <mc:Choice xmlns:v="urn:schemas-microsoft-com:vml" Requires="v">
                <p:oleObj spid="_x0000_s2059" name="Imagen" r:id="rId3" imgW="4519440" imgH="3466800" progId="MS_ClipArt_Gallery.2">
                  <p:embed/>
                </p:oleObj>
              </mc:Choice>
              <mc:Fallback>
                <p:oleObj name="Imagen" r:id="rId3" imgW="4519440" imgH="3466800" progId="MS_ClipArt_Gallery.2">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375" y="2071688"/>
                        <a:ext cx="1817688" cy="223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1" name="Rectangle 8"/>
          <p:cNvSpPr>
            <a:spLocks noGrp="1" noChangeArrowheads="1"/>
          </p:cNvSpPr>
          <p:nvPr>
            <p:ph type="title"/>
          </p:nvPr>
        </p:nvSpPr>
        <p:spPr>
          <a:xfrm>
            <a:off x="500063" y="571500"/>
            <a:ext cx="8229600" cy="1139825"/>
          </a:xfrm>
          <a:noFill/>
        </p:spPr>
        <p:txBody>
          <a:bodyPr/>
          <a:lstStyle/>
          <a:p>
            <a:pPr algn="just" eaLnBrk="1" hangingPunct="1"/>
            <a:r>
              <a:rPr lang="es-PE" altLang="es-PE" sz="2800" b="1" u="sng" smtClean="0">
                <a:solidFill>
                  <a:srgbClr val="00B050"/>
                </a:solidFill>
              </a:rPr>
              <a:t>CONCILIACIÓN TOTAL DEL CONFLICTO</a:t>
            </a:r>
            <a:endParaRPr lang="es-ES" altLang="es-PE" sz="2800" b="1" u="sng" smtClean="0">
              <a:solidFill>
                <a:srgbClr val="00B050"/>
              </a:solidFill>
            </a:endParaRPr>
          </a:p>
        </p:txBody>
      </p:sp>
      <p:sp>
        <p:nvSpPr>
          <p:cNvPr id="2052" name="AutoShape 9"/>
          <p:cNvSpPr>
            <a:spLocks noChangeArrowheads="1"/>
          </p:cNvSpPr>
          <p:nvPr/>
        </p:nvSpPr>
        <p:spPr bwMode="auto">
          <a:xfrm>
            <a:off x="1285875" y="4786313"/>
            <a:ext cx="576263" cy="360362"/>
          </a:xfrm>
          <a:prstGeom prst="downArrow">
            <a:avLst>
              <a:gd name="adj1" fmla="val 50000"/>
              <a:gd name="adj2" fmla="val 25000"/>
            </a:avLst>
          </a:prstGeom>
          <a:solidFill>
            <a:schemeClr val="accent5">
              <a:lumMod val="20000"/>
              <a:lumOff val="80000"/>
            </a:schemeClr>
          </a:solidFill>
          <a:ln w="9525">
            <a:solidFill>
              <a:srgbClr val="00B050"/>
            </a:solidFill>
            <a:miter lim="800000"/>
            <a:headEnd/>
            <a:tailEnd/>
          </a:ln>
        </p:spPr>
        <p:txBody>
          <a:bodyPr wrap="none" anchor="ctr"/>
          <a:lstStyle/>
          <a:p>
            <a:pPr>
              <a:defRPr/>
            </a:pPr>
            <a:endParaRPr lang="es-PE">
              <a:latin typeface="Arial" charset="0"/>
              <a:cs typeface="Arial" charset="0"/>
            </a:endParaRPr>
          </a:p>
        </p:txBody>
      </p:sp>
      <p:sp>
        <p:nvSpPr>
          <p:cNvPr id="2053" name="Text Box 10"/>
          <p:cNvSpPr txBox="1">
            <a:spLocks noChangeArrowheads="1"/>
          </p:cNvSpPr>
          <p:nvPr/>
        </p:nvSpPr>
        <p:spPr bwMode="auto">
          <a:xfrm>
            <a:off x="323850" y="5300663"/>
            <a:ext cx="2663825" cy="366712"/>
          </a:xfrm>
          <a:prstGeom prst="rect">
            <a:avLst/>
          </a:prstGeom>
          <a:noFill/>
          <a:ln w="9525">
            <a:noFill/>
            <a:miter lim="800000"/>
            <a:headEnd/>
            <a:tailEnd/>
          </a:ln>
        </p:spPr>
        <p:txBody>
          <a:bodyPr>
            <a:spAutoFit/>
          </a:bodyPr>
          <a:lstStyle/>
          <a:p>
            <a:pPr algn="ctr">
              <a:spcBef>
                <a:spcPct val="50000"/>
              </a:spcBef>
              <a:defRPr/>
            </a:pPr>
            <a:r>
              <a:rPr lang="es-PE" b="1" dirty="0">
                <a:solidFill>
                  <a:srgbClr val="00B050"/>
                </a:solidFill>
                <a:latin typeface="+mn-lt"/>
                <a:cs typeface="Arial" charset="0"/>
              </a:rPr>
              <a:t>Conciliación TOTAL</a:t>
            </a:r>
            <a:endParaRPr lang="es-ES" b="1" dirty="0">
              <a:solidFill>
                <a:srgbClr val="00B050"/>
              </a:solidFill>
              <a:latin typeface="+mn-lt"/>
              <a:cs typeface="Arial" charset="0"/>
            </a:endParaRPr>
          </a:p>
        </p:txBody>
      </p:sp>
      <p:pic>
        <p:nvPicPr>
          <p:cNvPr id="2054" name="Picture 11" descr="imag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0438" y="2571750"/>
            <a:ext cx="1214437"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AutoShape 12"/>
          <p:cNvSpPr>
            <a:spLocks noChangeArrowheads="1"/>
          </p:cNvSpPr>
          <p:nvPr/>
        </p:nvSpPr>
        <p:spPr bwMode="auto">
          <a:xfrm rot="16200000">
            <a:off x="2678113" y="3036888"/>
            <a:ext cx="576262" cy="360362"/>
          </a:xfrm>
          <a:prstGeom prst="downArrow">
            <a:avLst>
              <a:gd name="adj1" fmla="val 50000"/>
              <a:gd name="adj2" fmla="val 25000"/>
            </a:avLst>
          </a:prstGeom>
          <a:solidFill>
            <a:schemeClr val="accent5">
              <a:lumMod val="20000"/>
              <a:lumOff val="80000"/>
            </a:schemeClr>
          </a:solidFill>
          <a:ln w="9525">
            <a:solidFill>
              <a:srgbClr val="00B050"/>
            </a:solidFill>
            <a:miter lim="800000"/>
            <a:headEnd/>
            <a:tailEnd/>
          </a:ln>
        </p:spPr>
        <p:txBody>
          <a:bodyPr wrap="none" anchor="ctr"/>
          <a:lstStyle/>
          <a:p>
            <a:pPr>
              <a:defRPr/>
            </a:pPr>
            <a:endParaRPr lang="es-PE">
              <a:latin typeface="Arial" charset="0"/>
              <a:cs typeface="Arial" charset="0"/>
            </a:endParaRPr>
          </a:p>
        </p:txBody>
      </p:sp>
      <p:sp>
        <p:nvSpPr>
          <p:cNvPr id="2056" name="AutoShape 13"/>
          <p:cNvSpPr>
            <a:spLocks noChangeArrowheads="1"/>
          </p:cNvSpPr>
          <p:nvPr/>
        </p:nvSpPr>
        <p:spPr bwMode="auto">
          <a:xfrm>
            <a:off x="5072063" y="1428750"/>
            <a:ext cx="3143250" cy="1439863"/>
          </a:xfrm>
          <a:prstGeom prst="cloudCallout">
            <a:avLst>
              <a:gd name="adj1" fmla="val -43750"/>
              <a:gd name="adj2" fmla="val 70000"/>
            </a:avLst>
          </a:prstGeom>
          <a:noFill/>
          <a:ln w="28575">
            <a:solidFill>
              <a:srgbClr val="00B050"/>
            </a:solidFill>
            <a:round/>
            <a:headEnd/>
            <a:tailEnd/>
          </a:ln>
        </p:spPr>
        <p:txBody>
          <a:bodyPr/>
          <a:lstStyle/>
          <a:p>
            <a:pPr algn="ctr">
              <a:defRPr/>
            </a:pPr>
            <a:endParaRPr lang="es-PE" sz="1600" b="1" dirty="0">
              <a:solidFill>
                <a:schemeClr val="tx1">
                  <a:lumMod val="75000"/>
                  <a:lumOff val="25000"/>
                </a:schemeClr>
              </a:solidFill>
              <a:latin typeface="+mn-lt"/>
              <a:cs typeface="Arial" charset="0"/>
            </a:endParaRPr>
          </a:p>
          <a:p>
            <a:pPr algn="ctr">
              <a:defRPr/>
            </a:pPr>
            <a:r>
              <a:rPr lang="es-PE" sz="1400" b="1" dirty="0">
                <a:solidFill>
                  <a:schemeClr val="tx1">
                    <a:lumMod val="75000"/>
                    <a:lumOff val="25000"/>
                  </a:schemeClr>
                </a:solidFill>
                <a:latin typeface="+mn-lt"/>
                <a:cs typeface="Arial" charset="0"/>
              </a:rPr>
              <a:t>Aprueba lo acordado con efecto de cosa juzgada.</a:t>
            </a:r>
            <a:endParaRPr lang="es-ES" sz="1400" b="1" dirty="0">
              <a:solidFill>
                <a:schemeClr val="tx1">
                  <a:lumMod val="75000"/>
                  <a:lumOff val="25000"/>
                </a:schemeClr>
              </a:solidFill>
              <a:latin typeface="+mn-lt"/>
              <a:cs typeface="Arial" charset="0"/>
            </a:endParaRPr>
          </a:p>
        </p:txBody>
      </p:sp>
      <p:sp>
        <p:nvSpPr>
          <p:cNvPr id="2057" name="AutoShape 14"/>
          <p:cNvSpPr>
            <a:spLocks noChangeArrowheads="1"/>
          </p:cNvSpPr>
          <p:nvPr/>
        </p:nvSpPr>
        <p:spPr bwMode="auto">
          <a:xfrm>
            <a:off x="5500688" y="3643313"/>
            <a:ext cx="3276600" cy="2214562"/>
          </a:xfrm>
          <a:prstGeom prst="cloudCallout">
            <a:avLst>
              <a:gd name="adj1" fmla="val -63906"/>
              <a:gd name="adj2" fmla="val -37384"/>
            </a:avLst>
          </a:prstGeom>
          <a:noFill/>
          <a:ln w="28575">
            <a:solidFill>
              <a:srgbClr val="00B050"/>
            </a:solidFill>
            <a:round/>
            <a:headEnd/>
            <a:tailEnd/>
          </a:ln>
        </p:spPr>
        <p:txBody>
          <a:bodyPr/>
          <a:lstStyle/>
          <a:p>
            <a:pPr algn="ctr">
              <a:defRPr/>
            </a:pPr>
            <a:r>
              <a:rPr lang="es-ES" sz="1400" b="1" dirty="0">
                <a:solidFill>
                  <a:schemeClr val="tx1">
                    <a:lumMod val="75000"/>
                    <a:lumOff val="25000"/>
                  </a:schemeClr>
                </a:solidFill>
                <a:latin typeface="+mj-lt"/>
                <a:cs typeface="Arial" charset="0"/>
              </a:rPr>
              <a:t>Ordena el cumplimiento de las prestaciones acordadas en el plazo establecido por las partes o, en su defecto, en el plazo de cinco (5) días hábiles siguientes.</a:t>
            </a:r>
          </a:p>
        </p:txBody>
      </p:sp>
      <p:sp>
        <p:nvSpPr>
          <p:cNvPr id="2058" name="Text Box 15"/>
          <p:cNvSpPr txBox="1">
            <a:spLocks noChangeArrowheads="1"/>
          </p:cNvSpPr>
          <p:nvPr/>
        </p:nvSpPr>
        <p:spPr bwMode="auto">
          <a:xfrm>
            <a:off x="428625" y="6286500"/>
            <a:ext cx="2663825" cy="366713"/>
          </a:xfrm>
          <a:prstGeom prst="rect">
            <a:avLst/>
          </a:prstGeom>
          <a:noFill/>
          <a:ln w="9525">
            <a:noFill/>
            <a:miter lim="800000"/>
            <a:headEnd/>
            <a:tailEnd/>
          </a:ln>
        </p:spPr>
        <p:txBody>
          <a:bodyPr>
            <a:spAutoFit/>
          </a:bodyPr>
          <a:lstStyle/>
          <a:p>
            <a:pPr algn="just">
              <a:spcBef>
                <a:spcPct val="50000"/>
              </a:spcBef>
              <a:defRPr/>
            </a:pPr>
            <a:r>
              <a:rPr lang="es-PE" b="1" dirty="0">
                <a:solidFill>
                  <a:schemeClr val="tx1">
                    <a:lumMod val="75000"/>
                    <a:lumOff val="25000"/>
                  </a:schemeClr>
                </a:solidFill>
                <a:latin typeface="+mj-lt"/>
                <a:cs typeface="Arial" charset="0"/>
              </a:rPr>
              <a:t>NLPT, ART.43. Inc. 2</a:t>
            </a:r>
            <a:endParaRPr lang="es-ES" b="1" dirty="0">
              <a:solidFill>
                <a:schemeClr val="tx1">
                  <a:lumMod val="75000"/>
                  <a:lumOff val="25000"/>
                </a:schemeClr>
              </a:solidFill>
              <a:latin typeface="+mj-lt"/>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71500" y="785813"/>
            <a:ext cx="8229600" cy="1139825"/>
          </a:xfrm>
        </p:spPr>
        <p:txBody>
          <a:bodyPr/>
          <a:lstStyle/>
          <a:p>
            <a:pPr algn="just" eaLnBrk="1" hangingPunct="1"/>
            <a:r>
              <a:rPr lang="es-PE" altLang="es-PE" sz="2800" b="1" u="sng" smtClean="0">
                <a:solidFill>
                  <a:srgbClr val="00B050"/>
                </a:solidFill>
              </a:rPr>
              <a:t>EXTREMOS NO CONTROVERTIDOS</a:t>
            </a:r>
            <a:endParaRPr lang="es-ES" altLang="es-PE" sz="2800" b="1" u="sng" smtClean="0">
              <a:solidFill>
                <a:srgbClr val="00B050"/>
              </a:solidFill>
            </a:endParaRPr>
          </a:p>
        </p:txBody>
      </p:sp>
      <p:sp>
        <p:nvSpPr>
          <p:cNvPr id="26627" name="Rectangle 3"/>
          <p:cNvSpPr>
            <a:spLocks noGrp="1" noChangeArrowheads="1"/>
          </p:cNvSpPr>
          <p:nvPr>
            <p:ph type="body" idx="1"/>
          </p:nvPr>
        </p:nvSpPr>
        <p:spPr>
          <a:xfrm>
            <a:off x="571500" y="1643063"/>
            <a:ext cx="8001000" cy="4530725"/>
          </a:xfrm>
        </p:spPr>
        <p:txBody>
          <a:bodyPr/>
          <a:lstStyle/>
          <a:p>
            <a:pPr marL="0" indent="0" algn="just" eaLnBrk="1" hangingPunct="1">
              <a:buFont typeface="Wingdings" panose="05000000000000000000" pitchFamily="2" charset="2"/>
              <a:buNone/>
            </a:pPr>
            <a:r>
              <a:rPr lang="es-ES" altLang="es-PE" sz="2200" smtClean="0"/>
              <a:t>Si algún extremo no es controvertido, el juez emite resolución con calidad de cosa juzgada ordenando su pago en igual plazo es decir, cinco (5) días.</a:t>
            </a:r>
          </a:p>
          <a:p>
            <a:pPr marL="0" indent="0" algn="just" eaLnBrk="1" hangingPunct="1">
              <a:buFont typeface="Wingdings" panose="05000000000000000000" pitchFamily="2" charset="2"/>
              <a:buNone/>
            </a:pPr>
            <a:endParaRPr lang="es-ES" altLang="es-PE" sz="2600" smtClean="0"/>
          </a:p>
          <a:p>
            <a:pPr marL="0" indent="0" algn="just" eaLnBrk="1" hangingPunct="1">
              <a:buFont typeface="Wingdings" panose="05000000000000000000" pitchFamily="2" charset="2"/>
              <a:buNone/>
            </a:pPr>
            <a:endParaRPr lang="es-ES" altLang="es-PE" sz="2600" smtClean="0"/>
          </a:p>
          <a:p>
            <a:pPr marL="0" indent="0" algn="just" eaLnBrk="1" hangingPunct="1">
              <a:buFont typeface="Wingdings" panose="05000000000000000000" pitchFamily="2" charset="2"/>
              <a:buNone/>
            </a:pPr>
            <a:endParaRPr lang="es-ES" altLang="es-PE" sz="2600" smtClean="0"/>
          </a:p>
          <a:p>
            <a:pPr marL="0" indent="0" algn="just" eaLnBrk="1" hangingPunct="1">
              <a:buFont typeface="Wingdings" panose="05000000000000000000" pitchFamily="2" charset="2"/>
              <a:buNone/>
            </a:pPr>
            <a:endParaRPr lang="es-ES" altLang="es-PE" sz="2600" smtClean="0"/>
          </a:p>
        </p:txBody>
      </p:sp>
      <p:sp>
        <p:nvSpPr>
          <p:cNvPr id="4" name="3 Rectángulo"/>
          <p:cNvSpPr/>
          <p:nvPr/>
        </p:nvSpPr>
        <p:spPr>
          <a:xfrm>
            <a:off x="4857750" y="6286500"/>
            <a:ext cx="3714750" cy="357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buFont typeface="Wingdings" pitchFamily="2" charset="2"/>
              <a:buNone/>
              <a:defRPr/>
            </a:pPr>
            <a:r>
              <a:rPr lang="es-ES" b="1" dirty="0">
                <a:solidFill>
                  <a:schemeClr val="tx1">
                    <a:lumMod val="75000"/>
                    <a:lumOff val="25000"/>
                  </a:schemeClr>
                </a:solidFill>
              </a:rPr>
              <a:t>NLPT</a:t>
            </a:r>
            <a:r>
              <a:rPr lang="es-PE" b="1" dirty="0">
                <a:solidFill>
                  <a:schemeClr val="tx1">
                    <a:lumMod val="75000"/>
                    <a:lumOff val="25000"/>
                  </a:schemeClr>
                </a:solidFill>
              </a:rPr>
              <a:t>, ART.43. Inc. 2</a:t>
            </a:r>
            <a:endParaRPr lang="es-ES"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71500" y="714375"/>
            <a:ext cx="8229600" cy="1139825"/>
          </a:xfrm>
        </p:spPr>
        <p:txBody>
          <a:bodyPr/>
          <a:lstStyle/>
          <a:p>
            <a:pPr eaLnBrk="1" hangingPunct="1"/>
            <a:r>
              <a:rPr lang="es-PE" altLang="es-PE" sz="2800" b="1" u="sng" smtClean="0">
                <a:solidFill>
                  <a:srgbClr val="00B050"/>
                </a:solidFill>
              </a:rPr>
              <a:t>AUTO DE JUICIO</a:t>
            </a:r>
            <a:endParaRPr lang="es-ES" altLang="es-PE" sz="2800" b="1" u="sng" smtClean="0">
              <a:solidFill>
                <a:srgbClr val="00B050"/>
              </a:solidFill>
            </a:endParaRPr>
          </a:p>
        </p:txBody>
      </p:sp>
      <p:sp>
        <p:nvSpPr>
          <p:cNvPr id="27651" name="Rectangle 3"/>
          <p:cNvSpPr>
            <a:spLocks noGrp="1" noChangeArrowheads="1"/>
          </p:cNvSpPr>
          <p:nvPr>
            <p:ph type="body" idx="1"/>
          </p:nvPr>
        </p:nvSpPr>
        <p:spPr>
          <a:xfrm>
            <a:off x="500063" y="1357313"/>
            <a:ext cx="8158162" cy="4530725"/>
          </a:xfrm>
        </p:spPr>
        <p:txBody>
          <a:bodyPr/>
          <a:lstStyle/>
          <a:p>
            <a:pPr marL="0" indent="0" algn="just" eaLnBrk="1" hangingPunct="1">
              <a:buFont typeface="Wingdings" panose="05000000000000000000" pitchFamily="2" charset="2"/>
              <a:buNone/>
              <a:defRPr/>
            </a:pPr>
            <a:r>
              <a:rPr lang="es-ES" sz="2200" dirty="0" smtClean="0">
                <a:solidFill>
                  <a:schemeClr val="tx1">
                    <a:lumMod val="75000"/>
                    <a:lumOff val="25000"/>
                  </a:schemeClr>
                </a:solidFill>
              </a:rPr>
              <a:t>En caso de haberse solucionado parcialmente el conflicto, o no haberse solucionado, el juez precisa las pretensiones que son materia de juicio.</a:t>
            </a:r>
          </a:p>
          <a:p>
            <a:pPr marL="0" indent="0" algn="just" eaLnBrk="1" hangingPunct="1">
              <a:buFont typeface="Wingdings" panose="05000000000000000000" pitchFamily="2" charset="2"/>
              <a:buNone/>
              <a:defRPr/>
            </a:pPr>
            <a:endParaRPr lang="es-PE" dirty="0" smtClean="0"/>
          </a:p>
          <a:p>
            <a:pPr marL="0" indent="0" algn="just" eaLnBrk="1" hangingPunct="1">
              <a:buFont typeface="Wingdings" panose="05000000000000000000" pitchFamily="2" charset="2"/>
              <a:buNone/>
              <a:defRPr/>
            </a:pPr>
            <a:endParaRPr lang="es-PE" dirty="0" smtClean="0"/>
          </a:p>
          <a:p>
            <a:pPr marL="0" indent="0" algn="just" eaLnBrk="1" hangingPunct="1">
              <a:buFont typeface="Wingdings" panose="05000000000000000000" pitchFamily="2" charset="2"/>
              <a:buNone/>
              <a:defRPr/>
            </a:pPr>
            <a:endParaRPr lang="es-PE" dirty="0" smtClean="0"/>
          </a:p>
        </p:txBody>
      </p:sp>
      <p:sp>
        <p:nvSpPr>
          <p:cNvPr id="4" name="3 Rectángulo"/>
          <p:cNvSpPr/>
          <p:nvPr/>
        </p:nvSpPr>
        <p:spPr>
          <a:xfrm>
            <a:off x="5072063" y="6215063"/>
            <a:ext cx="3429000" cy="428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buFont typeface="Wingdings" pitchFamily="2" charset="2"/>
              <a:buNone/>
              <a:defRPr/>
            </a:pPr>
            <a:r>
              <a:rPr lang="es-PE" b="1" dirty="0">
                <a:solidFill>
                  <a:schemeClr val="tx1">
                    <a:lumMod val="75000"/>
                    <a:lumOff val="25000"/>
                  </a:schemeClr>
                </a:solidFill>
              </a:rPr>
              <a:t>NLPT, ART.43. Inc.3</a:t>
            </a:r>
            <a:endParaRPr lang="es-ES"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00063" y="571500"/>
            <a:ext cx="8229600" cy="1139825"/>
          </a:xfrm>
        </p:spPr>
        <p:txBody>
          <a:bodyPr/>
          <a:lstStyle/>
          <a:p>
            <a:pPr algn="just" eaLnBrk="1" hangingPunct="1"/>
            <a:r>
              <a:rPr lang="es-PE" altLang="es-PE" sz="2800" b="1" u="sng" smtClean="0">
                <a:solidFill>
                  <a:srgbClr val="00B050"/>
                </a:solidFill>
              </a:rPr>
              <a:t>REQUERIMIENTO DE CONTESTACIÓN</a:t>
            </a:r>
            <a:endParaRPr lang="es-ES" altLang="es-PE" sz="2800" b="1" u="sng" smtClean="0">
              <a:solidFill>
                <a:srgbClr val="00B050"/>
              </a:solidFill>
            </a:endParaRPr>
          </a:p>
        </p:txBody>
      </p:sp>
      <p:sp>
        <p:nvSpPr>
          <p:cNvPr id="28675" name="Rectangle 3"/>
          <p:cNvSpPr>
            <a:spLocks noGrp="1" noChangeArrowheads="1"/>
          </p:cNvSpPr>
          <p:nvPr>
            <p:ph type="body" idx="1"/>
          </p:nvPr>
        </p:nvSpPr>
        <p:spPr>
          <a:xfrm>
            <a:off x="500063" y="1357313"/>
            <a:ext cx="8158162" cy="4530725"/>
          </a:xfrm>
        </p:spPr>
        <p:txBody>
          <a:bodyPr/>
          <a:lstStyle/>
          <a:p>
            <a:pPr marL="0" indent="0" algn="just" eaLnBrk="1" hangingPunct="1">
              <a:buFont typeface="Wingdings" panose="05000000000000000000" pitchFamily="2" charset="2"/>
              <a:buNone/>
              <a:defRPr/>
            </a:pPr>
            <a:r>
              <a:rPr lang="es-ES" sz="2200" dirty="0" smtClean="0">
                <a:solidFill>
                  <a:schemeClr val="tx1">
                    <a:lumMod val="75000"/>
                    <a:lumOff val="25000"/>
                  </a:schemeClr>
                </a:solidFill>
              </a:rPr>
              <a:t>El juez requiere al demandado para que presente, en el acto, el escrito de contestación y sus anexos; entrega una copia al demandante; y fija día y hora para la audiencia de juzgamiento.</a:t>
            </a:r>
          </a:p>
          <a:p>
            <a:pPr marL="0" indent="0" eaLnBrk="1" hangingPunct="1">
              <a:buFont typeface="Wingdings" panose="05000000000000000000" pitchFamily="2" charset="2"/>
              <a:buNone/>
              <a:defRPr/>
            </a:pPr>
            <a:endParaRPr lang="es-ES" dirty="0" smtClean="0"/>
          </a:p>
          <a:p>
            <a:pPr marL="0" indent="0" eaLnBrk="1" hangingPunct="1">
              <a:buFont typeface="Wingdings" panose="05000000000000000000" pitchFamily="2" charset="2"/>
              <a:buNone/>
              <a:defRPr/>
            </a:pPr>
            <a:r>
              <a:rPr lang="es-ES" dirty="0" smtClean="0"/>
              <a:t> </a:t>
            </a:r>
          </a:p>
          <a:p>
            <a:pPr marL="0" indent="0" eaLnBrk="1" hangingPunct="1">
              <a:buFont typeface="Wingdings" panose="05000000000000000000" pitchFamily="2" charset="2"/>
              <a:buNone/>
              <a:defRPr/>
            </a:pPr>
            <a:endParaRPr lang="es-ES" dirty="0" smtClean="0"/>
          </a:p>
        </p:txBody>
      </p:sp>
      <p:sp>
        <p:nvSpPr>
          <p:cNvPr id="4" name="3 Rectángulo"/>
          <p:cNvSpPr/>
          <p:nvPr/>
        </p:nvSpPr>
        <p:spPr>
          <a:xfrm>
            <a:off x="4429125" y="6143625"/>
            <a:ext cx="4143375" cy="500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buFont typeface="Wingdings" pitchFamily="2" charset="2"/>
              <a:buNone/>
              <a:defRPr/>
            </a:pPr>
            <a:r>
              <a:rPr lang="es-PE" b="1" dirty="0">
                <a:solidFill>
                  <a:schemeClr val="tx1">
                    <a:lumMod val="75000"/>
                    <a:lumOff val="25000"/>
                  </a:schemeClr>
                </a:solidFill>
              </a:rPr>
              <a:t>NLPT, ART.43. Inc.3</a:t>
            </a:r>
            <a:endParaRPr lang="es-ES"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14375" y="642938"/>
            <a:ext cx="8015288" cy="1139825"/>
          </a:xfrm>
        </p:spPr>
        <p:txBody>
          <a:bodyPr/>
          <a:lstStyle/>
          <a:p>
            <a:pPr algn="just" eaLnBrk="1" hangingPunct="1"/>
            <a:r>
              <a:rPr lang="es-PE" altLang="es-PE" sz="2800" b="1" u="sng" smtClean="0">
                <a:solidFill>
                  <a:srgbClr val="00B050"/>
                </a:solidFill>
              </a:rPr>
              <a:t>PLAZO PARA FIJAR AUDIENCIA DE JUZGAMIENTO</a:t>
            </a:r>
            <a:endParaRPr lang="es-ES" altLang="es-PE" sz="2800" b="1" u="sng" smtClean="0">
              <a:solidFill>
                <a:srgbClr val="00B050"/>
              </a:solidFill>
            </a:endParaRPr>
          </a:p>
        </p:txBody>
      </p:sp>
      <p:sp>
        <p:nvSpPr>
          <p:cNvPr id="29699" name="Rectangle 3"/>
          <p:cNvSpPr>
            <a:spLocks noGrp="1" noChangeArrowheads="1"/>
          </p:cNvSpPr>
          <p:nvPr>
            <p:ph type="body" idx="1"/>
          </p:nvPr>
        </p:nvSpPr>
        <p:spPr>
          <a:xfrm>
            <a:off x="714375" y="1357313"/>
            <a:ext cx="8015288" cy="4530725"/>
          </a:xfrm>
        </p:spPr>
        <p:txBody>
          <a:bodyPr/>
          <a:lstStyle/>
          <a:p>
            <a:pPr marL="0" indent="0" algn="just" eaLnBrk="1" hangingPunct="1">
              <a:buFont typeface="Wingdings" panose="05000000000000000000" pitchFamily="2" charset="2"/>
              <a:buNone/>
              <a:defRPr/>
            </a:pPr>
            <a:r>
              <a:rPr lang="es-ES" sz="2200" dirty="0" smtClean="0">
                <a:solidFill>
                  <a:schemeClr val="tx1">
                    <a:lumMod val="75000"/>
                    <a:lumOff val="25000"/>
                  </a:schemeClr>
                </a:solidFill>
              </a:rPr>
              <a:t>La audiencia de juzgamiento debe programarse dentro de los treinta  (30) días hábiles siguientes, quedando las partes notificadas en el acto. </a:t>
            </a:r>
          </a:p>
          <a:p>
            <a:pPr marL="0" indent="0" algn="just" eaLnBrk="1" hangingPunct="1">
              <a:buFont typeface="Wingdings" panose="05000000000000000000" pitchFamily="2" charset="2"/>
              <a:buNone/>
              <a:defRPr/>
            </a:pPr>
            <a:endParaRPr lang="es-PE" dirty="0" smtClean="0"/>
          </a:p>
          <a:p>
            <a:pPr marL="0" indent="0" algn="just" eaLnBrk="1" hangingPunct="1">
              <a:buFont typeface="Wingdings" panose="05000000000000000000" pitchFamily="2" charset="2"/>
              <a:buNone/>
              <a:defRPr/>
            </a:pPr>
            <a:endParaRPr lang="es-PE" dirty="0" smtClean="0"/>
          </a:p>
          <a:p>
            <a:pPr marL="0" indent="0" algn="just" eaLnBrk="1" hangingPunct="1">
              <a:buFont typeface="Wingdings" panose="05000000000000000000" pitchFamily="2" charset="2"/>
              <a:buNone/>
              <a:defRPr/>
            </a:pPr>
            <a:endParaRPr lang="es-PE" dirty="0" smtClean="0"/>
          </a:p>
          <a:p>
            <a:pPr marL="0" indent="0" algn="just" eaLnBrk="1" hangingPunct="1">
              <a:buFont typeface="Wingdings" panose="05000000000000000000" pitchFamily="2" charset="2"/>
              <a:buNone/>
              <a:defRPr/>
            </a:pPr>
            <a:endParaRPr lang="es-ES" dirty="0" smtClean="0"/>
          </a:p>
        </p:txBody>
      </p:sp>
      <p:sp>
        <p:nvSpPr>
          <p:cNvPr id="4" name="3 Rectángulo"/>
          <p:cNvSpPr/>
          <p:nvPr/>
        </p:nvSpPr>
        <p:spPr>
          <a:xfrm>
            <a:off x="4714875" y="6286500"/>
            <a:ext cx="4071938" cy="571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buFont typeface="Wingdings" pitchFamily="2" charset="2"/>
              <a:buNone/>
              <a:defRPr/>
            </a:pPr>
            <a:r>
              <a:rPr lang="es-PE" b="1" dirty="0">
                <a:solidFill>
                  <a:schemeClr val="tx1">
                    <a:lumMod val="75000"/>
                    <a:lumOff val="25000"/>
                  </a:schemeClr>
                </a:solidFill>
              </a:rPr>
              <a:t>NLPT, ART.43. Inc.3</a:t>
            </a:r>
            <a:endParaRPr lang="es-ES"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42938" y="571500"/>
            <a:ext cx="8086725" cy="1139825"/>
          </a:xfrm>
        </p:spPr>
        <p:txBody>
          <a:bodyPr/>
          <a:lstStyle/>
          <a:p>
            <a:pPr algn="just" eaLnBrk="1" hangingPunct="1"/>
            <a:r>
              <a:rPr lang="es-PE" altLang="es-PE" sz="2800" b="1" u="sng" smtClean="0">
                <a:solidFill>
                  <a:srgbClr val="00B050"/>
                </a:solidFill>
              </a:rPr>
              <a:t>CAUSA DE PURO DERECHO</a:t>
            </a:r>
            <a:endParaRPr lang="es-ES" altLang="es-PE" sz="2800" b="1" u="sng" smtClean="0">
              <a:solidFill>
                <a:srgbClr val="00B050"/>
              </a:solidFill>
            </a:endParaRPr>
          </a:p>
        </p:txBody>
      </p:sp>
      <p:sp>
        <p:nvSpPr>
          <p:cNvPr id="30723" name="Rectangle 3"/>
          <p:cNvSpPr>
            <a:spLocks noGrp="1" noChangeArrowheads="1"/>
          </p:cNvSpPr>
          <p:nvPr>
            <p:ph type="body" idx="1"/>
          </p:nvPr>
        </p:nvSpPr>
        <p:spPr>
          <a:xfrm>
            <a:off x="642938" y="1285875"/>
            <a:ext cx="8086725" cy="4530725"/>
          </a:xfrm>
        </p:spPr>
        <p:txBody>
          <a:bodyPr/>
          <a:lstStyle/>
          <a:p>
            <a:pPr marL="0" indent="0" algn="just" eaLnBrk="1" hangingPunct="1">
              <a:buFont typeface="Wingdings" panose="05000000000000000000" pitchFamily="2" charset="2"/>
              <a:buNone/>
              <a:defRPr/>
            </a:pPr>
            <a:r>
              <a:rPr lang="es-ES" sz="2200" dirty="0" smtClean="0">
                <a:solidFill>
                  <a:schemeClr val="tx1">
                    <a:lumMod val="75000"/>
                    <a:lumOff val="25000"/>
                  </a:schemeClr>
                </a:solidFill>
              </a:rPr>
              <a:t>Si el juez advierte, haya habido o no contestación, que la cuestión debatida es solo de derecho, o que siendo también de hecho no hay necesidad de actuar medio probatorio alguno, solicita a los abogados presentes exponer sus alegatos, a cuyo término, o en un lapso no mayor de sesenta (60) minutos, dicta el fallo de su sentencia. La notificación de la sentencia se realiza de igual modo a lo regulado para el caso de la sentencia dictada en la audiencia de juzgamiento. </a:t>
            </a:r>
          </a:p>
          <a:p>
            <a:pPr marL="0" indent="0" eaLnBrk="1" hangingPunct="1">
              <a:buFont typeface="Wingdings" panose="05000000000000000000" pitchFamily="2" charset="2"/>
              <a:buNone/>
              <a:defRPr/>
            </a:pPr>
            <a:endParaRPr lang="es-PE" sz="2600" dirty="0" smtClean="0"/>
          </a:p>
          <a:p>
            <a:pPr marL="0" indent="0" eaLnBrk="1" hangingPunct="1">
              <a:buFont typeface="Wingdings" panose="05000000000000000000" pitchFamily="2" charset="2"/>
              <a:buNone/>
              <a:defRPr/>
            </a:pPr>
            <a:endParaRPr lang="es-ES" sz="2600" dirty="0" smtClean="0"/>
          </a:p>
        </p:txBody>
      </p:sp>
      <p:sp>
        <p:nvSpPr>
          <p:cNvPr id="4" name="3 Rectángulo"/>
          <p:cNvSpPr/>
          <p:nvPr/>
        </p:nvSpPr>
        <p:spPr>
          <a:xfrm>
            <a:off x="4572000" y="6286500"/>
            <a:ext cx="4214813"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buFont typeface="Wingdings" pitchFamily="2" charset="2"/>
              <a:buNone/>
              <a:defRPr/>
            </a:pPr>
            <a:r>
              <a:rPr lang="es-PE" b="1" dirty="0">
                <a:solidFill>
                  <a:schemeClr val="tx1">
                    <a:lumMod val="75000"/>
                    <a:lumOff val="25000"/>
                  </a:schemeClr>
                </a:solidFill>
              </a:rPr>
              <a:t>NLPT, ART. 43 Inc. 3</a:t>
            </a:r>
            <a:endParaRPr lang="es-PE" sz="28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71500" y="642938"/>
            <a:ext cx="8229600" cy="1139825"/>
          </a:xfrm>
        </p:spPr>
        <p:txBody>
          <a:bodyPr/>
          <a:lstStyle/>
          <a:p>
            <a:pPr algn="just" eaLnBrk="1" hangingPunct="1"/>
            <a:r>
              <a:rPr lang="es-PE" altLang="es-PE" sz="2800" b="1" u="sng" smtClean="0">
                <a:solidFill>
                  <a:srgbClr val="00B050"/>
                </a:solidFill>
              </a:rPr>
              <a:t>IMPROCEDENCIA DE LA NULIDAD DE ACUERDO CONCILIATORIO</a:t>
            </a:r>
            <a:endParaRPr lang="es-ES" altLang="es-PE" sz="2800" b="1" u="sng" smtClean="0">
              <a:solidFill>
                <a:srgbClr val="00B050"/>
              </a:solidFill>
            </a:endParaRPr>
          </a:p>
        </p:txBody>
      </p:sp>
      <p:sp>
        <p:nvSpPr>
          <p:cNvPr id="31747" name="Rectangle 3"/>
          <p:cNvSpPr>
            <a:spLocks noGrp="1" noChangeArrowheads="1"/>
          </p:cNvSpPr>
          <p:nvPr>
            <p:ph type="body" idx="1"/>
          </p:nvPr>
        </p:nvSpPr>
        <p:spPr>
          <a:xfrm>
            <a:off x="500063" y="1357313"/>
            <a:ext cx="8115300" cy="4530725"/>
          </a:xfrm>
        </p:spPr>
        <p:txBody>
          <a:bodyPr/>
          <a:lstStyle/>
          <a:p>
            <a:pPr marL="0" indent="0" algn="just" eaLnBrk="1" hangingPunct="1">
              <a:buFont typeface="Wingdings" panose="05000000000000000000" pitchFamily="2" charset="2"/>
              <a:buNone/>
              <a:defRPr/>
            </a:pPr>
            <a:r>
              <a:rPr lang="es-PE" sz="2200" dirty="0" smtClean="0">
                <a:solidFill>
                  <a:schemeClr val="tx1">
                    <a:lumMod val="75000"/>
                    <a:lumOff val="25000"/>
                  </a:schemeClr>
                </a:solidFill>
              </a:rPr>
              <a:t>La demanda de nulidad de acuerdo es improcedente si el demandante la ejecutó en la vía del proceso ejecutivo habiendo adquirido, de ese modo, la calidad de cosa juzgada.</a:t>
            </a:r>
          </a:p>
          <a:p>
            <a:pPr marL="0" indent="0" algn="just" eaLnBrk="1" hangingPunct="1">
              <a:buFont typeface="Wingdings" panose="05000000000000000000" pitchFamily="2" charset="2"/>
              <a:buNone/>
              <a:defRPr/>
            </a:pPr>
            <a:endParaRPr lang="es-PE" dirty="0" smtClean="0"/>
          </a:p>
          <a:p>
            <a:pPr marL="0" indent="0" algn="just" eaLnBrk="1" hangingPunct="1">
              <a:buFont typeface="Wingdings" panose="05000000000000000000" pitchFamily="2" charset="2"/>
              <a:buNone/>
              <a:defRPr/>
            </a:pPr>
            <a:endParaRPr lang="es-PE" dirty="0" smtClean="0"/>
          </a:p>
          <a:p>
            <a:pPr marL="0" indent="0" algn="just" eaLnBrk="1" hangingPunct="1">
              <a:buFont typeface="Wingdings" panose="05000000000000000000" pitchFamily="2" charset="2"/>
              <a:buNone/>
              <a:defRPr/>
            </a:pPr>
            <a:endParaRPr lang="es-PE" dirty="0" smtClean="0"/>
          </a:p>
        </p:txBody>
      </p:sp>
      <p:sp>
        <p:nvSpPr>
          <p:cNvPr id="4" name="3 Rectángulo"/>
          <p:cNvSpPr/>
          <p:nvPr/>
        </p:nvSpPr>
        <p:spPr>
          <a:xfrm>
            <a:off x="4357688" y="6286500"/>
            <a:ext cx="4357687" cy="428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buFont typeface="Wingdings" pitchFamily="2" charset="2"/>
              <a:buNone/>
              <a:defRPr/>
            </a:pPr>
            <a:r>
              <a:rPr lang="es-PE" b="1" dirty="0">
                <a:solidFill>
                  <a:schemeClr val="tx1">
                    <a:lumMod val="75000"/>
                    <a:lumOff val="25000"/>
                  </a:schemeClr>
                </a:solidFill>
              </a:rPr>
              <a:t>NLPT, ART. 30, cuarto párrafo, última parte</a:t>
            </a:r>
            <a:endParaRPr lang="es-ES"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title"/>
          </p:nvPr>
        </p:nvSpPr>
        <p:spPr>
          <a:xfrm>
            <a:off x="714375" y="571500"/>
            <a:ext cx="8229600" cy="1139825"/>
          </a:xfrm>
          <a:noFill/>
        </p:spPr>
        <p:txBody>
          <a:bodyPr/>
          <a:lstStyle/>
          <a:p>
            <a:pPr algn="just" eaLnBrk="1" hangingPunct="1"/>
            <a:r>
              <a:rPr lang="es-PE" altLang="es-PE" sz="2800" b="1" u="sng" smtClean="0">
                <a:solidFill>
                  <a:srgbClr val="00B050"/>
                </a:solidFill>
              </a:rPr>
              <a:t>FORMAS ESPECIALES DE TERMINACIÓN DEL PROCESO</a:t>
            </a:r>
            <a:endParaRPr lang="es-ES" altLang="es-PE" sz="2800" b="1" u="sng" smtClean="0">
              <a:solidFill>
                <a:srgbClr val="00B050"/>
              </a:solidFill>
            </a:endParaRPr>
          </a:p>
        </p:txBody>
      </p:sp>
      <p:sp>
        <p:nvSpPr>
          <p:cNvPr id="7186" name="Text Box 23"/>
          <p:cNvSpPr txBox="1">
            <a:spLocks noChangeArrowheads="1"/>
          </p:cNvSpPr>
          <p:nvPr/>
        </p:nvSpPr>
        <p:spPr bwMode="auto">
          <a:xfrm>
            <a:off x="395288" y="6308725"/>
            <a:ext cx="1655762" cy="366713"/>
          </a:xfrm>
          <a:prstGeom prst="rect">
            <a:avLst/>
          </a:prstGeom>
          <a:noFill/>
          <a:ln w="9525">
            <a:noFill/>
            <a:miter lim="800000"/>
            <a:headEnd/>
            <a:tailEnd/>
          </a:ln>
        </p:spPr>
        <p:txBody>
          <a:bodyPr>
            <a:spAutoFit/>
          </a:bodyPr>
          <a:lstStyle/>
          <a:p>
            <a:pPr>
              <a:spcBef>
                <a:spcPct val="50000"/>
              </a:spcBef>
              <a:defRPr/>
            </a:pPr>
            <a:r>
              <a:rPr lang="es-PE" b="1" dirty="0">
                <a:solidFill>
                  <a:schemeClr val="tx1">
                    <a:lumMod val="75000"/>
                    <a:lumOff val="25000"/>
                  </a:schemeClr>
                </a:solidFill>
                <a:latin typeface="+mj-lt"/>
                <a:cs typeface="Arial" charset="0"/>
              </a:rPr>
              <a:t>CPC, Art. 321</a:t>
            </a:r>
            <a:endParaRPr lang="es-ES" b="1" dirty="0">
              <a:solidFill>
                <a:schemeClr val="tx1">
                  <a:lumMod val="75000"/>
                  <a:lumOff val="25000"/>
                </a:schemeClr>
              </a:solidFill>
              <a:latin typeface="+mj-lt"/>
              <a:cs typeface="Arial" charset="0"/>
            </a:endParaRPr>
          </a:p>
        </p:txBody>
      </p:sp>
      <p:graphicFrame>
        <p:nvGraphicFramePr>
          <p:cNvPr id="19" name="18 Diagrama"/>
          <p:cNvGraphicFramePr/>
          <p:nvPr/>
        </p:nvGraphicFramePr>
        <p:xfrm>
          <a:off x="357158" y="1785926"/>
          <a:ext cx="8382016"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14375" y="571500"/>
            <a:ext cx="8086725" cy="1139825"/>
          </a:xfrm>
        </p:spPr>
        <p:txBody>
          <a:bodyPr/>
          <a:lstStyle/>
          <a:p>
            <a:pPr eaLnBrk="1" hangingPunct="1"/>
            <a:r>
              <a:rPr lang="es-PE" altLang="es-PE" sz="2800" b="1" u="sng" smtClean="0">
                <a:solidFill>
                  <a:srgbClr val="00B050"/>
                </a:solidFill>
              </a:rPr>
              <a:t>LA TRANSACCIÓN</a:t>
            </a:r>
            <a:endParaRPr lang="es-ES" altLang="es-PE" sz="2800" b="1" u="sng" smtClean="0">
              <a:solidFill>
                <a:srgbClr val="00B050"/>
              </a:solidFill>
            </a:endParaRPr>
          </a:p>
        </p:txBody>
      </p:sp>
      <p:sp>
        <p:nvSpPr>
          <p:cNvPr id="32771" name="Rectangle 3"/>
          <p:cNvSpPr>
            <a:spLocks noGrp="1" noChangeArrowheads="1"/>
          </p:cNvSpPr>
          <p:nvPr>
            <p:ph type="body" idx="1"/>
          </p:nvPr>
        </p:nvSpPr>
        <p:spPr>
          <a:xfrm>
            <a:off x="357188" y="1214438"/>
            <a:ext cx="8229600" cy="4530725"/>
          </a:xfrm>
        </p:spPr>
        <p:txBody>
          <a:bodyPr/>
          <a:lstStyle/>
          <a:p>
            <a:pPr algn="just" eaLnBrk="1" hangingPunct="1">
              <a:buFont typeface="Wingdings" panose="05000000000000000000" pitchFamily="2" charset="2"/>
              <a:buNone/>
              <a:defRPr/>
            </a:pPr>
            <a:r>
              <a:rPr lang="es-PE" dirty="0" smtClean="0"/>
              <a:t>	</a:t>
            </a:r>
            <a:r>
              <a:rPr lang="es-PE" sz="2200" dirty="0" smtClean="0">
                <a:solidFill>
                  <a:schemeClr val="tx1">
                    <a:lumMod val="75000"/>
                    <a:lumOff val="25000"/>
                  </a:schemeClr>
                </a:solidFill>
                <a:latin typeface="+mj-lt"/>
              </a:rPr>
              <a:t>Es una forma especial de conclusión del proceso por la cual las partes haciéndose mutuas concesiones respecto a su derecho en conflicto deciden poner fin a un conflicto.</a:t>
            </a:r>
            <a:endParaRPr lang="es-ES" sz="2200" dirty="0" smtClean="0">
              <a:solidFill>
                <a:schemeClr val="tx1">
                  <a:lumMod val="75000"/>
                  <a:lumOff val="25000"/>
                </a:schemeClr>
              </a:solidFill>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71500" y="571500"/>
            <a:ext cx="8229600" cy="1139825"/>
          </a:xfrm>
        </p:spPr>
        <p:txBody>
          <a:bodyPr/>
          <a:lstStyle/>
          <a:p>
            <a:pPr eaLnBrk="1" hangingPunct="1"/>
            <a:r>
              <a:rPr lang="es-PE" altLang="es-PE" sz="2800" b="1" u="sng" smtClean="0">
                <a:solidFill>
                  <a:srgbClr val="00B050"/>
                </a:solidFill>
              </a:rPr>
              <a:t>EL ABANDONO</a:t>
            </a:r>
            <a:endParaRPr lang="es-ES" altLang="es-PE" sz="2800" b="1" u="sng" smtClean="0">
              <a:solidFill>
                <a:srgbClr val="00B050"/>
              </a:solidFill>
            </a:endParaRPr>
          </a:p>
        </p:txBody>
      </p:sp>
      <p:sp>
        <p:nvSpPr>
          <p:cNvPr id="33795" name="Rectangle 3"/>
          <p:cNvSpPr>
            <a:spLocks noGrp="1" noChangeArrowheads="1"/>
          </p:cNvSpPr>
          <p:nvPr>
            <p:ph type="body" idx="1"/>
          </p:nvPr>
        </p:nvSpPr>
        <p:spPr>
          <a:xfrm>
            <a:off x="571500" y="1285875"/>
            <a:ext cx="8115300" cy="4530725"/>
          </a:xfrm>
        </p:spPr>
        <p:txBody>
          <a:bodyPr/>
          <a:lstStyle/>
          <a:p>
            <a:pPr marL="0" indent="0" algn="just" eaLnBrk="1" hangingPunct="1">
              <a:buFont typeface="Wingdings" panose="05000000000000000000" pitchFamily="2" charset="2"/>
              <a:buNone/>
              <a:defRPr/>
            </a:pPr>
            <a:r>
              <a:rPr lang="es-PE" sz="2200" dirty="0" smtClean="0">
                <a:solidFill>
                  <a:schemeClr val="tx1">
                    <a:lumMod val="75000"/>
                    <a:lumOff val="25000"/>
                  </a:schemeClr>
                </a:solidFill>
              </a:rPr>
              <a:t>Es la inactividad de los sujetos del proceso para impulsar el mismo, durante determinados plazos fijados por la Ley.  </a:t>
            </a:r>
          </a:p>
          <a:p>
            <a:pPr marL="0" indent="0" algn="just" eaLnBrk="1" hangingPunct="1">
              <a:buFont typeface="Wingdings" panose="05000000000000000000" pitchFamily="2" charset="2"/>
              <a:buNone/>
              <a:defRPr/>
            </a:pPr>
            <a:r>
              <a:rPr lang="es-PE" dirty="0" smtClean="0"/>
              <a:t>	</a:t>
            </a:r>
          </a:p>
          <a:p>
            <a:pPr marL="0" indent="0" algn="just" eaLnBrk="1" hangingPunct="1">
              <a:buFont typeface="Wingdings" panose="05000000000000000000" pitchFamily="2" charset="2"/>
              <a:buNone/>
              <a:defRPr/>
            </a:pPr>
            <a:endParaRPr lang="es-PE" dirty="0" smtClean="0"/>
          </a:p>
          <a:p>
            <a:pPr marL="0" indent="0" algn="just" eaLnBrk="1" hangingPunct="1">
              <a:buFont typeface="Wingdings" panose="05000000000000000000" pitchFamily="2" charset="2"/>
              <a:buNone/>
              <a:defRPr/>
            </a:pPr>
            <a:r>
              <a:rPr lang="es-PE" dirty="0" smtClean="0"/>
              <a:t>	</a:t>
            </a:r>
            <a:endParaRPr lang="es-ES" sz="2100" b="1" i="1" dirty="0" smtClean="0">
              <a:solidFill>
                <a:srgbClr val="FFFFFF"/>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14375" y="571500"/>
            <a:ext cx="8229600" cy="1139825"/>
          </a:xfrm>
        </p:spPr>
        <p:txBody>
          <a:bodyPr/>
          <a:lstStyle/>
          <a:p>
            <a:pPr eaLnBrk="1" hangingPunct="1"/>
            <a:r>
              <a:rPr lang="es-PE" altLang="es-PE" sz="2800" b="1" u="sng" smtClean="0">
                <a:solidFill>
                  <a:srgbClr val="00B050"/>
                </a:solidFill>
              </a:rPr>
              <a:t>EL ABANDONO EN LA LEY N° 26636</a:t>
            </a:r>
            <a:endParaRPr lang="es-ES" altLang="es-PE" sz="2800" b="1" u="sng" smtClean="0">
              <a:solidFill>
                <a:srgbClr val="00B050"/>
              </a:solidFill>
            </a:endParaRPr>
          </a:p>
        </p:txBody>
      </p:sp>
      <p:sp>
        <p:nvSpPr>
          <p:cNvPr id="34819" name="Rectangle 3"/>
          <p:cNvSpPr>
            <a:spLocks noGrp="1" noChangeArrowheads="1"/>
          </p:cNvSpPr>
          <p:nvPr>
            <p:ph type="body" idx="1"/>
          </p:nvPr>
        </p:nvSpPr>
        <p:spPr>
          <a:xfrm>
            <a:off x="357188" y="1285875"/>
            <a:ext cx="8229600" cy="4530725"/>
          </a:xfrm>
        </p:spPr>
        <p:txBody>
          <a:bodyPr/>
          <a:lstStyle/>
          <a:p>
            <a:pPr algn="just" eaLnBrk="1" hangingPunct="1">
              <a:buFont typeface="Wingdings" panose="05000000000000000000" pitchFamily="2" charset="2"/>
              <a:buNone/>
              <a:defRPr/>
            </a:pPr>
            <a:r>
              <a:rPr lang="es-PE" dirty="0" smtClean="0"/>
              <a:t>	</a:t>
            </a:r>
            <a:r>
              <a:rPr lang="es-PE" sz="2200" dirty="0" smtClean="0">
                <a:solidFill>
                  <a:schemeClr val="tx1">
                    <a:lumMod val="75000"/>
                    <a:lumOff val="25000"/>
                  </a:schemeClr>
                </a:solidFill>
              </a:rPr>
              <a:t>La anterior legislación no contempló la figura del abandono pero mediante Acuerdo N° 2 del Pleno Jurisdiccional Laboral de 1999 se estableció que en el proceso laboral no procedía la declaración de abandono.</a:t>
            </a:r>
            <a:endParaRPr lang="es-ES" sz="2200"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71500" y="642938"/>
            <a:ext cx="8229600" cy="1139825"/>
          </a:xfrm>
        </p:spPr>
        <p:txBody>
          <a:bodyPr/>
          <a:lstStyle/>
          <a:p>
            <a:pPr eaLnBrk="1" hangingPunct="1"/>
            <a:r>
              <a:rPr lang="es-PE" altLang="es-PE" sz="2800" b="1" u="sng" smtClean="0">
                <a:solidFill>
                  <a:srgbClr val="00B050"/>
                </a:solidFill>
              </a:rPr>
              <a:t>EL ABANDONO EN LA NUEVA LEY PROCESAL DEL TRABAJO</a:t>
            </a:r>
            <a:endParaRPr lang="es-ES" altLang="es-PE" sz="2800" b="1" u="sng" smtClean="0">
              <a:solidFill>
                <a:srgbClr val="00B050"/>
              </a:solidFill>
            </a:endParaRPr>
          </a:p>
        </p:txBody>
      </p:sp>
      <p:sp>
        <p:nvSpPr>
          <p:cNvPr id="35843" name="Rectangle 3"/>
          <p:cNvSpPr>
            <a:spLocks noGrp="1" noChangeArrowheads="1"/>
          </p:cNvSpPr>
          <p:nvPr>
            <p:ph type="body" idx="1"/>
          </p:nvPr>
        </p:nvSpPr>
        <p:spPr>
          <a:xfrm>
            <a:off x="571500" y="1500188"/>
            <a:ext cx="8001000" cy="4186237"/>
          </a:xfrm>
        </p:spPr>
        <p:txBody>
          <a:bodyPr/>
          <a:lstStyle/>
          <a:p>
            <a:pPr marL="0" indent="0" algn="just" eaLnBrk="1" hangingPunct="1">
              <a:buFont typeface="Wingdings" panose="05000000000000000000" pitchFamily="2" charset="2"/>
              <a:buNone/>
              <a:defRPr/>
            </a:pPr>
            <a:r>
              <a:rPr lang="es-PE" sz="2200" dirty="0" smtClean="0">
                <a:solidFill>
                  <a:schemeClr val="tx1">
                    <a:lumMod val="75000"/>
                    <a:lumOff val="25000"/>
                  </a:schemeClr>
                </a:solidFill>
              </a:rPr>
              <a:t>El abandono del proceso se produce transcurridos cuatro (04) meses sin que se realice acto que lo impulse. El juez declara el abandono a pedido de parte o de tercero legitimado, en la segunda oportunidad que se solicite salvo que en la segunda vez el demandante no se haya opuesto al abandono o no haya absuelto el traslado conferido.</a:t>
            </a:r>
            <a:endParaRPr lang="es-ES" sz="2200" dirty="0" smtClean="0">
              <a:solidFill>
                <a:schemeClr val="tx1">
                  <a:lumMod val="75000"/>
                  <a:lumOff val="25000"/>
                </a:schemeClr>
              </a:solidFill>
            </a:endParaRPr>
          </a:p>
        </p:txBody>
      </p:sp>
      <p:sp>
        <p:nvSpPr>
          <p:cNvPr id="5" name="4 Rectángulo"/>
          <p:cNvSpPr/>
          <p:nvPr/>
        </p:nvSpPr>
        <p:spPr>
          <a:xfrm>
            <a:off x="4643438" y="6286500"/>
            <a:ext cx="3929062" cy="428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Bef>
                <a:spcPct val="50000"/>
              </a:spcBef>
              <a:defRPr/>
            </a:pPr>
            <a:r>
              <a:rPr lang="es-PE" b="1" dirty="0">
                <a:solidFill>
                  <a:srgbClr val="7030A0"/>
                </a:solidFill>
              </a:rPr>
              <a:t>NLPT, Art. 30 último párrafo</a:t>
            </a:r>
            <a:endParaRPr lang="es-ES" b="1"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a:xfrm>
            <a:off x="500063" y="500063"/>
            <a:ext cx="8229600" cy="793750"/>
          </a:xfrm>
          <a:noFill/>
        </p:spPr>
        <p:txBody>
          <a:bodyPr/>
          <a:lstStyle/>
          <a:p>
            <a:pPr algn="just" eaLnBrk="1" hangingPunct="1"/>
            <a:r>
              <a:rPr lang="es-PE" altLang="es-PE" sz="2800" b="1" u="sng" smtClean="0">
                <a:solidFill>
                  <a:srgbClr val="00B050"/>
                </a:solidFill>
              </a:rPr>
              <a:t>FORMAS ESPECIALES DE TERMINACIÓN DEL PROCESO</a:t>
            </a:r>
            <a:endParaRPr lang="es-ES" altLang="es-PE" sz="2800" b="1" u="sng" smtClean="0">
              <a:solidFill>
                <a:srgbClr val="00B050"/>
              </a:solidFill>
            </a:endParaRPr>
          </a:p>
        </p:txBody>
      </p:sp>
      <p:sp>
        <p:nvSpPr>
          <p:cNvPr id="8204" name="Text Box 16"/>
          <p:cNvSpPr txBox="1">
            <a:spLocks noChangeArrowheads="1"/>
          </p:cNvSpPr>
          <p:nvPr/>
        </p:nvSpPr>
        <p:spPr bwMode="auto">
          <a:xfrm>
            <a:off x="395288" y="6308725"/>
            <a:ext cx="1655762" cy="366713"/>
          </a:xfrm>
          <a:prstGeom prst="rect">
            <a:avLst/>
          </a:prstGeom>
          <a:noFill/>
          <a:ln w="9525">
            <a:noFill/>
            <a:miter lim="800000"/>
            <a:headEnd/>
            <a:tailEnd/>
          </a:ln>
        </p:spPr>
        <p:txBody>
          <a:bodyPr>
            <a:spAutoFit/>
          </a:bodyPr>
          <a:lstStyle/>
          <a:p>
            <a:pPr>
              <a:spcBef>
                <a:spcPct val="50000"/>
              </a:spcBef>
              <a:defRPr/>
            </a:pPr>
            <a:r>
              <a:rPr lang="es-PE" b="1" dirty="0">
                <a:solidFill>
                  <a:schemeClr val="tx1">
                    <a:lumMod val="75000"/>
                    <a:lumOff val="25000"/>
                  </a:schemeClr>
                </a:solidFill>
                <a:latin typeface="+mj-lt"/>
                <a:cs typeface="Arial" charset="0"/>
              </a:rPr>
              <a:t>CPC, Art. 322</a:t>
            </a:r>
            <a:endParaRPr lang="es-ES" b="1" dirty="0">
              <a:solidFill>
                <a:schemeClr val="tx1">
                  <a:lumMod val="75000"/>
                  <a:lumOff val="25000"/>
                </a:schemeClr>
              </a:solidFill>
              <a:latin typeface="+mj-lt"/>
              <a:cs typeface="Arial" charset="0"/>
            </a:endParaRPr>
          </a:p>
        </p:txBody>
      </p:sp>
      <p:graphicFrame>
        <p:nvGraphicFramePr>
          <p:cNvPr id="15" name="14 Diagrama"/>
          <p:cNvGraphicFramePr/>
          <p:nvPr/>
        </p:nvGraphicFramePr>
        <p:xfrm>
          <a:off x="1357290" y="1357298"/>
          <a:ext cx="6738942"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00063" y="357188"/>
            <a:ext cx="8461375" cy="795337"/>
          </a:xfrm>
        </p:spPr>
        <p:txBody>
          <a:bodyPr/>
          <a:lstStyle/>
          <a:p>
            <a:pPr eaLnBrk="1" hangingPunct="1"/>
            <a:r>
              <a:rPr lang="es-PE" altLang="es-PE" sz="2600" b="1" u="sng" smtClean="0">
                <a:solidFill>
                  <a:srgbClr val="00B050"/>
                </a:solidFill>
              </a:rPr>
              <a:t>FORMAS ESPECIALES DE CONCLUSIÓN DEL PROCESO EN LA NUEVA LEY PROCESAL DEL TRABAJO </a:t>
            </a:r>
            <a:r>
              <a:rPr lang="es-PE" altLang="es-PE" sz="2700" smtClean="0"/>
              <a:t/>
            </a:r>
            <a:br>
              <a:rPr lang="es-PE" altLang="es-PE" sz="2700" smtClean="0"/>
            </a:br>
            <a:endParaRPr lang="es-ES" altLang="es-PE" sz="2700" smtClean="0"/>
          </a:p>
        </p:txBody>
      </p:sp>
      <p:sp>
        <p:nvSpPr>
          <p:cNvPr id="4" name="3 Rectángulo"/>
          <p:cNvSpPr/>
          <p:nvPr/>
        </p:nvSpPr>
        <p:spPr>
          <a:xfrm>
            <a:off x="4714875" y="6286500"/>
            <a:ext cx="4071938" cy="428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609600" indent="-609600" algn="r">
              <a:lnSpc>
                <a:spcPct val="80000"/>
              </a:lnSpc>
              <a:defRPr/>
            </a:pPr>
            <a:r>
              <a:rPr lang="es-PE" b="1" dirty="0">
                <a:solidFill>
                  <a:schemeClr val="tx1">
                    <a:lumMod val="75000"/>
                    <a:lumOff val="25000"/>
                  </a:schemeClr>
                </a:solidFill>
              </a:rPr>
              <a:t>NLPT,  ART. 30, primer párrafo</a:t>
            </a:r>
            <a:endParaRPr lang="es-ES" dirty="0">
              <a:solidFill>
                <a:schemeClr val="tx1">
                  <a:lumMod val="75000"/>
                  <a:lumOff val="25000"/>
                </a:schemeClr>
              </a:solidFill>
            </a:endParaRPr>
          </a:p>
        </p:txBody>
      </p:sp>
      <p:graphicFrame>
        <p:nvGraphicFramePr>
          <p:cNvPr id="6" name="5 Diagrama"/>
          <p:cNvGraphicFramePr/>
          <p:nvPr/>
        </p:nvGraphicFramePr>
        <p:xfrm>
          <a:off x="1000100" y="1285860"/>
          <a:ext cx="7000924" cy="4603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42938" y="642938"/>
            <a:ext cx="8229600" cy="1139825"/>
          </a:xfrm>
        </p:spPr>
        <p:txBody>
          <a:bodyPr/>
          <a:lstStyle/>
          <a:p>
            <a:pPr algn="just" eaLnBrk="1" hangingPunct="1"/>
            <a:r>
              <a:rPr lang="es-PE" altLang="es-PE" sz="2800" b="1" u="sng" smtClean="0">
                <a:solidFill>
                  <a:srgbClr val="00B050"/>
                </a:solidFill>
              </a:rPr>
              <a:t>LA CONCILIACIÓN</a:t>
            </a:r>
            <a:endParaRPr lang="es-ES" altLang="es-PE" sz="2800" b="1" u="sng" smtClean="0">
              <a:solidFill>
                <a:srgbClr val="00B050"/>
              </a:solidFill>
            </a:endParaRPr>
          </a:p>
        </p:txBody>
      </p:sp>
      <p:sp>
        <p:nvSpPr>
          <p:cNvPr id="10243" name="Rectangle 3"/>
          <p:cNvSpPr>
            <a:spLocks noGrp="1" noChangeArrowheads="1"/>
          </p:cNvSpPr>
          <p:nvPr>
            <p:ph type="body" idx="1"/>
          </p:nvPr>
        </p:nvSpPr>
        <p:spPr>
          <a:xfrm>
            <a:off x="357188" y="1357313"/>
            <a:ext cx="8229600" cy="4530725"/>
          </a:xfrm>
        </p:spPr>
        <p:txBody>
          <a:bodyPr/>
          <a:lstStyle/>
          <a:p>
            <a:pPr algn="just" eaLnBrk="1" hangingPunct="1">
              <a:buFont typeface="Wingdings" panose="05000000000000000000" pitchFamily="2" charset="2"/>
              <a:buNone/>
            </a:pPr>
            <a:r>
              <a:rPr lang="es-PE" altLang="es-PE" smtClean="0"/>
              <a:t>	</a:t>
            </a:r>
            <a:r>
              <a:rPr lang="es-PE" altLang="es-PE" sz="2200" smtClean="0"/>
              <a:t>Es  una  forma  especial de conclusión del proceso,  por  medio  del  cual   las  partes ponen fin al mismo a través de un acuerdo entre ellas.</a:t>
            </a:r>
          </a:p>
          <a:p>
            <a:pPr algn="just" eaLnBrk="1" hangingPunct="1">
              <a:buFont typeface="Wingdings" panose="05000000000000000000" pitchFamily="2" charset="2"/>
              <a:buNone/>
            </a:pPr>
            <a:endParaRPr lang="es-PE" altLang="es-PE" sz="2200" smtClean="0"/>
          </a:p>
          <a:p>
            <a:pPr algn="just" eaLnBrk="1" hangingPunct="1">
              <a:buFont typeface="Wingdings" panose="05000000000000000000" pitchFamily="2" charset="2"/>
              <a:buNone/>
            </a:pPr>
            <a:r>
              <a:rPr lang="es-PE" altLang="es-PE" sz="2200" smtClean="0"/>
              <a:t>	La decisión deberá versar sobre derechos de carácter disponible.</a:t>
            </a:r>
            <a:endParaRPr lang="es-ES" altLang="es-PE" sz="2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42938" y="714375"/>
            <a:ext cx="8229600" cy="630238"/>
          </a:xfrm>
        </p:spPr>
        <p:txBody>
          <a:bodyPr/>
          <a:lstStyle/>
          <a:p>
            <a:pPr algn="just" eaLnBrk="1" hangingPunct="1"/>
            <a:r>
              <a:rPr lang="es-PE" altLang="es-PE" sz="2800" b="1" u="sng" smtClean="0">
                <a:solidFill>
                  <a:srgbClr val="00B050"/>
                </a:solidFill>
              </a:rPr>
              <a:t>OPORTUNIDAD DE LA CONCILIACIÓN</a:t>
            </a:r>
            <a:endParaRPr lang="es-ES" altLang="es-PE" sz="2800" b="1" u="sng" smtClean="0">
              <a:solidFill>
                <a:srgbClr val="00B050"/>
              </a:solidFill>
            </a:endParaRPr>
          </a:p>
        </p:txBody>
      </p:sp>
      <p:sp>
        <p:nvSpPr>
          <p:cNvPr id="11267" name="Rectangle 3"/>
          <p:cNvSpPr>
            <a:spLocks noGrp="1" noChangeArrowheads="1"/>
          </p:cNvSpPr>
          <p:nvPr>
            <p:ph type="body" idx="1"/>
          </p:nvPr>
        </p:nvSpPr>
        <p:spPr>
          <a:xfrm>
            <a:off x="642938" y="1500188"/>
            <a:ext cx="8001000" cy="4284662"/>
          </a:xfrm>
        </p:spPr>
        <p:txBody>
          <a:bodyPr/>
          <a:lstStyle/>
          <a:p>
            <a:pPr marL="0" indent="0" algn="just" eaLnBrk="1" hangingPunct="1">
              <a:buFont typeface="Wingdings" panose="05000000000000000000" pitchFamily="2" charset="2"/>
              <a:buNone/>
            </a:pPr>
            <a:r>
              <a:rPr lang="es-PE" altLang="es-PE" sz="2200" smtClean="0"/>
              <a:t>Puede ocurrir dentro del proceso, cualquiera sea el estado en que se encuentre hasta antes de la notificación de la sentencia con calidad de cosa juzgada.</a:t>
            </a:r>
          </a:p>
          <a:p>
            <a:pPr marL="0" indent="0" algn="just" eaLnBrk="1" hangingPunct="1">
              <a:buFont typeface="Wingdings" panose="05000000000000000000" pitchFamily="2" charset="2"/>
              <a:buNone/>
            </a:pPr>
            <a:endParaRPr lang="es-PE" altLang="es-PE" smtClean="0"/>
          </a:p>
          <a:p>
            <a:pPr marL="0" indent="0" algn="just" eaLnBrk="1" hangingPunct="1">
              <a:buFont typeface="Wingdings" panose="05000000000000000000" pitchFamily="2" charset="2"/>
              <a:buNone/>
            </a:pPr>
            <a:endParaRPr lang="es-PE" altLang="es-PE" smtClean="0"/>
          </a:p>
          <a:p>
            <a:pPr marL="0" indent="0" algn="just" eaLnBrk="1" hangingPunct="1">
              <a:buFont typeface="Wingdings" panose="05000000000000000000" pitchFamily="2" charset="2"/>
              <a:buNone/>
            </a:pPr>
            <a:endParaRPr lang="es-ES" altLang="es-PE" smtClean="0"/>
          </a:p>
        </p:txBody>
      </p:sp>
      <p:sp>
        <p:nvSpPr>
          <p:cNvPr id="4" name="3 Rectángulo"/>
          <p:cNvSpPr/>
          <p:nvPr/>
        </p:nvSpPr>
        <p:spPr>
          <a:xfrm>
            <a:off x="4143375" y="6286500"/>
            <a:ext cx="4572000" cy="357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buFont typeface="Wingdings" pitchFamily="2" charset="2"/>
              <a:buNone/>
              <a:defRPr/>
            </a:pPr>
            <a:r>
              <a:rPr lang="es-PE" b="1" dirty="0">
                <a:solidFill>
                  <a:schemeClr val="tx1">
                    <a:lumMod val="75000"/>
                    <a:lumOff val="25000"/>
                  </a:schemeClr>
                </a:solidFill>
              </a:rPr>
              <a:t>NLPT, ART. 30, segundo párrafo, primera parte</a:t>
            </a:r>
            <a:endParaRPr lang="es-E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42938" y="714375"/>
            <a:ext cx="8229600" cy="1139825"/>
          </a:xfrm>
        </p:spPr>
        <p:txBody>
          <a:bodyPr/>
          <a:lstStyle/>
          <a:p>
            <a:pPr algn="just" eaLnBrk="1" hangingPunct="1"/>
            <a:r>
              <a:rPr lang="es-PE" altLang="es-PE" sz="2800" b="1" u="sng" smtClean="0">
                <a:solidFill>
                  <a:srgbClr val="00B050"/>
                </a:solidFill>
              </a:rPr>
              <a:t>PAPEL DEL JUEZ EN LA CONCILIACIÓN</a:t>
            </a:r>
            <a:endParaRPr lang="es-ES" altLang="es-PE" sz="2800" b="1" u="sng" smtClean="0">
              <a:solidFill>
                <a:srgbClr val="00B050"/>
              </a:solidFill>
            </a:endParaRPr>
          </a:p>
        </p:txBody>
      </p:sp>
      <p:sp>
        <p:nvSpPr>
          <p:cNvPr id="12291" name="Rectangle 3"/>
          <p:cNvSpPr>
            <a:spLocks noGrp="1" noChangeArrowheads="1"/>
          </p:cNvSpPr>
          <p:nvPr>
            <p:ph type="body" idx="1"/>
          </p:nvPr>
        </p:nvSpPr>
        <p:spPr>
          <a:xfrm>
            <a:off x="642938" y="1643063"/>
            <a:ext cx="8086725" cy="4357687"/>
          </a:xfrm>
        </p:spPr>
        <p:txBody>
          <a:bodyPr/>
          <a:lstStyle/>
          <a:p>
            <a:pPr marL="0" indent="0" algn="just" eaLnBrk="1" hangingPunct="1">
              <a:lnSpc>
                <a:spcPct val="90000"/>
              </a:lnSpc>
              <a:buFont typeface="Wingdings" panose="05000000000000000000" pitchFamily="2" charset="2"/>
              <a:buNone/>
              <a:tabLst>
                <a:tab pos="0" algn="l"/>
              </a:tabLst>
            </a:pPr>
            <a:r>
              <a:rPr lang="es-PE" altLang="es-PE" sz="2200" smtClean="0"/>
              <a:t>El juez puede en cualquier momento invitar a las partes a llegar a un acuerdo conciliatorio, sin que su participación implique prejuzgamiento y sin que lo manifestado por las partes se considere declaración.</a:t>
            </a:r>
            <a:endParaRPr lang="es-ES" altLang="es-PE" sz="2200" smtClean="0"/>
          </a:p>
          <a:p>
            <a:pPr marL="0" indent="0" eaLnBrk="1" hangingPunct="1">
              <a:lnSpc>
                <a:spcPct val="90000"/>
              </a:lnSpc>
              <a:buFont typeface="Wingdings" panose="05000000000000000000" pitchFamily="2" charset="2"/>
              <a:buNone/>
              <a:tabLst>
                <a:tab pos="0" algn="l"/>
              </a:tabLst>
            </a:pPr>
            <a:endParaRPr lang="es-PE" altLang="es-PE" smtClean="0"/>
          </a:p>
          <a:p>
            <a:pPr marL="0" indent="0" algn="just" eaLnBrk="1" hangingPunct="1">
              <a:lnSpc>
                <a:spcPct val="90000"/>
              </a:lnSpc>
              <a:buFont typeface="Wingdings" panose="05000000000000000000" pitchFamily="2" charset="2"/>
              <a:buNone/>
              <a:tabLst>
                <a:tab pos="0" algn="l"/>
              </a:tabLst>
            </a:pPr>
            <a:r>
              <a:rPr lang="es-PE" altLang="es-PE" smtClean="0"/>
              <a:t>	</a:t>
            </a:r>
          </a:p>
        </p:txBody>
      </p:sp>
      <p:sp>
        <p:nvSpPr>
          <p:cNvPr id="4" name="3 Rectángulo"/>
          <p:cNvSpPr/>
          <p:nvPr/>
        </p:nvSpPr>
        <p:spPr>
          <a:xfrm>
            <a:off x="4143375" y="6143625"/>
            <a:ext cx="4572000" cy="500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lnSpc>
                <a:spcPct val="90000"/>
              </a:lnSpc>
              <a:buFont typeface="Wingdings" pitchFamily="2" charset="2"/>
              <a:buNone/>
              <a:tabLst>
                <a:tab pos="0" algn="l"/>
              </a:tabLst>
              <a:defRPr/>
            </a:pPr>
            <a:r>
              <a:rPr lang="es-PE" b="1" dirty="0">
                <a:solidFill>
                  <a:schemeClr val="tx1">
                    <a:lumMod val="75000"/>
                    <a:lumOff val="25000"/>
                  </a:schemeClr>
                </a:solidFill>
              </a:rPr>
              <a:t>NLPT, ART. 30, segundo párrafo, segunda parte</a:t>
            </a:r>
            <a:endParaRPr lang="es-ES"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00063" y="571500"/>
            <a:ext cx="8229600" cy="1139825"/>
          </a:xfrm>
        </p:spPr>
        <p:txBody>
          <a:bodyPr/>
          <a:lstStyle/>
          <a:p>
            <a:pPr algn="just" eaLnBrk="1" hangingPunct="1"/>
            <a:r>
              <a:rPr lang="es-PE" altLang="es-PE" sz="2800" b="1" u="sng" smtClean="0">
                <a:solidFill>
                  <a:srgbClr val="00B050"/>
                </a:solidFill>
              </a:rPr>
              <a:t>CONCILIACIÓN A PROPUESTAS DE LAS PARTES </a:t>
            </a:r>
            <a:endParaRPr lang="es-ES" altLang="es-PE" sz="2800" b="1" u="sng" smtClean="0">
              <a:solidFill>
                <a:srgbClr val="00B050"/>
              </a:solidFill>
            </a:endParaRPr>
          </a:p>
        </p:txBody>
      </p:sp>
      <p:sp>
        <p:nvSpPr>
          <p:cNvPr id="13315" name="Rectangle 3"/>
          <p:cNvSpPr>
            <a:spLocks noGrp="1" noChangeArrowheads="1"/>
          </p:cNvSpPr>
          <p:nvPr>
            <p:ph type="body" idx="1"/>
          </p:nvPr>
        </p:nvSpPr>
        <p:spPr>
          <a:xfrm>
            <a:off x="428625" y="1428750"/>
            <a:ext cx="8229600" cy="4430713"/>
          </a:xfrm>
        </p:spPr>
        <p:txBody>
          <a:bodyPr/>
          <a:lstStyle/>
          <a:p>
            <a:pPr marL="0" indent="0" algn="just" eaLnBrk="1" hangingPunct="1">
              <a:buFont typeface="Wingdings" panose="05000000000000000000" pitchFamily="2" charset="2"/>
              <a:buNone/>
            </a:pPr>
            <a:r>
              <a:rPr lang="es-PE" altLang="es-PE" sz="2200" smtClean="0"/>
              <a:t>Si ambas partes concurren al juzgado llevando un acuerdo para poner fin al proceso, el juez le da trámite preferente en el día.</a:t>
            </a:r>
          </a:p>
          <a:p>
            <a:pPr marL="0" indent="0" algn="just" eaLnBrk="1" hangingPunct="1">
              <a:buFont typeface="Wingdings" panose="05000000000000000000" pitchFamily="2" charset="2"/>
              <a:buNone/>
            </a:pPr>
            <a:endParaRPr lang="es-PE" altLang="es-PE" smtClean="0"/>
          </a:p>
          <a:p>
            <a:pPr marL="0" indent="0" algn="just" eaLnBrk="1" hangingPunct="1">
              <a:buFont typeface="Wingdings" panose="05000000000000000000" pitchFamily="2" charset="2"/>
              <a:buNone/>
            </a:pPr>
            <a:endParaRPr lang="es-PE" altLang="es-PE" smtClean="0"/>
          </a:p>
          <a:p>
            <a:pPr marL="0" indent="0" algn="just" eaLnBrk="1" hangingPunct="1">
              <a:buFont typeface="Wingdings" panose="05000000000000000000" pitchFamily="2" charset="2"/>
              <a:buNone/>
            </a:pPr>
            <a:endParaRPr lang="es-PE" altLang="es-PE" smtClean="0"/>
          </a:p>
          <a:p>
            <a:pPr marL="0" indent="0" eaLnBrk="1" hangingPunct="1">
              <a:buFont typeface="Wingdings" panose="05000000000000000000" pitchFamily="2" charset="2"/>
              <a:buNone/>
            </a:pPr>
            <a:endParaRPr lang="es-ES" altLang="es-PE" smtClean="0"/>
          </a:p>
        </p:txBody>
      </p:sp>
      <p:sp>
        <p:nvSpPr>
          <p:cNvPr id="4" name="3 Rectángulo"/>
          <p:cNvSpPr/>
          <p:nvPr/>
        </p:nvSpPr>
        <p:spPr>
          <a:xfrm>
            <a:off x="4000500" y="6215063"/>
            <a:ext cx="4643438" cy="428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buFont typeface="Wingdings" pitchFamily="2" charset="2"/>
              <a:buNone/>
              <a:defRPr/>
            </a:pPr>
            <a:r>
              <a:rPr lang="es-PE" b="1" dirty="0">
                <a:solidFill>
                  <a:schemeClr val="tx1">
                    <a:lumMod val="75000"/>
                    <a:lumOff val="25000"/>
                  </a:schemeClr>
                </a:solidFill>
              </a:rPr>
              <a:t>NLPT, ART. 30, segundo párrafo, última parte</a:t>
            </a:r>
            <a:endParaRPr lang="es-E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rde">
  <a:themeElements>
    <a:clrScheme name="Bord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fontScheme name="Personalizado 7">
      <a:majorFont>
        <a:latin typeface="Abadi MT Condensed Light"/>
        <a:ea typeface=""/>
        <a:cs typeface=""/>
      </a:majorFont>
      <a:minorFont>
        <a:latin typeface="Abadi MT Condensed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1079</TotalTime>
  <Words>2093</Words>
  <Application>Microsoft Office PowerPoint</Application>
  <PresentationFormat>Presentación en pantalla (4:3)</PresentationFormat>
  <Paragraphs>192</Paragraphs>
  <Slides>33</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33</vt:i4>
      </vt:variant>
    </vt:vector>
  </HeadingPairs>
  <TitlesOfParts>
    <vt:vector size="41" baseType="lpstr">
      <vt:lpstr>Arial</vt:lpstr>
      <vt:lpstr>Abadi MT Condensed Light</vt:lpstr>
      <vt:lpstr>Wingdings</vt:lpstr>
      <vt:lpstr>Calibri</vt:lpstr>
      <vt:lpstr>Arial Narrow</vt:lpstr>
      <vt:lpstr>Times New Roman</vt:lpstr>
      <vt:lpstr>Borde</vt:lpstr>
      <vt:lpstr>Galería de imágenes de Microsoft</vt:lpstr>
      <vt:lpstr>FORMAS ESPECIALES DE CONCLUSIÓN DEL PROCESO</vt:lpstr>
      <vt:lpstr>FORMA NORMAL DE TERMINACIÓN DEL PROCESO</vt:lpstr>
      <vt:lpstr>FORMAS ESPECIALES DE TERMINACIÓN DEL PROCESO</vt:lpstr>
      <vt:lpstr>FORMAS ESPECIALES DE TERMINACIÓN DEL PROCESO</vt:lpstr>
      <vt:lpstr>FORMAS ESPECIALES DE CONCLUSIÓN DEL PROCESO EN LA NUEVA LEY PROCESAL DEL TRABAJO  </vt:lpstr>
      <vt:lpstr>LA CONCILIACIÓN</vt:lpstr>
      <vt:lpstr>OPORTUNIDAD DE LA CONCILIACIÓN</vt:lpstr>
      <vt:lpstr>PAPEL DEL JUEZ EN LA CONCILIACIÓN</vt:lpstr>
      <vt:lpstr>CONCILIACIÓN A PROPUESTAS DE LAS PARTES </vt:lpstr>
      <vt:lpstr>TEST DE DISPONIBILIDAD PARA UN ACUERDO CONCILIATORIO</vt:lpstr>
      <vt:lpstr>ACUERDOS CONCILIATORIOS EXTRAJUDICIALES</vt:lpstr>
      <vt:lpstr>LA AUDIENCIA DE CONCILIACIÓN</vt:lpstr>
      <vt:lpstr>ESQUEMA DE LA AUDIENCIA DE CONCILIACIÓN CON ASISTENCIA DE AMBAS PARTES</vt:lpstr>
      <vt:lpstr>AUDIENCIA DE CONCILIACIÓN CON ASISTENCIA DE AMBAS PARTES </vt:lpstr>
      <vt:lpstr>AUDIENCIA DE CONCILIACIÓN SIN ASISTENCIA DEL DEMANDANTE</vt:lpstr>
      <vt:lpstr>AUDIENCIA DE CONCILIACIÓN SIN ASISTENCIA DEL DEMANDADO</vt:lpstr>
      <vt:lpstr>ACTA DE AUDIENCIA DE CONCILIACIÓN SIN ASISTENCIA DEL DEMANDADO</vt:lpstr>
      <vt:lpstr>AUDIENCIA DE CONCILIACIÓN CON ASISTENCIA DE LAS PARTES PERO CON REPRESENTANTE DEL DEMANDADO SIN PODERES SUFICIENTES</vt:lpstr>
      <vt:lpstr>INCORPORACIÓN DEL REBELDE AL PROCESO</vt:lpstr>
      <vt:lpstr>AUDIENCIA DE CONCILIACIÓN CON INASISTENCIA DE AMBAS PARTES</vt:lpstr>
      <vt:lpstr>PROLONGACIÓN DE LA AUDIENCIA DE CONCILIACIÓN</vt:lpstr>
      <vt:lpstr>CONCILIACIÓN PARCIAL DEL CONFLICTO</vt:lpstr>
      <vt:lpstr>CONCILIACIÓN TOTAL DEL CONFLICTO</vt:lpstr>
      <vt:lpstr>EXTREMOS NO CONTROVERTIDOS</vt:lpstr>
      <vt:lpstr>AUTO DE JUICIO</vt:lpstr>
      <vt:lpstr>REQUERIMIENTO DE CONTESTACIÓN</vt:lpstr>
      <vt:lpstr>PLAZO PARA FIJAR AUDIENCIA DE JUZGAMIENTO</vt:lpstr>
      <vt:lpstr>CAUSA DE PURO DERECHO</vt:lpstr>
      <vt:lpstr>IMPROCEDENCIA DE LA NULIDAD DE ACUERDO CONCILIATORIO</vt:lpstr>
      <vt:lpstr>LA TRANSACCIÓN</vt:lpstr>
      <vt:lpstr>EL ABANDONO</vt:lpstr>
      <vt:lpstr>EL ABANDONO EN LA LEY N° 26636</vt:lpstr>
      <vt:lpstr>EL ABANDONO EN LA NUEVA LEY PROCESAL DEL TRABAJO</vt:lpstr>
    </vt:vector>
  </TitlesOfParts>
  <Company>Poder Judicial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Poder Judicial</dc:creator>
  <cp:lastModifiedBy>Javier</cp:lastModifiedBy>
  <cp:revision>181</cp:revision>
  <dcterms:created xsi:type="dcterms:W3CDTF">2010-01-19T13:24:59Z</dcterms:created>
  <dcterms:modified xsi:type="dcterms:W3CDTF">2015-05-27T21:00:29Z</dcterms:modified>
</cp:coreProperties>
</file>