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diagrams/layout5.xml" ContentType="application/vnd.openxmlformats-officedocument.drawingml.diagramLayout+xml"/>
  <Override PartName="/ppt/diagrams/data6.xml" ContentType="application/vnd.openxmlformats-officedocument.drawingml.diagramData+xml"/>
  <Override PartName="/ppt/diagrams/colors8.xml" ContentType="application/vnd.openxmlformats-officedocument.drawingml.diagramColors+xml"/>
  <Override PartName="/ppt/diagrams/layout1.xml" ContentType="application/vnd.openxmlformats-officedocument.drawingml.diagramLayout+xml"/>
  <Override PartName="/ppt/diagrams/data2.xml" ContentType="application/vnd.openxmlformats-officedocument.drawingml.diagramData+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viewProps.xml" ContentType="application/vnd.openxmlformats-officedocument.presentationml.viewProps+xml"/>
  <Override PartName="/ppt/diagrams/colors4.xml" ContentType="application/vnd.openxmlformats-officedocument.drawingml.diagramColors+xml"/>
  <Override PartName="/ppt/diagrams/quickStyle7.xml" ContentType="application/vnd.openxmlformats-officedocument.drawingml.diagramStyle+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diagrams/layout8.xml" ContentType="application/vnd.openxmlformats-officedocument.drawingml.diagram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diagrams/layout6.xml" ContentType="application/vnd.openxmlformats-officedocument.drawingml.diagram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diagrams/layout4.xml" ContentType="application/vnd.openxmlformats-officedocument.drawingml.diagramLayout+xml"/>
  <Override PartName="/ppt/diagrams/data7.xml" ContentType="application/vnd.openxmlformats-officedocument.drawingml.diagramData+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Override PartName="/ppt/slides/slide89.xml" ContentType="application/vnd.openxmlformats-officedocument.presentationml.slide+xml"/>
  <Override PartName="/ppt/diagrams/data3.xml" ContentType="application/vnd.openxmlformats-officedocument.drawingml.diagramData+xml"/>
  <Override PartName="/ppt/diagrams/colors5.xml" ContentType="application/vnd.openxmlformats-officedocument.drawingml.diagramColors+xml"/>
  <Override PartName="/ppt/diagrams/quickStyle8.xml" ContentType="application/vnd.openxmlformats-officedocument.drawingml.diagramStyl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handoutMasters/handoutMaster1.xml" ContentType="application/vnd.openxmlformats-officedocument.presentationml.handoutMaster+xml"/>
  <Override PartName="/ppt/diagrams/data1.xml" ContentType="application/vnd.openxmlformats-officedocument.drawingml.diagramData+xml"/>
  <Override PartName="/ppt/diagrams/colors3.xml" ContentType="application/vnd.openxmlformats-officedocument.drawingml.diagramColors+xml"/>
  <Override PartName="/ppt/diagrams/quickStyle6.xml" ContentType="application/vnd.openxmlformats-officedocument.drawingml.diagramStyl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diagrams/layout7.xml" ContentType="application/vnd.openxmlformats-officedocument.drawingml.diagramLayout+xml"/>
  <Override PartName="/ppt/diagrams/data8.xml" ContentType="application/vnd.openxmlformats-officedocument.drawingml.diagramData+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diagrams/layout3.xml" ContentType="application/vnd.openxmlformats-officedocument.drawingml.diagramLayout+xml"/>
  <Override PartName="/ppt/diagrams/data4.xml" ContentType="application/vnd.openxmlformats-officedocument.drawingml.diagramData+xml"/>
  <Override PartName="/ppt/slides/slide79.xml" ContentType="application/vnd.openxmlformats-officedocument.presentationml.slide+xml"/>
  <Override PartName="/ppt/diagrams/colors6.xml" ContentType="application/vnd.openxmlformats-officedocument.drawingml.diagramColors+xml"/>
  <Override PartName="/ppt/slides/slide7.xml" ContentType="application/vnd.openxmlformats-officedocument.presentationml.slide+xml"/>
  <Override PartName="/ppt/slides/slide68.xml" ContentType="application/vnd.openxmlformats-officedocument.presentationml.slide+xml"/>
  <Override PartName="/ppt/slideLayouts/slideLayout9.xml" ContentType="application/vnd.openxmlformats-officedocument.presentationml.slideLayout+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diagrams/colors2.xml" ContentType="application/vnd.openxmlformats-officedocument.drawingml.diagramColors+xml"/>
  <Override PartName="/ppt/diagrams/quickStyle5.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7" r:id="rId1"/>
  </p:sldMasterIdLst>
  <p:handoutMasterIdLst>
    <p:handoutMasterId r:id="rId92"/>
  </p:handoutMasterIdLst>
  <p:sldIdLst>
    <p:sldId id="256" r:id="rId2"/>
    <p:sldId id="257" r:id="rId3"/>
    <p:sldId id="258" r:id="rId4"/>
    <p:sldId id="373" r:id="rId5"/>
    <p:sldId id="259" r:id="rId6"/>
    <p:sldId id="349" r:id="rId7"/>
    <p:sldId id="374" r:id="rId8"/>
    <p:sldId id="375" r:id="rId9"/>
    <p:sldId id="376" r:id="rId10"/>
    <p:sldId id="377" r:id="rId11"/>
    <p:sldId id="378" r:id="rId12"/>
    <p:sldId id="379" r:id="rId13"/>
    <p:sldId id="407" r:id="rId14"/>
    <p:sldId id="380" r:id="rId15"/>
    <p:sldId id="261" r:id="rId16"/>
    <p:sldId id="381" r:id="rId17"/>
    <p:sldId id="352" r:id="rId18"/>
    <p:sldId id="382" r:id="rId19"/>
    <p:sldId id="383" r:id="rId20"/>
    <p:sldId id="384" r:id="rId21"/>
    <p:sldId id="385" r:id="rId22"/>
    <p:sldId id="386" r:id="rId23"/>
    <p:sldId id="387" r:id="rId24"/>
    <p:sldId id="388" r:id="rId25"/>
    <p:sldId id="357" r:id="rId26"/>
    <p:sldId id="358" r:id="rId27"/>
    <p:sldId id="359" r:id="rId28"/>
    <p:sldId id="399" r:id="rId29"/>
    <p:sldId id="360" r:id="rId30"/>
    <p:sldId id="361" r:id="rId31"/>
    <p:sldId id="362" r:id="rId32"/>
    <p:sldId id="363" r:id="rId33"/>
    <p:sldId id="397" r:id="rId34"/>
    <p:sldId id="398" r:id="rId35"/>
    <p:sldId id="400" r:id="rId36"/>
    <p:sldId id="401" r:id="rId37"/>
    <p:sldId id="391" r:id="rId38"/>
    <p:sldId id="364" r:id="rId39"/>
    <p:sldId id="365" r:id="rId40"/>
    <p:sldId id="405" r:id="rId41"/>
    <p:sldId id="366" r:id="rId42"/>
    <p:sldId id="372" r:id="rId43"/>
    <p:sldId id="369" r:id="rId44"/>
    <p:sldId id="393" r:id="rId45"/>
    <p:sldId id="395" r:id="rId46"/>
    <p:sldId id="394" r:id="rId47"/>
    <p:sldId id="277" r:id="rId48"/>
    <p:sldId id="310" r:id="rId49"/>
    <p:sldId id="311" r:id="rId50"/>
    <p:sldId id="312" r:id="rId51"/>
    <p:sldId id="313" r:id="rId52"/>
    <p:sldId id="314" r:id="rId53"/>
    <p:sldId id="315" r:id="rId54"/>
    <p:sldId id="316" r:id="rId55"/>
    <p:sldId id="317" r:id="rId56"/>
    <p:sldId id="318" r:id="rId57"/>
    <p:sldId id="319" r:id="rId58"/>
    <p:sldId id="320" r:id="rId59"/>
    <p:sldId id="331" r:id="rId60"/>
    <p:sldId id="321" r:id="rId61"/>
    <p:sldId id="322" r:id="rId62"/>
    <p:sldId id="402" r:id="rId63"/>
    <p:sldId id="333" r:id="rId64"/>
    <p:sldId id="334" r:id="rId65"/>
    <p:sldId id="335" r:id="rId66"/>
    <p:sldId id="287" r:id="rId67"/>
    <p:sldId id="288" r:id="rId68"/>
    <p:sldId id="336" r:id="rId69"/>
    <p:sldId id="337" r:id="rId70"/>
    <p:sldId id="338" r:id="rId71"/>
    <p:sldId id="403" r:id="rId72"/>
    <p:sldId id="339" r:id="rId73"/>
    <p:sldId id="340" r:id="rId74"/>
    <p:sldId id="341" r:id="rId75"/>
    <p:sldId id="406" r:id="rId76"/>
    <p:sldId id="404" r:id="rId77"/>
    <p:sldId id="344" r:id="rId78"/>
    <p:sldId id="348" r:id="rId79"/>
    <p:sldId id="345" r:id="rId80"/>
    <p:sldId id="346" r:id="rId81"/>
    <p:sldId id="347" r:id="rId82"/>
    <p:sldId id="342" r:id="rId83"/>
    <p:sldId id="343" r:id="rId84"/>
    <p:sldId id="301" r:id="rId85"/>
    <p:sldId id="302" r:id="rId86"/>
    <p:sldId id="303" r:id="rId87"/>
    <p:sldId id="304" r:id="rId88"/>
    <p:sldId id="305" r:id="rId89"/>
    <p:sldId id="306" r:id="rId90"/>
    <p:sldId id="307" r:id="rId91"/>
  </p:sldIdLst>
  <p:sldSz cx="9144000" cy="6858000" type="screen4x3"/>
  <p:notesSz cx="6797675" cy="9926638"/>
  <p:defaultText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AEAEA"/>
    <a:srgbClr val="F8F8F8"/>
  </p:clrMru>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Estilo medio 2 - Énfasi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1FECB4D8-DB02-4DC6-A0A2-4F2EBAE1DC90}" styleName="Estilo medio 1 - Énfasis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0505E3EF-67EA-436B-97B2-0124C06EBD24}" styleName="Estilo medio 4 - Énfasis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8799B23B-EC83-4686-B30A-512413B5E67A}" styleName="Estilo claro 3 - Acento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B301B821-A1FF-4177-AEE7-76D212191A09}" styleName="Estilo medio 1 - Énfasis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284E427A-3D55-4303-BF80-6455036E1DE7}" styleName="Estilo temático 1 - Énfasis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8A107856-5554-42FB-B03E-39F5DBC370BA}" styleName="Estilo medio 4 - Énfasis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BC89EF96-8CEA-46FF-86C4-4CE0E7609802}" styleName="Estilo claro 3 - Acento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7E86B6F-36C0-4BB8-8C75-994AD37B6847}"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s-PE"/>
        </a:p>
      </dgm:t>
    </dgm:pt>
    <dgm:pt modelId="{4FC01BBE-09B4-4FB9-B326-905C167065CD}">
      <dgm:prSet phldrT="[Texto]" custT="1"/>
      <dgm:spPr>
        <a:noFill/>
        <a:ln w="28575">
          <a:solidFill>
            <a:schemeClr val="accent2">
              <a:lumMod val="60000"/>
              <a:lumOff val="40000"/>
            </a:schemeClr>
          </a:solidFill>
          <a:prstDash val="solid"/>
        </a:ln>
      </dgm:spPr>
      <dgm:t>
        <a:bodyPr/>
        <a:lstStyle/>
        <a:p>
          <a:pPr>
            <a:lnSpc>
              <a:spcPts val="1500"/>
            </a:lnSpc>
          </a:pPr>
          <a:r>
            <a:rPr lang="es-PE" sz="1800" b="1" dirty="0" smtClean="0">
              <a:solidFill>
                <a:schemeClr val="accent2">
                  <a:lumMod val="50000"/>
                </a:schemeClr>
              </a:solidFill>
            </a:rPr>
            <a:t>PRINCIPIOS QUE </a:t>
          </a:r>
        </a:p>
        <a:p>
          <a:pPr>
            <a:lnSpc>
              <a:spcPts val="1500"/>
            </a:lnSpc>
          </a:pPr>
          <a:r>
            <a:rPr lang="es-PE" sz="1800" b="1" dirty="0" smtClean="0">
              <a:solidFill>
                <a:schemeClr val="accent2">
                  <a:lumMod val="50000"/>
                </a:schemeClr>
              </a:solidFill>
            </a:rPr>
            <a:t>REGULAN LA GESTIÓN </a:t>
          </a:r>
        </a:p>
        <a:p>
          <a:pPr>
            <a:lnSpc>
              <a:spcPts val="1500"/>
            </a:lnSpc>
          </a:pPr>
          <a:r>
            <a:rPr lang="es-PE" sz="1800" b="1" dirty="0" smtClean="0">
              <a:solidFill>
                <a:schemeClr val="accent2">
                  <a:lumMod val="50000"/>
                </a:schemeClr>
              </a:solidFill>
            </a:rPr>
            <a:t>DE LA COMPENSACIÓN</a:t>
          </a:r>
          <a:endParaRPr lang="es-PE" sz="1800" dirty="0">
            <a:solidFill>
              <a:schemeClr val="accent2">
                <a:lumMod val="50000"/>
              </a:schemeClr>
            </a:solidFill>
          </a:endParaRPr>
        </a:p>
      </dgm:t>
    </dgm:pt>
    <dgm:pt modelId="{68080921-B667-4116-B7CD-A312B2C59A10}" type="parTrans" cxnId="{75F5B9D9-A8E0-441A-84E5-F51982F4D656}">
      <dgm:prSet/>
      <dgm:spPr/>
      <dgm:t>
        <a:bodyPr/>
        <a:lstStyle/>
        <a:p>
          <a:endParaRPr lang="es-PE"/>
        </a:p>
      </dgm:t>
    </dgm:pt>
    <dgm:pt modelId="{7AEF9727-AE9E-4413-BA7D-786E38F0B300}" type="sibTrans" cxnId="{75F5B9D9-A8E0-441A-84E5-F51982F4D656}">
      <dgm:prSet/>
      <dgm:spPr/>
      <dgm:t>
        <a:bodyPr/>
        <a:lstStyle/>
        <a:p>
          <a:endParaRPr lang="es-PE"/>
        </a:p>
      </dgm:t>
    </dgm:pt>
    <dgm:pt modelId="{C96449A9-54B8-438D-9DE3-72BA5E7C608D}">
      <dgm:prSet phldrT="[Texto]" custT="1"/>
      <dgm:spPr>
        <a:noFill/>
        <a:ln w="28575">
          <a:solidFill>
            <a:schemeClr val="accent2">
              <a:lumMod val="60000"/>
              <a:lumOff val="40000"/>
            </a:schemeClr>
          </a:solidFill>
          <a:prstDash val="solid"/>
        </a:ln>
      </dgm:spPr>
      <dgm:t>
        <a:bodyPr/>
        <a:lstStyle/>
        <a:p>
          <a:r>
            <a:rPr lang="es-PE" sz="1800" b="0" dirty="0" smtClean="0">
              <a:solidFill>
                <a:schemeClr val="accent2">
                  <a:lumMod val="50000"/>
                </a:schemeClr>
              </a:solidFill>
            </a:rPr>
            <a:t>Competitividad</a:t>
          </a:r>
          <a:endParaRPr lang="es-PE" sz="1800" b="0" dirty="0">
            <a:solidFill>
              <a:schemeClr val="accent2">
                <a:lumMod val="50000"/>
              </a:schemeClr>
            </a:solidFill>
          </a:endParaRPr>
        </a:p>
      </dgm:t>
    </dgm:pt>
    <dgm:pt modelId="{EA78447D-E848-4E56-A75C-5514469D8E14}" type="parTrans" cxnId="{322325C8-124A-4892-8472-F8C41817D278}">
      <dgm:prSet/>
      <dgm:spPr>
        <a:ln w="28575">
          <a:solidFill>
            <a:schemeClr val="accent2">
              <a:lumMod val="60000"/>
              <a:lumOff val="40000"/>
            </a:schemeClr>
          </a:solidFill>
          <a:prstDash val="solid"/>
        </a:ln>
      </dgm:spPr>
      <dgm:t>
        <a:bodyPr/>
        <a:lstStyle/>
        <a:p>
          <a:endParaRPr lang="es-PE" dirty="0"/>
        </a:p>
      </dgm:t>
    </dgm:pt>
    <dgm:pt modelId="{4A1E1807-1BA7-4E00-AE63-5D21E68ACE5A}" type="sibTrans" cxnId="{322325C8-124A-4892-8472-F8C41817D278}">
      <dgm:prSet/>
      <dgm:spPr/>
      <dgm:t>
        <a:bodyPr/>
        <a:lstStyle/>
        <a:p>
          <a:endParaRPr lang="es-PE"/>
        </a:p>
      </dgm:t>
    </dgm:pt>
    <dgm:pt modelId="{2826F311-BE66-44D9-91CB-F1130478250E}">
      <dgm:prSet phldrT="[Texto]" custT="1"/>
      <dgm:spPr>
        <a:noFill/>
        <a:ln w="28575">
          <a:solidFill>
            <a:schemeClr val="accent2">
              <a:lumMod val="60000"/>
              <a:lumOff val="40000"/>
            </a:schemeClr>
          </a:solidFill>
          <a:prstDash val="solid"/>
        </a:ln>
      </dgm:spPr>
      <dgm:t>
        <a:bodyPr/>
        <a:lstStyle/>
        <a:p>
          <a:r>
            <a:rPr lang="es-PE" sz="1800" b="0" dirty="0" smtClean="0">
              <a:solidFill>
                <a:schemeClr val="accent2">
                  <a:lumMod val="50000"/>
                </a:schemeClr>
              </a:solidFill>
            </a:rPr>
            <a:t>Equidad</a:t>
          </a:r>
          <a:endParaRPr lang="es-PE" sz="1800" b="0" dirty="0">
            <a:solidFill>
              <a:schemeClr val="accent2">
                <a:lumMod val="50000"/>
              </a:schemeClr>
            </a:solidFill>
          </a:endParaRPr>
        </a:p>
      </dgm:t>
    </dgm:pt>
    <dgm:pt modelId="{E679FEC3-91D9-437F-BB57-D9E2DC034AF6}" type="parTrans" cxnId="{6B3B41F6-1384-4577-9294-EC05BE8A73AA}">
      <dgm:prSet/>
      <dgm:spPr>
        <a:ln w="19050">
          <a:solidFill>
            <a:schemeClr val="accent2">
              <a:lumMod val="60000"/>
              <a:lumOff val="40000"/>
            </a:schemeClr>
          </a:solidFill>
          <a:prstDash val="solid"/>
        </a:ln>
      </dgm:spPr>
      <dgm:t>
        <a:bodyPr/>
        <a:lstStyle/>
        <a:p>
          <a:endParaRPr lang="es-PE" dirty="0"/>
        </a:p>
      </dgm:t>
    </dgm:pt>
    <dgm:pt modelId="{EE6A0F49-C77A-458A-98F3-AC74281B1C99}" type="sibTrans" cxnId="{6B3B41F6-1384-4577-9294-EC05BE8A73AA}">
      <dgm:prSet/>
      <dgm:spPr/>
      <dgm:t>
        <a:bodyPr/>
        <a:lstStyle/>
        <a:p>
          <a:endParaRPr lang="es-PE"/>
        </a:p>
      </dgm:t>
    </dgm:pt>
    <dgm:pt modelId="{35A7D1A5-0A0E-4667-98D8-53C55F9A20BB}">
      <dgm:prSet phldrT="[Texto]" custT="1"/>
      <dgm:spPr>
        <a:noFill/>
        <a:ln w="28575">
          <a:solidFill>
            <a:schemeClr val="accent2">
              <a:lumMod val="60000"/>
              <a:lumOff val="40000"/>
            </a:schemeClr>
          </a:solidFill>
          <a:prstDash val="solid"/>
        </a:ln>
      </dgm:spPr>
      <dgm:t>
        <a:bodyPr/>
        <a:lstStyle/>
        <a:p>
          <a:r>
            <a:rPr lang="es-PE" sz="1800" b="0" dirty="0" smtClean="0">
              <a:solidFill>
                <a:schemeClr val="accent1">
                  <a:lumMod val="50000"/>
                </a:schemeClr>
              </a:solidFill>
            </a:rPr>
            <a:t>Consistencia interna</a:t>
          </a:r>
          <a:endParaRPr lang="es-PE" sz="1800" b="0" dirty="0"/>
        </a:p>
      </dgm:t>
    </dgm:pt>
    <dgm:pt modelId="{01F7FBCE-5E8F-4807-A13C-32EBB878373E}" type="parTrans" cxnId="{F9EA9F85-9061-4B98-8E52-58458FF6C5F6}">
      <dgm:prSet/>
      <dgm:spPr>
        <a:ln>
          <a:solidFill>
            <a:schemeClr val="accent2">
              <a:lumMod val="60000"/>
              <a:lumOff val="40000"/>
            </a:schemeClr>
          </a:solidFill>
          <a:prstDash val="solid"/>
        </a:ln>
      </dgm:spPr>
      <dgm:t>
        <a:bodyPr/>
        <a:lstStyle/>
        <a:p>
          <a:endParaRPr lang="es-PE" dirty="0"/>
        </a:p>
      </dgm:t>
    </dgm:pt>
    <dgm:pt modelId="{53EA94D1-E2D6-4C92-9E4C-6539DE5CA348}" type="sibTrans" cxnId="{F9EA9F85-9061-4B98-8E52-58458FF6C5F6}">
      <dgm:prSet/>
      <dgm:spPr/>
      <dgm:t>
        <a:bodyPr/>
        <a:lstStyle/>
        <a:p>
          <a:endParaRPr lang="es-PE"/>
        </a:p>
      </dgm:t>
    </dgm:pt>
    <dgm:pt modelId="{A680C83E-47FC-4481-9128-07B51470930B}">
      <dgm:prSet phldrT="[Texto]" custT="1"/>
      <dgm:spPr>
        <a:noFill/>
        <a:ln w="28575">
          <a:solidFill>
            <a:schemeClr val="accent2">
              <a:lumMod val="60000"/>
              <a:lumOff val="40000"/>
            </a:schemeClr>
          </a:solidFill>
          <a:prstDash val="solid"/>
        </a:ln>
      </dgm:spPr>
      <dgm:t>
        <a:bodyPr/>
        <a:lstStyle/>
        <a:p>
          <a:r>
            <a:rPr lang="es-PE" sz="1800" b="0" dirty="0" smtClean="0">
              <a:solidFill>
                <a:schemeClr val="accent1">
                  <a:lumMod val="50000"/>
                </a:schemeClr>
              </a:solidFill>
            </a:rPr>
            <a:t>Consistencia intergubernamental</a:t>
          </a:r>
          <a:endParaRPr lang="es-PE" sz="1800" b="0" dirty="0"/>
        </a:p>
      </dgm:t>
    </dgm:pt>
    <dgm:pt modelId="{B127CF8F-6ECA-487F-8F76-166756DA39B0}" type="parTrans" cxnId="{9F01DC59-76DA-4951-9F4C-AB7B849B6D74}">
      <dgm:prSet/>
      <dgm:spPr>
        <a:ln w="28575">
          <a:solidFill>
            <a:schemeClr val="accent2">
              <a:lumMod val="60000"/>
              <a:lumOff val="40000"/>
            </a:schemeClr>
          </a:solidFill>
          <a:prstDash val="solid"/>
        </a:ln>
      </dgm:spPr>
      <dgm:t>
        <a:bodyPr/>
        <a:lstStyle/>
        <a:p>
          <a:endParaRPr lang="es-PE" dirty="0"/>
        </a:p>
      </dgm:t>
    </dgm:pt>
    <dgm:pt modelId="{5ED1C114-B824-486D-A551-98079E7A1E4D}" type="sibTrans" cxnId="{9F01DC59-76DA-4951-9F4C-AB7B849B6D74}">
      <dgm:prSet/>
      <dgm:spPr/>
      <dgm:t>
        <a:bodyPr/>
        <a:lstStyle/>
        <a:p>
          <a:endParaRPr lang="es-PE"/>
        </a:p>
      </dgm:t>
    </dgm:pt>
    <dgm:pt modelId="{147406D8-96A2-4314-88A0-C3D90D86BA39}" type="pres">
      <dgm:prSet presAssocID="{37E86B6F-36C0-4BB8-8C75-994AD37B6847}" presName="hierChild1" presStyleCnt="0">
        <dgm:presLayoutVars>
          <dgm:orgChart val="1"/>
          <dgm:chPref val="1"/>
          <dgm:dir/>
          <dgm:animOne val="branch"/>
          <dgm:animLvl val="lvl"/>
          <dgm:resizeHandles/>
        </dgm:presLayoutVars>
      </dgm:prSet>
      <dgm:spPr/>
      <dgm:t>
        <a:bodyPr/>
        <a:lstStyle/>
        <a:p>
          <a:endParaRPr lang="es-PE"/>
        </a:p>
      </dgm:t>
    </dgm:pt>
    <dgm:pt modelId="{16F628E0-433C-4C0F-8703-CDEB06E68DDD}" type="pres">
      <dgm:prSet presAssocID="{4FC01BBE-09B4-4FB9-B326-905C167065CD}" presName="hierRoot1" presStyleCnt="0">
        <dgm:presLayoutVars>
          <dgm:hierBranch val="init"/>
        </dgm:presLayoutVars>
      </dgm:prSet>
      <dgm:spPr/>
    </dgm:pt>
    <dgm:pt modelId="{A34A132A-7F4C-4AAD-A624-D6CFB69FA68D}" type="pres">
      <dgm:prSet presAssocID="{4FC01BBE-09B4-4FB9-B326-905C167065CD}" presName="rootComposite1" presStyleCnt="0"/>
      <dgm:spPr/>
    </dgm:pt>
    <dgm:pt modelId="{5D6290C7-7079-4167-BF81-642BF4413F36}" type="pres">
      <dgm:prSet presAssocID="{4FC01BBE-09B4-4FB9-B326-905C167065CD}" presName="rootText1" presStyleLbl="node0" presStyleIdx="0" presStyleCnt="1" custScaleX="161210" custScaleY="122961" custLinFactNeighborX="5779" custLinFactNeighborY="-77034">
        <dgm:presLayoutVars>
          <dgm:chPref val="3"/>
        </dgm:presLayoutVars>
      </dgm:prSet>
      <dgm:spPr/>
      <dgm:t>
        <a:bodyPr/>
        <a:lstStyle/>
        <a:p>
          <a:endParaRPr lang="es-PE"/>
        </a:p>
      </dgm:t>
    </dgm:pt>
    <dgm:pt modelId="{01D3E6F4-E33B-470A-8594-9E005DA7EBE9}" type="pres">
      <dgm:prSet presAssocID="{4FC01BBE-09B4-4FB9-B326-905C167065CD}" presName="rootConnector1" presStyleLbl="node1" presStyleIdx="0" presStyleCnt="0"/>
      <dgm:spPr/>
      <dgm:t>
        <a:bodyPr/>
        <a:lstStyle/>
        <a:p>
          <a:endParaRPr lang="es-PE"/>
        </a:p>
      </dgm:t>
    </dgm:pt>
    <dgm:pt modelId="{8A8F6E2D-AA80-4687-A09C-E6CD779C1960}" type="pres">
      <dgm:prSet presAssocID="{4FC01BBE-09B4-4FB9-B326-905C167065CD}" presName="hierChild2" presStyleCnt="0"/>
      <dgm:spPr/>
    </dgm:pt>
    <dgm:pt modelId="{8E89AD6E-2278-4819-A288-C223ED1B5486}" type="pres">
      <dgm:prSet presAssocID="{EA78447D-E848-4E56-A75C-5514469D8E14}" presName="Name37" presStyleLbl="parChTrans1D2" presStyleIdx="0" presStyleCnt="4"/>
      <dgm:spPr/>
      <dgm:t>
        <a:bodyPr/>
        <a:lstStyle/>
        <a:p>
          <a:endParaRPr lang="es-PE"/>
        </a:p>
      </dgm:t>
    </dgm:pt>
    <dgm:pt modelId="{8D63D09D-BFED-4AB3-93F8-2531B57D148E}" type="pres">
      <dgm:prSet presAssocID="{C96449A9-54B8-438D-9DE3-72BA5E7C608D}" presName="hierRoot2" presStyleCnt="0">
        <dgm:presLayoutVars>
          <dgm:hierBranch val="init"/>
        </dgm:presLayoutVars>
      </dgm:prSet>
      <dgm:spPr/>
    </dgm:pt>
    <dgm:pt modelId="{28DD8E12-FD4A-413F-839F-5770B3A37682}" type="pres">
      <dgm:prSet presAssocID="{C96449A9-54B8-438D-9DE3-72BA5E7C608D}" presName="rootComposite" presStyleCnt="0"/>
      <dgm:spPr/>
    </dgm:pt>
    <dgm:pt modelId="{14FDAB58-483F-4B60-B807-56933D3BD7BF}" type="pres">
      <dgm:prSet presAssocID="{C96449A9-54B8-438D-9DE3-72BA5E7C608D}" presName="rootText" presStyleLbl="node2" presStyleIdx="0" presStyleCnt="4">
        <dgm:presLayoutVars>
          <dgm:chPref val="3"/>
        </dgm:presLayoutVars>
      </dgm:prSet>
      <dgm:spPr/>
      <dgm:t>
        <a:bodyPr/>
        <a:lstStyle/>
        <a:p>
          <a:endParaRPr lang="es-PE"/>
        </a:p>
      </dgm:t>
    </dgm:pt>
    <dgm:pt modelId="{C4C59F7F-A246-4EF4-A2F0-4E2FC272DB90}" type="pres">
      <dgm:prSet presAssocID="{C96449A9-54B8-438D-9DE3-72BA5E7C608D}" presName="rootConnector" presStyleLbl="node2" presStyleIdx="0" presStyleCnt="4"/>
      <dgm:spPr/>
      <dgm:t>
        <a:bodyPr/>
        <a:lstStyle/>
        <a:p>
          <a:endParaRPr lang="es-PE"/>
        </a:p>
      </dgm:t>
    </dgm:pt>
    <dgm:pt modelId="{F3ED0170-86CE-4038-AC4A-86F5FDFCAE55}" type="pres">
      <dgm:prSet presAssocID="{C96449A9-54B8-438D-9DE3-72BA5E7C608D}" presName="hierChild4" presStyleCnt="0"/>
      <dgm:spPr/>
    </dgm:pt>
    <dgm:pt modelId="{27223B69-4D93-48DB-BEA6-20E1F1349FF9}" type="pres">
      <dgm:prSet presAssocID="{C96449A9-54B8-438D-9DE3-72BA5E7C608D}" presName="hierChild5" presStyleCnt="0"/>
      <dgm:spPr/>
    </dgm:pt>
    <dgm:pt modelId="{496C1941-3E62-41C3-823C-A01E5328092E}" type="pres">
      <dgm:prSet presAssocID="{E679FEC3-91D9-437F-BB57-D9E2DC034AF6}" presName="Name37" presStyleLbl="parChTrans1D2" presStyleIdx="1" presStyleCnt="4"/>
      <dgm:spPr/>
      <dgm:t>
        <a:bodyPr/>
        <a:lstStyle/>
        <a:p>
          <a:endParaRPr lang="es-PE"/>
        </a:p>
      </dgm:t>
    </dgm:pt>
    <dgm:pt modelId="{B0EA8D08-843B-4063-9A6A-5E81988D35C1}" type="pres">
      <dgm:prSet presAssocID="{2826F311-BE66-44D9-91CB-F1130478250E}" presName="hierRoot2" presStyleCnt="0">
        <dgm:presLayoutVars>
          <dgm:hierBranch val="init"/>
        </dgm:presLayoutVars>
      </dgm:prSet>
      <dgm:spPr/>
    </dgm:pt>
    <dgm:pt modelId="{AB0CB507-B465-48D1-9EDF-E24DB8D4EEC0}" type="pres">
      <dgm:prSet presAssocID="{2826F311-BE66-44D9-91CB-F1130478250E}" presName="rootComposite" presStyleCnt="0"/>
      <dgm:spPr/>
    </dgm:pt>
    <dgm:pt modelId="{C9EA6A36-BCDA-4968-976D-44AABD8B8EB8}" type="pres">
      <dgm:prSet presAssocID="{2826F311-BE66-44D9-91CB-F1130478250E}" presName="rootText" presStyleLbl="node2" presStyleIdx="1" presStyleCnt="4">
        <dgm:presLayoutVars>
          <dgm:chPref val="3"/>
        </dgm:presLayoutVars>
      </dgm:prSet>
      <dgm:spPr/>
      <dgm:t>
        <a:bodyPr/>
        <a:lstStyle/>
        <a:p>
          <a:endParaRPr lang="es-PE"/>
        </a:p>
      </dgm:t>
    </dgm:pt>
    <dgm:pt modelId="{FB3D0F22-D49A-44A0-B9B5-957A5FC61E4C}" type="pres">
      <dgm:prSet presAssocID="{2826F311-BE66-44D9-91CB-F1130478250E}" presName="rootConnector" presStyleLbl="node2" presStyleIdx="1" presStyleCnt="4"/>
      <dgm:spPr/>
      <dgm:t>
        <a:bodyPr/>
        <a:lstStyle/>
        <a:p>
          <a:endParaRPr lang="es-PE"/>
        </a:p>
      </dgm:t>
    </dgm:pt>
    <dgm:pt modelId="{5139953E-42E4-4978-A50C-CB9C3747279D}" type="pres">
      <dgm:prSet presAssocID="{2826F311-BE66-44D9-91CB-F1130478250E}" presName="hierChild4" presStyleCnt="0"/>
      <dgm:spPr/>
    </dgm:pt>
    <dgm:pt modelId="{025C49AF-9A67-4F07-80CA-10B1ABA409CF}" type="pres">
      <dgm:prSet presAssocID="{2826F311-BE66-44D9-91CB-F1130478250E}" presName="hierChild5" presStyleCnt="0"/>
      <dgm:spPr/>
    </dgm:pt>
    <dgm:pt modelId="{E4FE17D4-530D-44F7-9889-0BDB485D5BFE}" type="pres">
      <dgm:prSet presAssocID="{01F7FBCE-5E8F-4807-A13C-32EBB878373E}" presName="Name37" presStyleLbl="parChTrans1D2" presStyleIdx="2" presStyleCnt="4"/>
      <dgm:spPr/>
      <dgm:t>
        <a:bodyPr/>
        <a:lstStyle/>
        <a:p>
          <a:endParaRPr lang="es-PE"/>
        </a:p>
      </dgm:t>
    </dgm:pt>
    <dgm:pt modelId="{514145AA-A3F9-4445-AAB6-CF9AFF018C89}" type="pres">
      <dgm:prSet presAssocID="{35A7D1A5-0A0E-4667-98D8-53C55F9A20BB}" presName="hierRoot2" presStyleCnt="0">
        <dgm:presLayoutVars>
          <dgm:hierBranch val="init"/>
        </dgm:presLayoutVars>
      </dgm:prSet>
      <dgm:spPr/>
    </dgm:pt>
    <dgm:pt modelId="{0730F79D-45EF-4371-8AD9-D506D71A5A04}" type="pres">
      <dgm:prSet presAssocID="{35A7D1A5-0A0E-4667-98D8-53C55F9A20BB}" presName="rootComposite" presStyleCnt="0"/>
      <dgm:spPr/>
    </dgm:pt>
    <dgm:pt modelId="{283EE337-57ED-4564-960E-83A9AD7A2314}" type="pres">
      <dgm:prSet presAssocID="{35A7D1A5-0A0E-4667-98D8-53C55F9A20BB}" presName="rootText" presStyleLbl="node2" presStyleIdx="2" presStyleCnt="4" custLinFactNeighborX="1399" custLinFactNeighborY="-174">
        <dgm:presLayoutVars>
          <dgm:chPref val="3"/>
        </dgm:presLayoutVars>
      </dgm:prSet>
      <dgm:spPr/>
      <dgm:t>
        <a:bodyPr/>
        <a:lstStyle/>
        <a:p>
          <a:endParaRPr lang="es-PE"/>
        </a:p>
      </dgm:t>
    </dgm:pt>
    <dgm:pt modelId="{931DE494-FDB3-4E38-8319-E5812E814A45}" type="pres">
      <dgm:prSet presAssocID="{35A7D1A5-0A0E-4667-98D8-53C55F9A20BB}" presName="rootConnector" presStyleLbl="node2" presStyleIdx="2" presStyleCnt="4"/>
      <dgm:spPr/>
      <dgm:t>
        <a:bodyPr/>
        <a:lstStyle/>
        <a:p>
          <a:endParaRPr lang="es-PE"/>
        </a:p>
      </dgm:t>
    </dgm:pt>
    <dgm:pt modelId="{22FD73B4-93C5-47EF-B617-8523ED5E94F1}" type="pres">
      <dgm:prSet presAssocID="{35A7D1A5-0A0E-4667-98D8-53C55F9A20BB}" presName="hierChild4" presStyleCnt="0"/>
      <dgm:spPr/>
    </dgm:pt>
    <dgm:pt modelId="{E9EF5D0C-4FF9-49C9-A9CB-213098833DF6}" type="pres">
      <dgm:prSet presAssocID="{35A7D1A5-0A0E-4667-98D8-53C55F9A20BB}" presName="hierChild5" presStyleCnt="0"/>
      <dgm:spPr/>
    </dgm:pt>
    <dgm:pt modelId="{BE20844E-1228-4DF5-8D4A-62B3E1AFD27D}" type="pres">
      <dgm:prSet presAssocID="{B127CF8F-6ECA-487F-8F76-166756DA39B0}" presName="Name37" presStyleLbl="parChTrans1D2" presStyleIdx="3" presStyleCnt="4"/>
      <dgm:spPr/>
      <dgm:t>
        <a:bodyPr/>
        <a:lstStyle/>
        <a:p>
          <a:endParaRPr lang="es-PE"/>
        </a:p>
      </dgm:t>
    </dgm:pt>
    <dgm:pt modelId="{F1377988-4E60-4626-9E19-771E123B11B1}" type="pres">
      <dgm:prSet presAssocID="{A680C83E-47FC-4481-9128-07B51470930B}" presName="hierRoot2" presStyleCnt="0">
        <dgm:presLayoutVars>
          <dgm:hierBranch val="init"/>
        </dgm:presLayoutVars>
      </dgm:prSet>
      <dgm:spPr/>
    </dgm:pt>
    <dgm:pt modelId="{178FDFA1-0185-466E-A74B-D06D5A5C9190}" type="pres">
      <dgm:prSet presAssocID="{A680C83E-47FC-4481-9128-07B51470930B}" presName="rootComposite" presStyleCnt="0"/>
      <dgm:spPr/>
    </dgm:pt>
    <dgm:pt modelId="{3BA561A2-928C-4937-994E-9FC78BC29C62}" type="pres">
      <dgm:prSet presAssocID="{A680C83E-47FC-4481-9128-07B51470930B}" presName="rootText" presStyleLbl="node2" presStyleIdx="3" presStyleCnt="4" custScaleX="145177">
        <dgm:presLayoutVars>
          <dgm:chPref val="3"/>
        </dgm:presLayoutVars>
      </dgm:prSet>
      <dgm:spPr/>
      <dgm:t>
        <a:bodyPr/>
        <a:lstStyle/>
        <a:p>
          <a:endParaRPr lang="es-PE"/>
        </a:p>
      </dgm:t>
    </dgm:pt>
    <dgm:pt modelId="{4659F76C-DD59-4286-95A3-EF0DDDE0761F}" type="pres">
      <dgm:prSet presAssocID="{A680C83E-47FC-4481-9128-07B51470930B}" presName="rootConnector" presStyleLbl="node2" presStyleIdx="3" presStyleCnt="4"/>
      <dgm:spPr/>
      <dgm:t>
        <a:bodyPr/>
        <a:lstStyle/>
        <a:p>
          <a:endParaRPr lang="es-PE"/>
        </a:p>
      </dgm:t>
    </dgm:pt>
    <dgm:pt modelId="{3613541F-9229-4621-97C4-31E832C33762}" type="pres">
      <dgm:prSet presAssocID="{A680C83E-47FC-4481-9128-07B51470930B}" presName="hierChild4" presStyleCnt="0"/>
      <dgm:spPr/>
    </dgm:pt>
    <dgm:pt modelId="{1F3638DE-C161-4391-A835-E4D6385EBB26}" type="pres">
      <dgm:prSet presAssocID="{A680C83E-47FC-4481-9128-07B51470930B}" presName="hierChild5" presStyleCnt="0"/>
      <dgm:spPr/>
    </dgm:pt>
    <dgm:pt modelId="{26221AB5-1F3E-41C5-8BB6-2CE2EEB82ED6}" type="pres">
      <dgm:prSet presAssocID="{4FC01BBE-09B4-4FB9-B326-905C167065CD}" presName="hierChild3" presStyleCnt="0"/>
      <dgm:spPr/>
    </dgm:pt>
  </dgm:ptLst>
  <dgm:cxnLst>
    <dgm:cxn modelId="{6AAB1359-D94D-4924-81EC-7B5267547DBA}" type="presOf" srcId="{2826F311-BE66-44D9-91CB-F1130478250E}" destId="{C9EA6A36-BCDA-4968-976D-44AABD8B8EB8}" srcOrd="0" destOrd="0" presId="urn:microsoft.com/office/officeart/2005/8/layout/orgChart1"/>
    <dgm:cxn modelId="{62551774-E90C-4D6D-8BDB-888D77F529D3}" type="presOf" srcId="{37E86B6F-36C0-4BB8-8C75-994AD37B6847}" destId="{147406D8-96A2-4314-88A0-C3D90D86BA39}" srcOrd="0" destOrd="0" presId="urn:microsoft.com/office/officeart/2005/8/layout/orgChart1"/>
    <dgm:cxn modelId="{B509736A-A7B6-4EB1-B227-1F9BA96D125C}" type="presOf" srcId="{35A7D1A5-0A0E-4667-98D8-53C55F9A20BB}" destId="{931DE494-FDB3-4E38-8319-E5812E814A45}" srcOrd="1" destOrd="0" presId="urn:microsoft.com/office/officeart/2005/8/layout/orgChart1"/>
    <dgm:cxn modelId="{9F01DC59-76DA-4951-9F4C-AB7B849B6D74}" srcId="{4FC01BBE-09B4-4FB9-B326-905C167065CD}" destId="{A680C83E-47FC-4481-9128-07B51470930B}" srcOrd="3" destOrd="0" parTransId="{B127CF8F-6ECA-487F-8F76-166756DA39B0}" sibTransId="{5ED1C114-B824-486D-A551-98079E7A1E4D}"/>
    <dgm:cxn modelId="{F9EA9F85-9061-4B98-8E52-58458FF6C5F6}" srcId="{4FC01BBE-09B4-4FB9-B326-905C167065CD}" destId="{35A7D1A5-0A0E-4667-98D8-53C55F9A20BB}" srcOrd="2" destOrd="0" parTransId="{01F7FBCE-5E8F-4807-A13C-32EBB878373E}" sibTransId="{53EA94D1-E2D6-4C92-9E4C-6539DE5CA348}"/>
    <dgm:cxn modelId="{F77FE246-5AD9-4C22-851D-C0B36783B3CC}" type="presOf" srcId="{A680C83E-47FC-4481-9128-07B51470930B}" destId="{3BA561A2-928C-4937-994E-9FC78BC29C62}" srcOrd="0" destOrd="0" presId="urn:microsoft.com/office/officeart/2005/8/layout/orgChart1"/>
    <dgm:cxn modelId="{0F3141FC-1CBD-4AD9-ADD6-658FBD19C5B2}" type="presOf" srcId="{A680C83E-47FC-4481-9128-07B51470930B}" destId="{4659F76C-DD59-4286-95A3-EF0DDDE0761F}" srcOrd="1" destOrd="0" presId="urn:microsoft.com/office/officeart/2005/8/layout/orgChart1"/>
    <dgm:cxn modelId="{5D420E7D-2D9C-4980-BED3-E3CD644FF484}" type="presOf" srcId="{C96449A9-54B8-438D-9DE3-72BA5E7C608D}" destId="{C4C59F7F-A246-4EF4-A2F0-4E2FC272DB90}" srcOrd="1" destOrd="0" presId="urn:microsoft.com/office/officeart/2005/8/layout/orgChart1"/>
    <dgm:cxn modelId="{F1ECB2BD-42AA-47ED-B518-3F08B38F9ECB}" type="presOf" srcId="{2826F311-BE66-44D9-91CB-F1130478250E}" destId="{FB3D0F22-D49A-44A0-B9B5-957A5FC61E4C}" srcOrd="1" destOrd="0" presId="urn:microsoft.com/office/officeart/2005/8/layout/orgChart1"/>
    <dgm:cxn modelId="{10D89CA2-A9A7-434E-B444-1D8F5B02B328}" type="presOf" srcId="{EA78447D-E848-4E56-A75C-5514469D8E14}" destId="{8E89AD6E-2278-4819-A288-C223ED1B5486}" srcOrd="0" destOrd="0" presId="urn:microsoft.com/office/officeart/2005/8/layout/orgChart1"/>
    <dgm:cxn modelId="{0CF7FD06-48E9-4334-A90A-8154D4BFDB73}" type="presOf" srcId="{4FC01BBE-09B4-4FB9-B326-905C167065CD}" destId="{01D3E6F4-E33B-470A-8594-9E005DA7EBE9}" srcOrd="1" destOrd="0" presId="urn:microsoft.com/office/officeart/2005/8/layout/orgChart1"/>
    <dgm:cxn modelId="{D0F4C2C1-16CD-4E4C-957A-77CADC0DDBF3}" type="presOf" srcId="{01F7FBCE-5E8F-4807-A13C-32EBB878373E}" destId="{E4FE17D4-530D-44F7-9889-0BDB485D5BFE}" srcOrd="0" destOrd="0" presId="urn:microsoft.com/office/officeart/2005/8/layout/orgChart1"/>
    <dgm:cxn modelId="{6B3B41F6-1384-4577-9294-EC05BE8A73AA}" srcId="{4FC01BBE-09B4-4FB9-B326-905C167065CD}" destId="{2826F311-BE66-44D9-91CB-F1130478250E}" srcOrd="1" destOrd="0" parTransId="{E679FEC3-91D9-437F-BB57-D9E2DC034AF6}" sibTransId="{EE6A0F49-C77A-458A-98F3-AC74281B1C99}"/>
    <dgm:cxn modelId="{75F5B9D9-A8E0-441A-84E5-F51982F4D656}" srcId="{37E86B6F-36C0-4BB8-8C75-994AD37B6847}" destId="{4FC01BBE-09B4-4FB9-B326-905C167065CD}" srcOrd="0" destOrd="0" parTransId="{68080921-B667-4116-B7CD-A312B2C59A10}" sibTransId="{7AEF9727-AE9E-4413-BA7D-786E38F0B300}"/>
    <dgm:cxn modelId="{3D8915A2-C2A1-4A3E-A041-2A9D21F89996}" type="presOf" srcId="{35A7D1A5-0A0E-4667-98D8-53C55F9A20BB}" destId="{283EE337-57ED-4564-960E-83A9AD7A2314}" srcOrd="0" destOrd="0" presId="urn:microsoft.com/office/officeart/2005/8/layout/orgChart1"/>
    <dgm:cxn modelId="{3C695772-D9CF-4463-82E8-A7D9D7533F2A}" type="presOf" srcId="{E679FEC3-91D9-437F-BB57-D9E2DC034AF6}" destId="{496C1941-3E62-41C3-823C-A01E5328092E}" srcOrd="0" destOrd="0" presId="urn:microsoft.com/office/officeart/2005/8/layout/orgChart1"/>
    <dgm:cxn modelId="{322325C8-124A-4892-8472-F8C41817D278}" srcId="{4FC01BBE-09B4-4FB9-B326-905C167065CD}" destId="{C96449A9-54B8-438D-9DE3-72BA5E7C608D}" srcOrd="0" destOrd="0" parTransId="{EA78447D-E848-4E56-A75C-5514469D8E14}" sibTransId="{4A1E1807-1BA7-4E00-AE63-5D21E68ACE5A}"/>
    <dgm:cxn modelId="{CEB61F4C-588C-4A96-8BF0-E81097EEB5C0}" type="presOf" srcId="{B127CF8F-6ECA-487F-8F76-166756DA39B0}" destId="{BE20844E-1228-4DF5-8D4A-62B3E1AFD27D}" srcOrd="0" destOrd="0" presId="urn:microsoft.com/office/officeart/2005/8/layout/orgChart1"/>
    <dgm:cxn modelId="{90409F2B-9351-46C7-8522-B981F10EE91A}" type="presOf" srcId="{4FC01BBE-09B4-4FB9-B326-905C167065CD}" destId="{5D6290C7-7079-4167-BF81-642BF4413F36}" srcOrd="0" destOrd="0" presId="urn:microsoft.com/office/officeart/2005/8/layout/orgChart1"/>
    <dgm:cxn modelId="{A83FA9E6-23D7-4309-A7C8-9949D1042A25}" type="presOf" srcId="{C96449A9-54B8-438D-9DE3-72BA5E7C608D}" destId="{14FDAB58-483F-4B60-B807-56933D3BD7BF}" srcOrd="0" destOrd="0" presId="urn:microsoft.com/office/officeart/2005/8/layout/orgChart1"/>
    <dgm:cxn modelId="{C5E7E5E1-67FA-4F15-B2DB-869FAA5F240E}" type="presParOf" srcId="{147406D8-96A2-4314-88A0-C3D90D86BA39}" destId="{16F628E0-433C-4C0F-8703-CDEB06E68DDD}" srcOrd="0" destOrd="0" presId="urn:microsoft.com/office/officeart/2005/8/layout/orgChart1"/>
    <dgm:cxn modelId="{E9022517-451A-4892-BD96-FE505484E030}" type="presParOf" srcId="{16F628E0-433C-4C0F-8703-CDEB06E68DDD}" destId="{A34A132A-7F4C-4AAD-A624-D6CFB69FA68D}" srcOrd="0" destOrd="0" presId="urn:microsoft.com/office/officeart/2005/8/layout/orgChart1"/>
    <dgm:cxn modelId="{D6F6E1EA-BC78-4F37-B64F-AA1BA697BF7B}" type="presParOf" srcId="{A34A132A-7F4C-4AAD-A624-D6CFB69FA68D}" destId="{5D6290C7-7079-4167-BF81-642BF4413F36}" srcOrd="0" destOrd="0" presId="urn:microsoft.com/office/officeart/2005/8/layout/orgChart1"/>
    <dgm:cxn modelId="{0391E050-2CC5-4473-B076-F8BBC64CFF21}" type="presParOf" srcId="{A34A132A-7F4C-4AAD-A624-D6CFB69FA68D}" destId="{01D3E6F4-E33B-470A-8594-9E005DA7EBE9}" srcOrd="1" destOrd="0" presId="urn:microsoft.com/office/officeart/2005/8/layout/orgChart1"/>
    <dgm:cxn modelId="{891A8D06-FE7A-40FA-8E0F-296EABAC7AF6}" type="presParOf" srcId="{16F628E0-433C-4C0F-8703-CDEB06E68DDD}" destId="{8A8F6E2D-AA80-4687-A09C-E6CD779C1960}" srcOrd="1" destOrd="0" presId="urn:microsoft.com/office/officeart/2005/8/layout/orgChart1"/>
    <dgm:cxn modelId="{B38ED4B2-D608-48FF-8C36-63701AEF8C3B}" type="presParOf" srcId="{8A8F6E2D-AA80-4687-A09C-E6CD779C1960}" destId="{8E89AD6E-2278-4819-A288-C223ED1B5486}" srcOrd="0" destOrd="0" presId="urn:microsoft.com/office/officeart/2005/8/layout/orgChart1"/>
    <dgm:cxn modelId="{8567AD0F-AF17-4C9C-A9C7-18B3943ED228}" type="presParOf" srcId="{8A8F6E2D-AA80-4687-A09C-E6CD779C1960}" destId="{8D63D09D-BFED-4AB3-93F8-2531B57D148E}" srcOrd="1" destOrd="0" presId="urn:microsoft.com/office/officeart/2005/8/layout/orgChart1"/>
    <dgm:cxn modelId="{46E9387C-EFB9-48CB-8218-1A07B8FE38A6}" type="presParOf" srcId="{8D63D09D-BFED-4AB3-93F8-2531B57D148E}" destId="{28DD8E12-FD4A-413F-839F-5770B3A37682}" srcOrd="0" destOrd="0" presId="urn:microsoft.com/office/officeart/2005/8/layout/orgChart1"/>
    <dgm:cxn modelId="{710FCD43-5E99-43F6-9762-A98B62F1F8A9}" type="presParOf" srcId="{28DD8E12-FD4A-413F-839F-5770B3A37682}" destId="{14FDAB58-483F-4B60-B807-56933D3BD7BF}" srcOrd="0" destOrd="0" presId="urn:microsoft.com/office/officeart/2005/8/layout/orgChart1"/>
    <dgm:cxn modelId="{5B7F57D2-C6B5-4FFC-A780-10186A4B2765}" type="presParOf" srcId="{28DD8E12-FD4A-413F-839F-5770B3A37682}" destId="{C4C59F7F-A246-4EF4-A2F0-4E2FC272DB90}" srcOrd="1" destOrd="0" presId="urn:microsoft.com/office/officeart/2005/8/layout/orgChart1"/>
    <dgm:cxn modelId="{39700614-772F-4987-AD16-DCDDBA4D1C01}" type="presParOf" srcId="{8D63D09D-BFED-4AB3-93F8-2531B57D148E}" destId="{F3ED0170-86CE-4038-AC4A-86F5FDFCAE55}" srcOrd="1" destOrd="0" presId="urn:microsoft.com/office/officeart/2005/8/layout/orgChart1"/>
    <dgm:cxn modelId="{5635BD36-2128-4894-B84C-82D2A9515464}" type="presParOf" srcId="{8D63D09D-BFED-4AB3-93F8-2531B57D148E}" destId="{27223B69-4D93-48DB-BEA6-20E1F1349FF9}" srcOrd="2" destOrd="0" presId="urn:microsoft.com/office/officeart/2005/8/layout/orgChart1"/>
    <dgm:cxn modelId="{19EA06DD-3ECB-4E76-BF81-2DBE7D45D44A}" type="presParOf" srcId="{8A8F6E2D-AA80-4687-A09C-E6CD779C1960}" destId="{496C1941-3E62-41C3-823C-A01E5328092E}" srcOrd="2" destOrd="0" presId="urn:microsoft.com/office/officeart/2005/8/layout/orgChart1"/>
    <dgm:cxn modelId="{3B8838A9-BEAF-4A63-88DA-A545A5A3A3DD}" type="presParOf" srcId="{8A8F6E2D-AA80-4687-A09C-E6CD779C1960}" destId="{B0EA8D08-843B-4063-9A6A-5E81988D35C1}" srcOrd="3" destOrd="0" presId="urn:microsoft.com/office/officeart/2005/8/layout/orgChart1"/>
    <dgm:cxn modelId="{7DD91AD6-F3D3-4F86-BB3F-98419DE98A46}" type="presParOf" srcId="{B0EA8D08-843B-4063-9A6A-5E81988D35C1}" destId="{AB0CB507-B465-48D1-9EDF-E24DB8D4EEC0}" srcOrd="0" destOrd="0" presId="urn:microsoft.com/office/officeart/2005/8/layout/orgChart1"/>
    <dgm:cxn modelId="{5F68749B-6F40-4234-935F-726BF944F0FA}" type="presParOf" srcId="{AB0CB507-B465-48D1-9EDF-E24DB8D4EEC0}" destId="{C9EA6A36-BCDA-4968-976D-44AABD8B8EB8}" srcOrd="0" destOrd="0" presId="urn:microsoft.com/office/officeart/2005/8/layout/orgChart1"/>
    <dgm:cxn modelId="{A1FF929F-7135-4E48-91E8-44FEBC527AB0}" type="presParOf" srcId="{AB0CB507-B465-48D1-9EDF-E24DB8D4EEC0}" destId="{FB3D0F22-D49A-44A0-B9B5-957A5FC61E4C}" srcOrd="1" destOrd="0" presId="urn:microsoft.com/office/officeart/2005/8/layout/orgChart1"/>
    <dgm:cxn modelId="{F7260448-6B6F-41A7-B2B6-19741CDD0543}" type="presParOf" srcId="{B0EA8D08-843B-4063-9A6A-5E81988D35C1}" destId="{5139953E-42E4-4978-A50C-CB9C3747279D}" srcOrd="1" destOrd="0" presId="urn:microsoft.com/office/officeart/2005/8/layout/orgChart1"/>
    <dgm:cxn modelId="{ED35D8AA-EDE5-4FD7-ACC8-C049089938A9}" type="presParOf" srcId="{B0EA8D08-843B-4063-9A6A-5E81988D35C1}" destId="{025C49AF-9A67-4F07-80CA-10B1ABA409CF}" srcOrd="2" destOrd="0" presId="urn:microsoft.com/office/officeart/2005/8/layout/orgChart1"/>
    <dgm:cxn modelId="{1BEBB0D1-A8E2-41B0-8418-B7EEF50D5E52}" type="presParOf" srcId="{8A8F6E2D-AA80-4687-A09C-E6CD779C1960}" destId="{E4FE17D4-530D-44F7-9889-0BDB485D5BFE}" srcOrd="4" destOrd="0" presId="urn:microsoft.com/office/officeart/2005/8/layout/orgChart1"/>
    <dgm:cxn modelId="{58E80366-9A4B-4DF3-992B-0AF0BBEFB62B}" type="presParOf" srcId="{8A8F6E2D-AA80-4687-A09C-E6CD779C1960}" destId="{514145AA-A3F9-4445-AAB6-CF9AFF018C89}" srcOrd="5" destOrd="0" presId="urn:microsoft.com/office/officeart/2005/8/layout/orgChart1"/>
    <dgm:cxn modelId="{B2B4053D-7DEE-4BF3-88CB-7CFB17DC0FC5}" type="presParOf" srcId="{514145AA-A3F9-4445-AAB6-CF9AFF018C89}" destId="{0730F79D-45EF-4371-8AD9-D506D71A5A04}" srcOrd="0" destOrd="0" presId="urn:microsoft.com/office/officeart/2005/8/layout/orgChart1"/>
    <dgm:cxn modelId="{D6886C48-A57F-4772-9C66-ABC4B7188CC1}" type="presParOf" srcId="{0730F79D-45EF-4371-8AD9-D506D71A5A04}" destId="{283EE337-57ED-4564-960E-83A9AD7A2314}" srcOrd="0" destOrd="0" presId="urn:microsoft.com/office/officeart/2005/8/layout/orgChart1"/>
    <dgm:cxn modelId="{614C6BDB-4C5B-428B-8F6E-1440F04DC51A}" type="presParOf" srcId="{0730F79D-45EF-4371-8AD9-D506D71A5A04}" destId="{931DE494-FDB3-4E38-8319-E5812E814A45}" srcOrd="1" destOrd="0" presId="urn:microsoft.com/office/officeart/2005/8/layout/orgChart1"/>
    <dgm:cxn modelId="{634057E2-2EBA-4C4B-BE41-E0CD83E15576}" type="presParOf" srcId="{514145AA-A3F9-4445-AAB6-CF9AFF018C89}" destId="{22FD73B4-93C5-47EF-B617-8523ED5E94F1}" srcOrd="1" destOrd="0" presId="urn:microsoft.com/office/officeart/2005/8/layout/orgChart1"/>
    <dgm:cxn modelId="{08AD1689-BABD-4E5C-A0D9-6E95BD090BA8}" type="presParOf" srcId="{514145AA-A3F9-4445-AAB6-CF9AFF018C89}" destId="{E9EF5D0C-4FF9-49C9-A9CB-213098833DF6}" srcOrd="2" destOrd="0" presId="urn:microsoft.com/office/officeart/2005/8/layout/orgChart1"/>
    <dgm:cxn modelId="{00EA5E98-39BF-4AD5-AD9F-DCCC87E261FF}" type="presParOf" srcId="{8A8F6E2D-AA80-4687-A09C-E6CD779C1960}" destId="{BE20844E-1228-4DF5-8D4A-62B3E1AFD27D}" srcOrd="6" destOrd="0" presId="urn:microsoft.com/office/officeart/2005/8/layout/orgChart1"/>
    <dgm:cxn modelId="{624412EB-4401-4083-98AA-6A0A171B9D25}" type="presParOf" srcId="{8A8F6E2D-AA80-4687-A09C-E6CD779C1960}" destId="{F1377988-4E60-4626-9E19-771E123B11B1}" srcOrd="7" destOrd="0" presId="urn:microsoft.com/office/officeart/2005/8/layout/orgChart1"/>
    <dgm:cxn modelId="{FF750969-6B24-4BBF-B1D8-17F1D52EB86B}" type="presParOf" srcId="{F1377988-4E60-4626-9E19-771E123B11B1}" destId="{178FDFA1-0185-466E-A74B-D06D5A5C9190}" srcOrd="0" destOrd="0" presId="urn:microsoft.com/office/officeart/2005/8/layout/orgChart1"/>
    <dgm:cxn modelId="{CFD858C0-C6FE-4B76-8ECC-3FEA5B96B7BE}" type="presParOf" srcId="{178FDFA1-0185-466E-A74B-D06D5A5C9190}" destId="{3BA561A2-928C-4937-994E-9FC78BC29C62}" srcOrd="0" destOrd="0" presId="urn:microsoft.com/office/officeart/2005/8/layout/orgChart1"/>
    <dgm:cxn modelId="{A64B1B24-9863-4476-BACB-645BBF5EEA3D}" type="presParOf" srcId="{178FDFA1-0185-466E-A74B-D06D5A5C9190}" destId="{4659F76C-DD59-4286-95A3-EF0DDDE0761F}" srcOrd="1" destOrd="0" presId="urn:microsoft.com/office/officeart/2005/8/layout/orgChart1"/>
    <dgm:cxn modelId="{F42099EE-BC7B-4997-AD98-1949B03E1040}" type="presParOf" srcId="{F1377988-4E60-4626-9E19-771E123B11B1}" destId="{3613541F-9229-4621-97C4-31E832C33762}" srcOrd="1" destOrd="0" presId="urn:microsoft.com/office/officeart/2005/8/layout/orgChart1"/>
    <dgm:cxn modelId="{5BB48CBA-3B3F-456E-A082-0E4D0157DC6B}" type="presParOf" srcId="{F1377988-4E60-4626-9E19-771E123B11B1}" destId="{1F3638DE-C161-4391-A835-E4D6385EBB26}" srcOrd="2" destOrd="0" presId="urn:microsoft.com/office/officeart/2005/8/layout/orgChart1"/>
    <dgm:cxn modelId="{6A683D96-A540-4FA0-8E06-0F90FC9514BD}" type="presParOf" srcId="{16F628E0-433C-4C0F-8703-CDEB06E68DDD}" destId="{26221AB5-1F3E-41C5-8BB6-2CE2EEB82ED6}" srcOrd="2" destOrd="0" presId="urn:microsoft.com/office/officeart/2005/8/layout/orgChart1"/>
  </dgm:cxnLst>
  <dgm:bg/>
  <dgm:whole/>
</dgm:dataModel>
</file>

<file path=ppt/diagrams/data2.xml><?xml version="1.0" encoding="utf-8"?>
<dgm:dataModel xmlns:dgm="http://schemas.openxmlformats.org/drawingml/2006/diagram" xmlns:a="http://schemas.openxmlformats.org/drawingml/2006/main">
  <dgm:ptLst>
    <dgm:pt modelId="{8140F938-C483-4558-A05F-1D7D0F3EE005}"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es-PE"/>
        </a:p>
      </dgm:t>
    </dgm:pt>
    <dgm:pt modelId="{8E37C19F-5BFF-4404-BD28-CA793AB5A64E}">
      <dgm:prSet phldrT="[Texto]" custT="1"/>
      <dgm:spPr>
        <a:noFill/>
        <a:ln w="28575">
          <a:solidFill>
            <a:schemeClr val="tx2">
              <a:lumMod val="60000"/>
              <a:lumOff val="40000"/>
            </a:schemeClr>
          </a:solidFill>
          <a:prstDash val="solid"/>
        </a:ln>
        <a:effectLst>
          <a:innerShdw blurRad="63500" dist="50800" dir="16200000">
            <a:prstClr val="black">
              <a:alpha val="50000"/>
            </a:prstClr>
          </a:innerShdw>
        </a:effectLst>
      </dgm:spPr>
      <dgm:t>
        <a:bodyPr/>
        <a:lstStyle/>
        <a:p>
          <a:r>
            <a:rPr lang="es-PE" sz="2000" b="1" dirty="0" smtClean="0">
              <a:solidFill>
                <a:schemeClr val="accent1">
                  <a:lumMod val="50000"/>
                </a:schemeClr>
              </a:solidFill>
            </a:rPr>
            <a:t>I.-LA COMPENSACIÓN ECONÓMICA</a:t>
          </a:r>
          <a:endParaRPr lang="es-PE" sz="2000" dirty="0"/>
        </a:p>
      </dgm:t>
    </dgm:pt>
    <dgm:pt modelId="{7EEB7368-FBB8-472A-887D-2ADE6AE6745C}" type="parTrans" cxnId="{F14AA986-C7FB-4DD4-A066-89B1848886D9}">
      <dgm:prSet/>
      <dgm:spPr>
        <a:ln w="28575">
          <a:solidFill>
            <a:schemeClr val="tx2">
              <a:lumMod val="60000"/>
              <a:lumOff val="40000"/>
            </a:schemeClr>
          </a:solidFill>
          <a:prstDash val="solid"/>
        </a:ln>
      </dgm:spPr>
      <dgm:t>
        <a:bodyPr/>
        <a:lstStyle/>
        <a:p>
          <a:endParaRPr lang="es-PE"/>
        </a:p>
      </dgm:t>
    </dgm:pt>
    <dgm:pt modelId="{5A3CD58C-419C-49C2-96DD-6C91C36EF177}" type="sibTrans" cxnId="{F14AA986-C7FB-4DD4-A066-89B1848886D9}">
      <dgm:prSet/>
      <dgm:spPr/>
      <dgm:t>
        <a:bodyPr/>
        <a:lstStyle/>
        <a:p>
          <a:endParaRPr lang="es-PE"/>
        </a:p>
      </dgm:t>
    </dgm:pt>
    <dgm:pt modelId="{ADA0B0B4-A0B7-4B5A-B8BC-45C66640C2E3}">
      <dgm:prSet phldrT="[Texto]" custT="1"/>
      <dgm:spPr>
        <a:noFill/>
        <a:ln w="28575">
          <a:solidFill>
            <a:schemeClr val="tx2">
              <a:lumMod val="60000"/>
              <a:lumOff val="40000"/>
            </a:schemeClr>
          </a:solidFill>
          <a:prstDash val="solid"/>
        </a:ln>
      </dgm:spPr>
      <dgm:t>
        <a:bodyPr/>
        <a:lstStyle/>
        <a:p>
          <a:pPr algn="just"/>
          <a:r>
            <a:rPr lang="es-PE" sz="1600" b="0" dirty="0" smtClean="0">
              <a:solidFill>
                <a:schemeClr val="accent1">
                  <a:lumMod val="50000"/>
                </a:schemeClr>
              </a:solidFill>
            </a:rPr>
            <a:t>Contraprestación en dinero por las actividades realizadas por el servidor civil en un determinado puesto</a:t>
          </a:r>
          <a:endParaRPr lang="es-PE" sz="1600" b="0" dirty="0">
            <a:solidFill>
              <a:schemeClr val="accent1">
                <a:lumMod val="50000"/>
              </a:schemeClr>
            </a:solidFill>
          </a:endParaRPr>
        </a:p>
      </dgm:t>
    </dgm:pt>
    <dgm:pt modelId="{2B8CBCD4-7F50-44FC-BC39-BCD1C08A0E39}" type="parTrans" cxnId="{6B750BC1-18B3-4A58-9019-F80BE619161D}">
      <dgm:prSet/>
      <dgm:spPr>
        <a:ln w="28575">
          <a:solidFill>
            <a:schemeClr val="tx2">
              <a:lumMod val="60000"/>
              <a:lumOff val="40000"/>
            </a:schemeClr>
          </a:solidFill>
          <a:prstDash val="solid"/>
        </a:ln>
      </dgm:spPr>
      <dgm:t>
        <a:bodyPr/>
        <a:lstStyle/>
        <a:p>
          <a:endParaRPr lang="es-PE"/>
        </a:p>
      </dgm:t>
    </dgm:pt>
    <dgm:pt modelId="{F1CCB161-A595-407C-B935-564BBF8E7C9A}" type="sibTrans" cxnId="{6B750BC1-18B3-4A58-9019-F80BE619161D}">
      <dgm:prSet/>
      <dgm:spPr/>
      <dgm:t>
        <a:bodyPr/>
        <a:lstStyle/>
        <a:p>
          <a:endParaRPr lang="es-PE"/>
        </a:p>
      </dgm:t>
    </dgm:pt>
    <dgm:pt modelId="{A355355B-2121-40BF-89BA-7A3FA0F7E0EA}">
      <dgm:prSet phldrT="[Texto]" custT="1"/>
      <dgm:spPr>
        <a:noFill/>
        <a:ln w="28575">
          <a:solidFill>
            <a:schemeClr val="tx2">
              <a:lumMod val="60000"/>
              <a:lumOff val="40000"/>
            </a:schemeClr>
          </a:solidFill>
          <a:prstDash val="solid"/>
        </a:ln>
      </dgm:spPr>
      <dgm:t>
        <a:bodyPr/>
        <a:lstStyle/>
        <a:p>
          <a:r>
            <a:rPr lang="es-PE" sz="2000" b="1" dirty="0" smtClean="0">
              <a:solidFill>
                <a:schemeClr val="accent1">
                  <a:lumMod val="50000"/>
                </a:schemeClr>
              </a:solidFill>
            </a:rPr>
            <a:t>II.- LA COMPENSACIÓN NO ECONÓMICA </a:t>
          </a:r>
          <a:endParaRPr lang="es-PE" sz="2000" dirty="0"/>
        </a:p>
      </dgm:t>
    </dgm:pt>
    <dgm:pt modelId="{2D3ADFF3-6046-424A-9C53-7E6F2F96A7AA}" type="parTrans" cxnId="{E344E138-0756-4B43-9F26-23C42E8680EC}">
      <dgm:prSet/>
      <dgm:spPr>
        <a:ln w="28575">
          <a:solidFill>
            <a:schemeClr val="tx2">
              <a:lumMod val="60000"/>
              <a:lumOff val="40000"/>
            </a:schemeClr>
          </a:solidFill>
          <a:prstDash val="solid"/>
        </a:ln>
      </dgm:spPr>
      <dgm:t>
        <a:bodyPr/>
        <a:lstStyle/>
        <a:p>
          <a:endParaRPr lang="es-PE"/>
        </a:p>
      </dgm:t>
    </dgm:pt>
    <dgm:pt modelId="{C06D9B17-D45D-429E-9884-A14834635C92}" type="sibTrans" cxnId="{E344E138-0756-4B43-9F26-23C42E8680EC}">
      <dgm:prSet/>
      <dgm:spPr/>
      <dgm:t>
        <a:bodyPr/>
        <a:lstStyle/>
        <a:p>
          <a:endParaRPr lang="es-PE"/>
        </a:p>
      </dgm:t>
    </dgm:pt>
    <dgm:pt modelId="{9F8E31FF-FAB6-468C-8B59-0B92FC3A71A6}">
      <dgm:prSet phldrT="[Texto]" custT="1"/>
      <dgm:spPr>
        <a:noFill/>
        <a:ln w="28575">
          <a:solidFill>
            <a:schemeClr val="tx2">
              <a:lumMod val="60000"/>
              <a:lumOff val="40000"/>
            </a:schemeClr>
          </a:solidFill>
          <a:prstDash val="solid"/>
        </a:ln>
      </dgm:spPr>
      <dgm:t>
        <a:bodyPr/>
        <a:lstStyle/>
        <a:p>
          <a:pPr algn="just"/>
          <a:r>
            <a:rPr lang="es-PE" sz="1600" b="0" dirty="0" smtClean="0">
              <a:solidFill>
                <a:schemeClr val="accent1">
                  <a:lumMod val="50000"/>
                </a:schemeClr>
              </a:solidFill>
            </a:rPr>
            <a:t>Beneficios otorgados  al servidor civil para motivar y elevar la competitividad no son de libre disposición  del servidor</a:t>
          </a:r>
          <a:endParaRPr lang="es-PE" sz="1600" b="0" dirty="0">
            <a:solidFill>
              <a:schemeClr val="accent1">
                <a:lumMod val="50000"/>
              </a:schemeClr>
            </a:solidFill>
          </a:endParaRPr>
        </a:p>
      </dgm:t>
    </dgm:pt>
    <dgm:pt modelId="{E7D28CA6-CB40-4AC2-8582-1852F1E8AA8B}" type="parTrans" cxnId="{601FA817-8425-4423-B72C-D5C5A632665C}">
      <dgm:prSet/>
      <dgm:spPr>
        <a:ln w="28575">
          <a:solidFill>
            <a:schemeClr val="tx2">
              <a:lumMod val="60000"/>
              <a:lumOff val="40000"/>
            </a:schemeClr>
          </a:solidFill>
          <a:prstDash val="solid"/>
        </a:ln>
      </dgm:spPr>
      <dgm:t>
        <a:bodyPr/>
        <a:lstStyle/>
        <a:p>
          <a:endParaRPr lang="es-PE"/>
        </a:p>
      </dgm:t>
    </dgm:pt>
    <dgm:pt modelId="{F0B3E888-1C2D-4C58-A06A-1BBAC9CED378}" type="sibTrans" cxnId="{601FA817-8425-4423-B72C-D5C5A632665C}">
      <dgm:prSet/>
      <dgm:spPr/>
      <dgm:t>
        <a:bodyPr/>
        <a:lstStyle/>
        <a:p>
          <a:endParaRPr lang="es-PE"/>
        </a:p>
      </dgm:t>
    </dgm:pt>
    <dgm:pt modelId="{D938CB68-1F19-492A-87E9-B5555A2679CF}">
      <dgm:prSet phldrT="[Texto]" custT="1"/>
      <dgm:spPr>
        <a:noFill/>
        <a:ln w="28575">
          <a:solidFill>
            <a:schemeClr val="tx2">
              <a:lumMod val="60000"/>
              <a:lumOff val="40000"/>
            </a:schemeClr>
          </a:solidFill>
          <a:prstDash val="solid"/>
        </a:ln>
        <a:effectLst>
          <a:innerShdw blurRad="63500" dist="50800" dir="16200000">
            <a:prstClr val="black">
              <a:alpha val="50000"/>
            </a:prstClr>
          </a:innerShdw>
        </a:effectLst>
      </dgm:spPr>
      <dgm:t>
        <a:bodyPr/>
        <a:lstStyle/>
        <a:p>
          <a:r>
            <a:rPr lang="es-PE" sz="2000" b="1" dirty="0" smtClean="0">
              <a:solidFill>
                <a:schemeClr val="accent1">
                  <a:lumMod val="50000"/>
                </a:schemeClr>
              </a:solidFill>
            </a:rPr>
            <a:t>ESTRUCTURA DE LAS COMPENSACIONES</a:t>
          </a:r>
          <a:endParaRPr lang="es-PE" sz="2000" b="1" dirty="0">
            <a:solidFill>
              <a:schemeClr val="accent1">
                <a:lumMod val="50000"/>
              </a:schemeClr>
            </a:solidFill>
          </a:endParaRPr>
        </a:p>
      </dgm:t>
    </dgm:pt>
    <dgm:pt modelId="{5C19A4F8-6FCE-45BA-B677-0B7DEB8FE370}" type="parTrans" cxnId="{C20B411D-392A-472A-AC73-87392A8732ED}">
      <dgm:prSet/>
      <dgm:spPr/>
      <dgm:t>
        <a:bodyPr/>
        <a:lstStyle/>
        <a:p>
          <a:endParaRPr lang="es-PE"/>
        </a:p>
      </dgm:t>
    </dgm:pt>
    <dgm:pt modelId="{4336A03C-FF46-4CD3-92D7-FDCF2290D61B}" type="sibTrans" cxnId="{C20B411D-392A-472A-AC73-87392A8732ED}">
      <dgm:prSet/>
      <dgm:spPr/>
      <dgm:t>
        <a:bodyPr/>
        <a:lstStyle/>
        <a:p>
          <a:endParaRPr lang="es-PE"/>
        </a:p>
      </dgm:t>
    </dgm:pt>
    <dgm:pt modelId="{4CC560E0-CDFE-4DE5-A404-CFAF37A327E2}" type="pres">
      <dgm:prSet presAssocID="{8140F938-C483-4558-A05F-1D7D0F3EE005}" presName="diagram" presStyleCnt="0">
        <dgm:presLayoutVars>
          <dgm:chPref val="1"/>
          <dgm:dir/>
          <dgm:animOne val="branch"/>
          <dgm:animLvl val="lvl"/>
          <dgm:resizeHandles val="exact"/>
        </dgm:presLayoutVars>
      </dgm:prSet>
      <dgm:spPr/>
      <dgm:t>
        <a:bodyPr/>
        <a:lstStyle/>
        <a:p>
          <a:endParaRPr lang="es-PE"/>
        </a:p>
      </dgm:t>
    </dgm:pt>
    <dgm:pt modelId="{66565D8D-040C-4664-85BA-C8DDB34F5038}" type="pres">
      <dgm:prSet presAssocID="{D938CB68-1F19-492A-87E9-B5555A2679CF}" presName="root1" presStyleCnt="0"/>
      <dgm:spPr/>
    </dgm:pt>
    <dgm:pt modelId="{FBB66FE8-DB90-485C-B32C-F43062DB2376}" type="pres">
      <dgm:prSet presAssocID="{D938CB68-1F19-492A-87E9-B5555A2679CF}" presName="LevelOneTextNode" presStyleLbl="node0" presStyleIdx="0" presStyleCnt="1">
        <dgm:presLayoutVars>
          <dgm:chPref val="3"/>
        </dgm:presLayoutVars>
      </dgm:prSet>
      <dgm:spPr/>
      <dgm:t>
        <a:bodyPr/>
        <a:lstStyle/>
        <a:p>
          <a:endParaRPr lang="es-PE"/>
        </a:p>
      </dgm:t>
    </dgm:pt>
    <dgm:pt modelId="{B6662007-275C-4383-92DA-BB7201E7EF42}" type="pres">
      <dgm:prSet presAssocID="{D938CB68-1F19-492A-87E9-B5555A2679CF}" presName="level2hierChild" presStyleCnt="0"/>
      <dgm:spPr/>
    </dgm:pt>
    <dgm:pt modelId="{DD49D4E0-3046-44F9-91F6-E949D5D9AC99}" type="pres">
      <dgm:prSet presAssocID="{7EEB7368-FBB8-472A-887D-2ADE6AE6745C}" presName="conn2-1" presStyleLbl="parChTrans1D2" presStyleIdx="0" presStyleCnt="2"/>
      <dgm:spPr/>
      <dgm:t>
        <a:bodyPr/>
        <a:lstStyle/>
        <a:p>
          <a:endParaRPr lang="es-PE"/>
        </a:p>
      </dgm:t>
    </dgm:pt>
    <dgm:pt modelId="{D3295607-B830-43A1-8DB9-254065454E8E}" type="pres">
      <dgm:prSet presAssocID="{7EEB7368-FBB8-472A-887D-2ADE6AE6745C}" presName="connTx" presStyleLbl="parChTrans1D2" presStyleIdx="0" presStyleCnt="2"/>
      <dgm:spPr/>
      <dgm:t>
        <a:bodyPr/>
        <a:lstStyle/>
        <a:p>
          <a:endParaRPr lang="es-PE"/>
        </a:p>
      </dgm:t>
    </dgm:pt>
    <dgm:pt modelId="{36BA656B-6E40-4CE3-A1AB-DE276F539692}" type="pres">
      <dgm:prSet presAssocID="{8E37C19F-5BFF-4404-BD28-CA793AB5A64E}" presName="root2" presStyleCnt="0"/>
      <dgm:spPr/>
    </dgm:pt>
    <dgm:pt modelId="{7744D73C-F0CA-452C-B953-8CE5ADCAD19E}" type="pres">
      <dgm:prSet presAssocID="{8E37C19F-5BFF-4404-BD28-CA793AB5A64E}" presName="LevelTwoTextNode" presStyleLbl="node2" presStyleIdx="0" presStyleCnt="2">
        <dgm:presLayoutVars>
          <dgm:chPref val="3"/>
        </dgm:presLayoutVars>
      </dgm:prSet>
      <dgm:spPr/>
      <dgm:t>
        <a:bodyPr/>
        <a:lstStyle/>
        <a:p>
          <a:endParaRPr lang="es-PE"/>
        </a:p>
      </dgm:t>
    </dgm:pt>
    <dgm:pt modelId="{E0A9422B-0FEA-4A94-A1F8-86FD14439698}" type="pres">
      <dgm:prSet presAssocID="{8E37C19F-5BFF-4404-BD28-CA793AB5A64E}" presName="level3hierChild" presStyleCnt="0"/>
      <dgm:spPr/>
    </dgm:pt>
    <dgm:pt modelId="{DA329D36-B147-40B5-8483-EAE0CD8DCB84}" type="pres">
      <dgm:prSet presAssocID="{2B8CBCD4-7F50-44FC-BC39-BCD1C08A0E39}" presName="conn2-1" presStyleLbl="parChTrans1D3" presStyleIdx="0" presStyleCnt="2"/>
      <dgm:spPr/>
      <dgm:t>
        <a:bodyPr/>
        <a:lstStyle/>
        <a:p>
          <a:endParaRPr lang="es-PE"/>
        </a:p>
      </dgm:t>
    </dgm:pt>
    <dgm:pt modelId="{6A0072F4-30BD-47FB-B7EC-891B91C8B1C6}" type="pres">
      <dgm:prSet presAssocID="{2B8CBCD4-7F50-44FC-BC39-BCD1C08A0E39}" presName="connTx" presStyleLbl="parChTrans1D3" presStyleIdx="0" presStyleCnt="2"/>
      <dgm:spPr/>
      <dgm:t>
        <a:bodyPr/>
        <a:lstStyle/>
        <a:p>
          <a:endParaRPr lang="es-PE"/>
        </a:p>
      </dgm:t>
    </dgm:pt>
    <dgm:pt modelId="{05DEA08B-C520-46CF-BA80-6750D5DF8230}" type="pres">
      <dgm:prSet presAssocID="{ADA0B0B4-A0B7-4B5A-B8BC-45C66640C2E3}" presName="root2" presStyleCnt="0"/>
      <dgm:spPr/>
    </dgm:pt>
    <dgm:pt modelId="{C7353A60-8147-4491-8D68-7749678C4776}" type="pres">
      <dgm:prSet presAssocID="{ADA0B0B4-A0B7-4B5A-B8BC-45C66640C2E3}" presName="LevelTwoTextNode" presStyleLbl="node3" presStyleIdx="0" presStyleCnt="2" custScaleX="131109" custScaleY="116169">
        <dgm:presLayoutVars>
          <dgm:chPref val="3"/>
        </dgm:presLayoutVars>
      </dgm:prSet>
      <dgm:spPr/>
      <dgm:t>
        <a:bodyPr/>
        <a:lstStyle/>
        <a:p>
          <a:endParaRPr lang="es-PE"/>
        </a:p>
      </dgm:t>
    </dgm:pt>
    <dgm:pt modelId="{3BA40661-9180-432C-88BA-2C0CEFBD6E91}" type="pres">
      <dgm:prSet presAssocID="{ADA0B0B4-A0B7-4B5A-B8BC-45C66640C2E3}" presName="level3hierChild" presStyleCnt="0"/>
      <dgm:spPr/>
    </dgm:pt>
    <dgm:pt modelId="{59E4D275-28DF-4A42-B35C-A0799DE833E0}" type="pres">
      <dgm:prSet presAssocID="{2D3ADFF3-6046-424A-9C53-7E6F2F96A7AA}" presName="conn2-1" presStyleLbl="parChTrans1D2" presStyleIdx="1" presStyleCnt="2"/>
      <dgm:spPr/>
      <dgm:t>
        <a:bodyPr/>
        <a:lstStyle/>
        <a:p>
          <a:endParaRPr lang="es-PE"/>
        </a:p>
      </dgm:t>
    </dgm:pt>
    <dgm:pt modelId="{606D18B2-3CCA-4728-ADC6-69B662A2ADA4}" type="pres">
      <dgm:prSet presAssocID="{2D3ADFF3-6046-424A-9C53-7E6F2F96A7AA}" presName="connTx" presStyleLbl="parChTrans1D2" presStyleIdx="1" presStyleCnt="2"/>
      <dgm:spPr/>
      <dgm:t>
        <a:bodyPr/>
        <a:lstStyle/>
        <a:p>
          <a:endParaRPr lang="es-PE"/>
        </a:p>
      </dgm:t>
    </dgm:pt>
    <dgm:pt modelId="{EB6390B8-8A15-4045-8BB1-77431D0E07FC}" type="pres">
      <dgm:prSet presAssocID="{A355355B-2121-40BF-89BA-7A3FA0F7E0EA}" presName="root2" presStyleCnt="0"/>
      <dgm:spPr/>
    </dgm:pt>
    <dgm:pt modelId="{3449607E-60BD-47A0-B735-C2BE105A95E5}" type="pres">
      <dgm:prSet presAssocID="{A355355B-2121-40BF-89BA-7A3FA0F7E0EA}" presName="LevelTwoTextNode" presStyleLbl="node2" presStyleIdx="1" presStyleCnt="2">
        <dgm:presLayoutVars>
          <dgm:chPref val="3"/>
        </dgm:presLayoutVars>
      </dgm:prSet>
      <dgm:spPr/>
      <dgm:t>
        <a:bodyPr/>
        <a:lstStyle/>
        <a:p>
          <a:endParaRPr lang="es-PE"/>
        </a:p>
      </dgm:t>
    </dgm:pt>
    <dgm:pt modelId="{5E887B98-D917-41C1-B6A7-D19C99D74F38}" type="pres">
      <dgm:prSet presAssocID="{A355355B-2121-40BF-89BA-7A3FA0F7E0EA}" presName="level3hierChild" presStyleCnt="0"/>
      <dgm:spPr/>
    </dgm:pt>
    <dgm:pt modelId="{8D3263F5-7856-4694-A0F4-F3BCB32444A5}" type="pres">
      <dgm:prSet presAssocID="{E7D28CA6-CB40-4AC2-8582-1852F1E8AA8B}" presName="conn2-1" presStyleLbl="parChTrans1D3" presStyleIdx="1" presStyleCnt="2"/>
      <dgm:spPr/>
      <dgm:t>
        <a:bodyPr/>
        <a:lstStyle/>
        <a:p>
          <a:endParaRPr lang="es-PE"/>
        </a:p>
      </dgm:t>
    </dgm:pt>
    <dgm:pt modelId="{F44BCEA9-66FC-448A-A682-9DFBFDD24FD0}" type="pres">
      <dgm:prSet presAssocID="{E7D28CA6-CB40-4AC2-8582-1852F1E8AA8B}" presName="connTx" presStyleLbl="parChTrans1D3" presStyleIdx="1" presStyleCnt="2"/>
      <dgm:spPr/>
      <dgm:t>
        <a:bodyPr/>
        <a:lstStyle/>
        <a:p>
          <a:endParaRPr lang="es-PE"/>
        </a:p>
      </dgm:t>
    </dgm:pt>
    <dgm:pt modelId="{4A29BB1D-7E4D-4734-8BD8-F72F0B3D3ED4}" type="pres">
      <dgm:prSet presAssocID="{9F8E31FF-FAB6-468C-8B59-0B92FC3A71A6}" presName="root2" presStyleCnt="0"/>
      <dgm:spPr/>
    </dgm:pt>
    <dgm:pt modelId="{8BB66E40-C3D3-4491-8922-AF41344DDB43}" type="pres">
      <dgm:prSet presAssocID="{9F8E31FF-FAB6-468C-8B59-0B92FC3A71A6}" presName="LevelTwoTextNode" presStyleLbl="node3" presStyleIdx="1" presStyleCnt="2" custScaleX="129399" custScaleY="119596">
        <dgm:presLayoutVars>
          <dgm:chPref val="3"/>
        </dgm:presLayoutVars>
      </dgm:prSet>
      <dgm:spPr/>
      <dgm:t>
        <a:bodyPr/>
        <a:lstStyle/>
        <a:p>
          <a:endParaRPr lang="es-PE"/>
        </a:p>
      </dgm:t>
    </dgm:pt>
    <dgm:pt modelId="{ABC48EF7-4F82-47F9-B09A-F37AE2C31324}" type="pres">
      <dgm:prSet presAssocID="{9F8E31FF-FAB6-468C-8B59-0B92FC3A71A6}" presName="level3hierChild" presStyleCnt="0"/>
      <dgm:spPr/>
    </dgm:pt>
  </dgm:ptLst>
  <dgm:cxnLst>
    <dgm:cxn modelId="{F14AA986-C7FB-4DD4-A066-89B1848886D9}" srcId="{D938CB68-1F19-492A-87E9-B5555A2679CF}" destId="{8E37C19F-5BFF-4404-BD28-CA793AB5A64E}" srcOrd="0" destOrd="0" parTransId="{7EEB7368-FBB8-472A-887D-2ADE6AE6745C}" sibTransId="{5A3CD58C-419C-49C2-96DD-6C91C36EF177}"/>
    <dgm:cxn modelId="{2E788EED-8C2D-4B31-A689-42B071CAF8A1}" type="presOf" srcId="{9F8E31FF-FAB6-468C-8B59-0B92FC3A71A6}" destId="{8BB66E40-C3D3-4491-8922-AF41344DDB43}" srcOrd="0" destOrd="0" presId="urn:microsoft.com/office/officeart/2005/8/layout/hierarchy2"/>
    <dgm:cxn modelId="{160BA138-09B2-4C8F-884B-18D4095F98BF}" type="presOf" srcId="{A355355B-2121-40BF-89BA-7A3FA0F7E0EA}" destId="{3449607E-60BD-47A0-B735-C2BE105A95E5}" srcOrd="0" destOrd="0" presId="urn:microsoft.com/office/officeart/2005/8/layout/hierarchy2"/>
    <dgm:cxn modelId="{C20B411D-392A-472A-AC73-87392A8732ED}" srcId="{8140F938-C483-4558-A05F-1D7D0F3EE005}" destId="{D938CB68-1F19-492A-87E9-B5555A2679CF}" srcOrd="0" destOrd="0" parTransId="{5C19A4F8-6FCE-45BA-B677-0B7DEB8FE370}" sibTransId="{4336A03C-FF46-4CD3-92D7-FDCF2290D61B}"/>
    <dgm:cxn modelId="{2DF550B9-70D3-41B3-9F03-5BD242E8A46F}" type="presOf" srcId="{ADA0B0B4-A0B7-4B5A-B8BC-45C66640C2E3}" destId="{C7353A60-8147-4491-8D68-7749678C4776}" srcOrd="0" destOrd="0" presId="urn:microsoft.com/office/officeart/2005/8/layout/hierarchy2"/>
    <dgm:cxn modelId="{3CAC00D7-995E-40C5-9F65-0F95938F0592}" type="presOf" srcId="{7EEB7368-FBB8-472A-887D-2ADE6AE6745C}" destId="{D3295607-B830-43A1-8DB9-254065454E8E}" srcOrd="1" destOrd="0" presId="urn:microsoft.com/office/officeart/2005/8/layout/hierarchy2"/>
    <dgm:cxn modelId="{C0A7E0B2-FEF7-4EDD-9775-A24DE9BECB39}" type="presOf" srcId="{D938CB68-1F19-492A-87E9-B5555A2679CF}" destId="{FBB66FE8-DB90-485C-B32C-F43062DB2376}" srcOrd="0" destOrd="0" presId="urn:microsoft.com/office/officeart/2005/8/layout/hierarchy2"/>
    <dgm:cxn modelId="{D2363E65-0B0F-49DB-A27D-22CEBE48EA44}" type="presOf" srcId="{2B8CBCD4-7F50-44FC-BC39-BCD1C08A0E39}" destId="{DA329D36-B147-40B5-8483-EAE0CD8DCB84}" srcOrd="0" destOrd="0" presId="urn:microsoft.com/office/officeart/2005/8/layout/hierarchy2"/>
    <dgm:cxn modelId="{F21CDEBB-F97C-4A85-BFC3-589693CD48FB}" type="presOf" srcId="{E7D28CA6-CB40-4AC2-8582-1852F1E8AA8B}" destId="{8D3263F5-7856-4694-A0F4-F3BCB32444A5}" srcOrd="0" destOrd="0" presId="urn:microsoft.com/office/officeart/2005/8/layout/hierarchy2"/>
    <dgm:cxn modelId="{F6355D91-5449-4ED3-90C3-57F1DBD4743E}" type="presOf" srcId="{2B8CBCD4-7F50-44FC-BC39-BCD1C08A0E39}" destId="{6A0072F4-30BD-47FB-B7EC-891B91C8B1C6}" srcOrd="1" destOrd="0" presId="urn:microsoft.com/office/officeart/2005/8/layout/hierarchy2"/>
    <dgm:cxn modelId="{6B750BC1-18B3-4A58-9019-F80BE619161D}" srcId="{8E37C19F-5BFF-4404-BD28-CA793AB5A64E}" destId="{ADA0B0B4-A0B7-4B5A-B8BC-45C66640C2E3}" srcOrd="0" destOrd="0" parTransId="{2B8CBCD4-7F50-44FC-BC39-BCD1C08A0E39}" sibTransId="{F1CCB161-A595-407C-B935-564BBF8E7C9A}"/>
    <dgm:cxn modelId="{601FA817-8425-4423-B72C-D5C5A632665C}" srcId="{A355355B-2121-40BF-89BA-7A3FA0F7E0EA}" destId="{9F8E31FF-FAB6-468C-8B59-0B92FC3A71A6}" srcOrd="0" destOrd="0" parTransId="{E7D28CA6-CB40-4AC2-8582-1852F1E8AA8B}" sibTransId="{F0B3E888-1C2D-4C58-A06A-1BBAC9CED378}"/>
    <dgm:cxn modelId="{C19C1547-5602-4B0E-9590-2E2F46BC1F3E}" type="presOf" srcId="{8140F938-C483-4558-A05F-1D7D0F3EE005}" destId="{4CC560E0-CDFE-4DE5-A404-CFAF37A327E2}" srcOrd="0" destOrd="0" presId="urn:microsoft.com/office/officeart/2005/8/layout/hierarchy2"/>
    <dgm:cxn modelId="{13182545-B8EE-46CD-A21C-7E0E83C76B0D}" type="presOf" srcId="{2D3ADFF3-6046-424A-9C53-7E6F2F96A7AA}" destId="{59E4D275-28DF-4A42-B35C-A0799DE833E0}" srcOrd="0" destOrd="0" presId="urn:microsoft.com/office/officeart/2005/8/layout/hierarchy2"/>
    <dgm:cxn modelId="{E344E138-0756-4B43-9F26-23C42E8680EC}" srcId="{D938CB68-1F19-492A-87E9-B5555A2679CF}" destId="{A355355B-2121-40BF-89BA-7A3FA0F7E0EA}" srcOrd="1" destOrd="0" parTransId="{2D3ADFF3-6046-424A-9C53-7E6F2F96A7AA}" sibTransId="{C06D9B17-D45D-429E-9884-A14834635C92}"/>
    <dgm:cxn modelId="{846F2FF8-B748-4CCB-A718-29681539C351}" type="presOf" srcId="{7EEB7368-FBB8-472A-887D-2ADE6AE6745C}" destId="{DD49D4E0-3046-44F9-91F6-E949D5D9AC99}" srcOrd="0" destOrd="0" presId="urn:microsoft.com/office/officeart/2005/8/layout/hierarchy2"/>
    <dgm:cxn modelId="{EF85DA78-115F-4E61-AA0A-967E748EEA0C}" type="presOf" srcId="{E7D28CA6-CB40-4AC2-8582-1852F1E8AA8B}" destId="{F44BCEA9-66FC-448A-A682-9DFBFDD24FD0}" srcOrd="1" destOrd="0" presId="urn:microsoft.com/office/officeart/2005/8/layout/hierarchy2"/>
    <dgm:cxn modelId="{54BA37A0-DA57-4F52-904A-24D0E9134D25}" type="presOf" srcId="{8E37C19F-5BFF-4404-BD28-CA793AB5A64E}" destId="{7744D73C-F0CA-452C-B953-8CE5ADCAD19E}" srcOrd="0" destOrd="0" presId="urn:microsoft.com/office/officeart/2005/8/layout/hierarchy2"/>
    <dgm:cxn modelId="{6140925F-73C7-4B24-BB94-9B70390D349B}" type="presOf" srcId="{2D3ADFF3-6046-424A-9C53-7E6F2F96A7AA}" destId="{606D18B2-3CCA-4728-ADC6-69B662A2ADA4}" srcOrd="1" destOrd="0" presId="urn:microsoft.com/office/officeart/2005/8/layout/hierarchy2"/>
    <dgm:cxn modelId="{3ACA9210-372B-4115-8C67-C58624393B05}" type="presParOf" srcId="{4CC560E0-CDFE-4DE5-A404-CFAF37A327E2}" destId="{66565D8D-040C-4664-85BA-C8DDB34F5038}" srcOrd="0" destOrd="0" presId="urn:microsoft.com/office/officeart/2005/8/layout/hierarchy2"/>
    <dgm:cxn modelId="{28CB4AD0-DC81-4210-BD27-8AA03AD1578D}" type="presParOf" srcId="{66565D8D-040C-4664-85BA-C8DDB34F5038}" destId="{FBB66FE8-DB90-485C-B32C-F43062DB2376}" srcOrd="0" destOrd="0" presId="urn:microsoft.com/office/officeart/2005/8/layout/hierarchy2"/>
    <dgm:cxn modelId="{B9B441C4-0597-4443-ADAC-C139DE23D3CF}" type="presParOf" srcId="{66565D8D-040C-4664-85BA-C8DDB34F5038}" destId="{B6662007-275C-4383-92DA-BB7201E7EF42}" srcOrd="1" destOrd="0" presId="urn:microsoft.com/office/officeart/2005/8/layout/hierarchy2"/>
    <dgm:cxn modelId="{AA12A407-E5EC-4853-BE1B-00659C3D1916}" type="presParOf" srcId="{B6662007-275C-4383-92DA-BB7201E7EF42}" destId="{DD49D4E0-3046-44F9-91F6-E949D5D9AC99}" srcOrd="0" destOrd="0" presId="urn:microsoft.com/office/officeart/2005/8/layout/hierarchy2"/>
    <dgm:cxn modelId="{D07A5FAC-84E8-4D99-9287-394F1168513E}" type="presParOf" srcId="{DD49D4E0-3046-44F9-91F6-E949D5D9AC99}" destId="{D3295607-B830-43A1-8DB9-254065454E8E}" srcOrd="0" destOrd="0" presId="urn:microsoft.com/office/officeart/2005/8/layout/hierarchy2"/>
    <dgm:cxn modelId="{D827EEBE-8888-4540-AE52-7316D096DD90}" type="presParOf" srcId="{B6662007-275C-4383-92DA-BB7201E7EF42}" destId="{36BA656B-6E40-4CE3-A1AB-DE276F539692}" srcOrd="1" destOrd="0" presId="urn:microsoft.com/office/officeart/2005/8/layout/hierarchy2"/>
    <dgm:cxn modelId="{88994D25-A460-428F-A210-74EDC51F76EB}" type="presParOf" srcId="{36BA656B-6E40-4CE3-A1AB-DE276F539692}" destId="{7744D73C-F0CA-452C-B953-8CE5ADCAD19E}" srcOrd="0" destOrd="0" presId="urn:microsoft.com/office/officeart/2005/8/layout/hierarchy2"/>
    <dgm:cxn modelId="{A3071E1A-6CEA-4E17-AC7C-BEB54E07A80B}" type="presParOf" srcId="{36BA656B-6E40-4CE3-A1AB-DE276F539692}" destId="{E0A9422B-0FEA-4A94-A1F8-86FD14439698}" srcOrd="1" destOrd="0" presId="urn:microsoft.com/office/officeart/2005/8/layout/hierarchy2"/>
    <dgm:cxn modelId="{FD71F090-F7F5-4B66-B682-8FAE78C9AD90}" type="presParOf" srcId="{E0A9422B-0FEA-4A94-A1F8-86FD14439698}" destId="{DA329D36-B147-40B5-8483-EAE0CD8DCB84}" srcOrd="0" destOrd="0" presId="urn:microsoft.com/office/officeart/2005/8/layout/hierarchy2"/>
    <dgm:cxn modelId="{05BF423B-0763-4D45-B9A6-BDD571CF35CF}" type="presParOf" srcId="{DA329D36-B147-40B5-8483-EAE0CD8DCB84}" destId="{6A0072F4-30BD-47FB-B7EC-891B91C8B1C6}" srcOrd="0" destOrd="0" presId="urn:microsoft.com/office/officeart/2005/8/layout/hierarchy2"/>
    <dgm:cxn modelId="{CA152788-DFC1-4AD9-BC73-BC2B99493E59}" type="presParOf" srcId="{E0A9422B-0FEA-4A94-A1F8-86FD14439698}" destId="{05DEA08B-C520-46CF-BA80-6750D5DF8230}" srcOrd="1" destOrd="0" presId="urn:microsoft.com/office/officeart/2005/8/layout/hierarchy2"/>
    <dgm:cxn modelId="{67DE7A9B-DBE0-4FB1-94F3-ACF273E21122}" type="presParOf" srcId="{05DEA08B-C520-46CF-BA80-6750D5DF8230}" destId="{C7353A60-8147-4491-8D68-7749678C4776}" srcOrd="0" destOrd="0" presId="urn:microsoft.com/office/officeart/2005/8/layout/hierarchy2"/>
    <dgm:cxn modelId="{83C2AA59-AE6E-46E2-AD8A-9733BF9C706A}" type="presParOf" srcId="{05DEA08B-C520-46CF-BA80-6750D5DF8230}" destId="{3BA40661-9180-432C-88BA-2C0CEFBD6E91}" srcOrd="1" destOrd="0" presId="urn:microsoft.com/office/officeart/2005/8/layout/hierarchy2"/>
    <dgm:cxn modelId="{559AAA00-76B0-4816-9072-F98E3CCBAA0A}" type="presParOf" srcId="{B6662007-275C-4383-92DA-BB7201E7EF42}" destId="{59E4D275-28DF-4A42-B35C-A0799DE833E0}" srcOrd="2" destOrd="0" presId="urn:microsoft.com/office/officeart/2005/8/layout/hierarchy2"/>
    <dgm:cxn modelId="{DCDBF8C2-C456-49A6-91B5-8DD7015B31DF}" type="presParOf" srcId="{59E4D275-28DF-4A42-B35C-A0799DE833E0}" destId="{606D18B2-3CCA-4728-ADC6-69B662A2ADA4}" srcOrd="0" destOrd="0" presId="urn:microsoft.com/office/officeart/2005/8/layout/hierarchy2"/>
    <dgm:cxn modelId="{04ADAB05-7F47-45AD-A8B5-1E996C130EFA}" type="presParOf" srcId="{B6662007-275C-4383-92DA-BB7201E7EF42}" destId="{EB6390B8-8A15-4045-8BB1-77431D0E07FC}" srcOrd="3" destOrd="0" presId="urn:microsoft.com/office/officeart/2005/8/layout/hierarchy2"/>
    <dgm:cxn modelId="{A7B6E9D1-0359-4660-999A-D660847B4F74}" type="presParOf" srcId="{EB6390B8-8A15-4045-8BB1-77431D0E07FC}" destId="{3449607E-60BD-47A0-B735-C2BE105A95E5}" srcOrd="0" destOrd="0" presId="urn:microsoft.com/office/officeart/2005/8/layout/hierarchy2"/>
    <dgm:cxn modelId="{7E6BF08A-AC41-4D64-888E-A19BCC9B84F2}" type="presParOf" srcId="{EB6390B8-8A15-4045-8BB1-77431D0E07FC}" destId="{5E887B98-D917-41C1-B6A7-D19C99D74F38}" srcOrd="1" destOrd="0" presId="urn:microsoft.com/office/officeart/2005/8/layout/hierarchy2"/>
    <dgm:cxn modelId="{02FE2FDE-C3D1-4CB1-8496-726117985DE6}" type="presParOf" srcId="{5E887B98-D917-41C1-B6A7-D19C99D74F38}" destId="{8D3263F5-7856-4694-A0F4-F3BCB32444A5}" srcOrd="0" destOrd="0" presId="urn:microsoft.com/office/officeart/2005/8/layout/hierarchy2"/>
    <dgm:cxn modelId="{2282DDD4-32B3-4C65-A8F7-C5CECB337A4A}" type="presParOf" srcId="{8D3263F5-7856-4694-A0F4-F3BCB32444A5}" destId="{F44BCEA9-66FC-448A-A682-9DFBFDD24FD0}" srcOrd="0" destOrd="0" presId="urn:microsoft.com/office/officeart/2005/8/layout/hierarchy2"/>
    <dgm:cxn modelId="{0DB5B9F2-5FFC-47E0-BBAF-2FA1404DCBA8}" type="presParOf" srcId="{5E887B98-D917-41C1-B6A7-D19C99D74F38}" destId="{4A29BB1D-7E4D-4734-8BD8-F72F0B3D3ED4}" srcOrd="1" destOrd="0" presId="urn:microsoft.com/office/officeart/2005/8/layout/hierarchy2"/>
    <dgm:cxn modelId="{DA049362-4172-4D02-BDE6-39827777F9CD}" type="presParOf" srcId="{4A29BB1D-7E4D-4734-8BD8-F72F0B3D3ED4}" destId="{8BB66E40-C3D3-4491-8922-AF41344DDB43}" srcOrd="0" destOrd="0" presId="urn:microsoft.com/office/officeart/2005/8/layout/hierarchy2"/>
    <dgm:cxn modelId="{809A9E6C-15BC-419D-9A00-D9CC9358D339}" type="presParOf" srcId="{4A29BB1D-7E4D-4734-8BD8-F72F0B3D3ED4}" destId="{ABC48EF7-4F82-47F9-B09A-F37AE2C31324}" srcOrd="1" destOrd="0" presId="urn:microsoft.com/office/officeart/2005/8/layout/hierarchy2"/>
  </dgm:cxnLst>
  <dgm:bg/>
  <dgm:whole/>
</dgm:dataModel>
</file>

<file path=ppt/diagrams/data3.xml><?xml version="1.0" encoding="utf-8"?>
<dgm:dataModel xmlns:dgm="http://schemas.openxmlformats.org/drawingml/2006/diagram" xmlns:a="http://schemas.openxmlformats.org/drawingml/2006/main">
  <dgm:ptLst>
    <dgm:pt modelId="{47296A65-4B61-429D-A9B8-E9B221DDB30D}"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es-PE"/>
        </a:p>
      </dgm:t>
    </dgm:pt>
    <dgm:pt modelId="{A13E19EE-BCE1-4654-8438-213A8E1E5453}">
      <dgm:prSet phldrT="[Texto]" custT="1"/>
      <dgm:spPr>
        <a:noFill/>
        <a:ln w="28575">
          <a:solidFill>
            <a:schemeClr val="tx2">
              <a:lumMod val="60000"/>
              <a:lumOff val="40000"/>
            </a:schemeClr>
          </a:solidFill>
          <a:prstDash val="solid"/>
        </a:ln>
      </dgm:spPr>
      <dgm:t>
        <a:bodyPr/>
        <a:lstStyle/>
        <a:p>
          <a:r>
            <a:rPr lang="es-PE" sz="2000" b="1" dirty="0" smtClean="0">
              <a:solidFill>
                <a:schemeClr val="accent1">
                  <a:lumMod val="50000"/>
                </a:schemeClr>
              </a:solidFill>
            </a:rPr>
            <a:t>FINANCIAMIENTO</a:t>
          </a:r>
          <a:endParaRPr lang="es-PE" sz="2000" dirty="0"/>
        </a:p>
      </dgm:t>
    </dgm:pt>
    <dgm:pt modelId="{F7C0BFA9-B419-4FB5-8A65-77CFD3A1DEDB}" type="parTrans" cxnId="{263531EF-2A46-434B-A89F-DAB1DF44020B}">
      <dgm:prSet/>
      <dgm:spPr/>
      <dgm:t>
        <a:bodyPr/>
        <a:lstStyle/>
        <a:p>
          <a:endParaRPr lang="es-PE"/>
        </a:p>
      </dgm:t>
    </dgm:pt>
    <dgm:pt modelId="{FBE15F20-7F6B-4AF8-A964-4A8318E3127D}" type="sibTrans" cxnId="{263531EF-2A46-434B-A89F-DAB1DF44020B}">
      <dgm:prSet/>
      <dgm:spPr/>
      <dgm:t>
        <a:bodyPr/>
        <a:lstStyle/>
        <a:p>
          <a:endParaRPr lang="es-PE"/>
        </a:p>
      </dgm:t>
    </dgm:pt>
    <dgm:pt modelId="{6F29D08A-86D2-41B4-8B42-8E9A52018A00}">
      <dgm:prSet phldrT="[Texto]" custT="1"/>
      <dgm:spPr>
        <a:noFill/>
        <a:ln w="28575">
          <a:solidFill>
            <a:schemeClr val="tx2">
              <a:lumMod val="60000"/>
              <a:lumOff val="40000"/>
            </a:schemeClr>
          </a:solidFill>
          <a:prstDash val="solid"/>
        </a:ln>
      </dgm:spPr>
      <dgm:t>
        <a:bodyPr/>
        <a:lstStyle/>
        <a:p>
          <a:r>
            <a:rPr lang="es-PE" sz="2000" b="0" dirty="0" smtClean="0">
              <a:solidFill>
                <a:schemeClr val="accent1">
                  <a:lumMod val="50000"/>
                </a:schemeClr>
              </a:solidFill>
            </a:rPr>
            <a:t>1) Recursos ordinarios</a:t>
          </a:r>
          <a:endParaRPr lang="es-PE" sz="2000" b="0" dirty="0"/>
        </a:p>
      </dgm:t>
    </dgm:pt>
    <dgm:pt modelId="{734D936C-D1DD-4E90-9CDE-AA9A9DA986B5}" type="parTrans" cxnId="{DADB6123-7A55-4C71-A204-68802E7C20E7}">
      <dgm:prSet/>
      <dgm:spPr>
        <a:ln w="28575">
          <a:solidFill>
            <a:schemeClr val="tx2">
              <a:lumMod val="60000"/>
              <a:lumOff val="40000"/>
            </a:schemeClr>
          </a:solidFill>
          <a:prstDash val="solid"/>
        </a:ln>
      </dgm:spPr>
      <dgm:t>
        <a:bodyPr/>
        <a:lstStyle/>
        <a:p>
          <a:endParaRPr lang="es-PE" dirty="0"/>
        </a:p>
      </dgm:t>
    </dgm:pt>
    <dgm:pt modelId="{0E5BF1A1-ED70-4D61-9485-C3DC1E4A36BA}" type="sibTrans" cxnId="{DADB6123-7A55-4C71-A204-68802E7C20E7}">
      <dgm:prSet/>
      <dgm:spPr/>
      <dgm:t>
        <a:bodyPr/>
        <a:lstStyle/>
        <a:p>
          <a:endParaRPr lang="es-PE"/>
        </a:p>
      </dgm:t>
    </dgm:pt>
    <dgm:pt modelId="{7FF5A899-98F1-419E-8A77-F3BAA24824C7}">
      <dgm:prSet phldrT="[Texto]" custT="1"/>
      <dgm:spPr>
        <a:noFill/>
        <a:ln w="28575">
          <a:solidFill>
            <a:schemeClr val="tx2">
              <a:lumMod val="60000"/>
              <a:lumOff val="40000"/>
            </a:schemeClr>
          </a:solidFill>
          <a:prstDash val="solid"/>
        </a:ln>
      </dgm:spPr>
      <dgm:t>
        <a:bodyPr/>
        <a:lstStyle/>
        <a:p>
          <a:r>
            <a:rPr lang="es-PE" sz="2000" b="0" dirty="0" smtClean="0">
              <a:solidFill>
                <a:schemeClr val="accent1">
                  <a:lumMod val="50000"/>
                </a:schemeClr>
              </a:solidFill>
            </a:rPr>
            <a:t>2) Recursos directamente recaudados</a:t>
          </a:r>
          <a:endParaRPr lang="es-PE" sz="2000" b="0" dirty="0"/>
        </a:p>
      </dgm:t>
    </dgm:pt>
    <dgm:pt modelId="{FA6F58DD-0E74-434C-BAEC-5E1910CB10F7}" type="parTrans" cxnId="{2DA0E735-F2E0-4910-AA2C-72E59C455ADE}">
      <dgm:prSet/>
      <dgm:spPr>
        <a:ln w="28575">
          <a:solidFill>
            <a:schemeClr val="tx2">
              <a:lumMod val="60000"/>
              <a:lumOff val="40000"/>
            </a:schemeClr>
          </a:solidFill>
          <a:prstDash val="solid"/>
        </a:ln>
      </dgm:spPr>
      <dgm:t>
        <a:bodyPr/>
        <a:lstStyle/>
        <a:p>
          <a:endParaRPr lang="es-PE" dirty="0"/>
        </a:p>
      </dgm:t>
    </dgm:pt>
    <dgm:pt modelId="{7191E06D-8470-4563-9C78-5ADCE797F23B}" type="sibTrans" cxnId="{2DA0E735-F2E0-4910-AA2C-72E59C455ADE}">
      <dgm:prSet/>
      <dgm:spPr/>
      <dgm:t>
        <a:bodyPr/>
        <a:lstStyle/>
        <a:p>
          <a:endParaRPr lang="es-PE"/>
        </a:p>
      </dgm:t>
    </dgm:pt>
    <dgm:pt modelId="{DBA3AD71-E2F9-482B-B863-5E1FF6D6A014}" type="pres">
      <dgm:prSet presAssocID="{47296A65-4B61-429D-A9B8-E9B221DDB30D}" presName="diagram" presStyleCnt="0">
        <dgm:presLayoutVars>
          <dgm:chPref val="1"/>
          <dgm:dir/>
          <dgm:animOne val="branch"/>
          <dgm:animLvl val="lvl"/>
          <dgm:resizeHandles/>
        </dgm:presLayoutVars>
      </dgm:prSet>
      <dgm:spPr/>
      <dgm:t>
        <a:bodyPr/>
        <a:lstStyle/>
        <a:p>
          <a:endParaRPr lang="es-PE"/>
        </a:p>
      </dgm:t>
    </dgm:pt>
    <dgm:pt modelId="{8D63D4CD-CD4E-4765-A3D0-DEFAA62E5A52}" type="pres">
      <dgm:prSet presAssocID="{A13E19EE-BCE1-4654-8438-213A8E1E5453}" presName="root" presStyleCnt="0"/>
      <dgm:spPr/>
    </dgm:pt>
    <dgm:pt modelId="{467505B3-F646-4DEE-9EEF-A9D0CA422A81}" type="pres">
      <dgm:prSet presAssocID="{A13E19EE-BCE1-4654-8438-213A8E1E5453}" presName="rootComposite" presStyleCnt="0"/>
      <dgm:spPr/>
    </dgm:pt>
    <dgm:pt modelId="{02C1EA7B-2E84-4AD5-ACED-ECAC95B4B69C}" type="pres">
      <dgm:prSet presAssocID="{A13E19EE-BCE1-4654-8438-213A8E1E5453}" presName="rootText" presStyleLbl="node1" presStyleIdx="0" presStyleCnt="1" custScaleX="67857" custScaleY="35612"/>
      <dgm:spPr/>
      <dgm:t>
        <a:bodyPr/>
        <a:lstStyle/>
        <a:p>
          <a:endParaRPr lang="es-PE"/>
        </a:p>
      </dgm:t>
    </dgm:pt>
    <dgm:pt modelId="{8F79B2F7-CE29-4C8D-888A-DE38D2F85244}" type="pres">
      <dgm:prSet presAssocID="{A13E19EE-BCE1-4654-8438-213A8E1E5453}" presName="rootConnector" presStyleLbl="node1" presStyleIdx="0" presStyleCnt="1"/>
      <dgm:spPr/>
      <dgm:t>
        <a:bodyPr/>
        <a:lstStyle/>
        <a:p>
          <a:endParaRPr lang="es-PE"/>
        </a:p>
      </dgm:t>
    </dgm:pt>
    <dgm:pt modelId="{5A79EE8C-2D57-4011-905B-B871E92D4F28}" type="pres">
      <dgm:prSet presAssocID="{A13E19EE-BCE1-4654-8438-213A8E1E5453}" presName="childShape" presStyleCnt="0"/>
      <dgm:spPr/>
    </dgm:pt>
    <dgm:pt modelId="{4A6AC53F-2C9A-4F47-A419-84E2FAB7271F}" type="pres">
      <dgm:prSet presAssocID="{734D936C-D1DD-4E90-9CDE-AA9A9DA986B5}" presName="Name13" presStyleLbl="parChTrans1D2" presStyleIdx="0" presStyleCnt="2"/>
      <dgm:spPr/>
      <dgm:t>
        <a:bodyPr/>
        <a:lstStyle/>
        <a:p>
          <a:endParaRPr lang="es-PE"/>
        </a:p>
      </dgm:t>
    </dgm:pt>
    <dgm:pt modelId="{355139B2-1BCF-4D9B-A846-2E1BC8E6C95D}" type="pres">
      <dgm:prSet presAssocID="{6F29D08A-86D2-41B4-8B42-8E9A52018A00}" presName="childText" presStyleLbl="bgAcc1" presStyleIdx="0" presStyleCnt="2" custScaleX="72322" custScaleY="58365">
        <dgm:presLayoutVars>
          <dgm:bulletEnabled val="1"/>
        </dgm:presLayoutVars>
      </dgm:prSet>
      <dgm:spPr/>
      <dgm:t>
        <a:bodyPr/>
        <a:lstStyle/>
        <a:p>
          <a:endParaRPr lang="es-PE"/>
        </a:p>
      </dgm:t>
    </dgm:pt>
    <dgm:pt modelId="{86DBA1BC-1BBA-4AD9-BD96-7517E93FF6C1}" type="pres">
      <dgm:prSet presAssocID="{FA6F58DD-0E74-434C-BAEC-5E1910CB10F7}" presName="Name13" presStyleLbl="parChTrans1D2" presStyleIdx="1" presStyleCnt="2"/>
      <dgm:spPr/>
      <dgm:t>
        <a:bodyPr/>
        <a:lstStyle/>
        <a:p>
          <a:endParaRPr lang="es-PE"/>
        </a:p>
      </dgm:t>
    </dgm:pt>
    <dgm:pt modelId="{314898AA-EDAD-4744-B95D-541EF1AB1493}" type="pres">
      <dgm:prSet presAssocID="{7FF5A899-98F1-419E-8A77-F3BAA24824C7}" presName="childText" presStyleLbl="bgAcc1" presStyleIdx="1" presStyleCnt="2" custScaleX="72322" custScaleY="58263">
        <dgm:presLayoutVars>
          <dgm:bulletEnabled val="1"/>
        </dgm:presLayoutVars>
      </dgm:prSet>
      <dgm:spPr/>
      <dgm:t>
        <a:bodyPr/>
        <a:lstStyle/>
        <a:p>
          <a:endParaRPr lang="es-PE"/>
        </a:p>
      </dgm:t>
    </dgm:pt>
  </dgm:ptLst>
  <dgm:cxnLst>
    <dgm:cxn modelId="{263531EF-2A46-434B-A89F-DAB1DF44020B}" srcId="{47296A65-4B61-429D-A9B8-E9B221DDB30D}" destId="{A13E19EE-BCE1-4654-8438-213A8E1E5453}" srcOrd="0" destOrd="0" parTransId="{F7C0BFA9-B419-4FB5-8A65-77CFD3A1DEDB}" sibTransId="{FBE15F20-7F6B-4AF8-A964-4A8318E3127D}"/>
    <dgm:cxn modelId="{54C8489E-0A2C-44A8-89A1-28E254513567}" type="presOf" srcId="{A13E19EE-BCE1-4654-8438-213A8E1E5453}" destId="{02C1EA7B-2E84-4AD5-ACED-ECAC95B4B69C}" srcOrd="0" destOrd="0" presId="urn:microsoft.com/office/officeart/2005/8/layout/hierarchy3"/>
    <dgm:cxn modelId="{C98DBBC9-7010-4B05-8724-F310423E837F}" type="presOf" srcId="{6F29D08A-86D2-41B4-8B42-8E9A52018A00}" destId="{355139B2-1BCF-4D9B-A846-2E1BC8E6C95D}" srcOrd="0" destOrd="0" presId="urn:microsoft.com/office/officeart/2005/8/layout/hierarchy3"/>
    <dgm:cxn modelId="{55717434-5103-4795-A115-A14AD2250452}" type="presOf" srcId="{734D936C-D1DD-4E90-9CDE-AA9A9DA986B5}" destId="{4A6AC53F-2C9A-4F47-A419-84E2FAB7271F}" srcOrd="0" destOrd="0" presId="urn:microsoft.com/office/officeart/2005/8/layout/hierarchy3"/>
    <dgm:cxn modelId="{A7285FC1-3734-4513-BF03-BD507F594B9F}" type="presOf" srcId="{A13E19EE-BCE1-4654-8438-213A8E1E5453}" destId="{8F79B2F7-CE29-4C8D-888A-DE38D2F85244}" srcOrd="1" destOrd="0" presId="urn:microsoft.com/office/officeart/2005/8/layout/hierarchy3"/>
    <dgm:cxn modelId="{3E08276B-B93A-46AB-911F-998E965A5232}" type="presOf" srcId="{FA6F58DD-0E74-434C-BAEC-5E1910CB10F7}" destId="{86DBA1BC-1BBA-4AD9-BD96-7517E93FF6C1}" srcOrd="0" destOrd="0" presId="urn:microsoft.com/office/officeart/2005/8/layout/hierarchy3"/>
    <dgm:cxn modelId="{DADB6123-7A55-4C71-A204-68802E7C20E7}" srcId="{A13E19EE-BCE1-4654-8438-213A8E1E5453}" destId="{6F29D08A-86D2-41B4-8B42-8E9A52018A00}" srcOrd="0" destOrd="0" parTransId="{734D936C-D1DD-4E90-9CDE-AA9A9DA986B5}" sibTransId="{0E5BF1A1-ED70-4D61-9485-C3DC1E4A36BA}"/>
    <dgm:cxn modelId="{2DA0E735-F2E0-4910-AA2C-72E59C455ADE}" srcId="{A13E19EE-BCE1-4654-8438-213A8E1E5453}" destId="{7FF5A899-98F1-419E-8A77-F3BAA24824C7}" srcOrd="1" destOrd="0" parTransId="{FA6F58DD-0E74-434C-BAEC-5E1910CB10F7}" sibTransId="{7191E06D-8470-4563-9C78-5ADCE797F23B}"/>
    <dgm:cxn modelId="{BD59D8FE-662C-47DB-B897-6AE89FE5ABC3}" type="presOf" srcId="{7FF5A899-98F1-419E-8A77-F3BAA24824C7}" destId="{314898AA-EDAD-4744-B95D-541EF1AB1493}" srcOrd="0" destOrd="0" presId="urn:microsoft.com/office/officeart/2005/8/layout/hierarchy3"/>
    <dgm:cxn modelId="{A0CBD59F-F8B6-4327-8D4D-64918F1A0F0D}" type="presOf" srcId="{47296A65-4B61-429D-A9B8-E9B221DDB30D}" destId="{DBA3AD71-E2F9-482B-B863-5E1FF6D6A014}" srcOrd="0" destOrd="0" presId="urn:microsoft.com/office/officeart/2005/8/layout/hierarchy3"/>
    <dgm:cxn modelId="{E8857C48-F69A-49FC-9AB0-14051A4C5394}" type="presParOf" srcId="{DBA3AD71-E2F9-482B-B863-5E1FF6D6A014}" destId="{8D63D4CD-CD4E-4765-A3D0-DEFAA62E5A52}" srcOrd="0" destOrd="0" presId="urn:microsoft.com/office/officeart/2005/8/layout/hierarchy3"/>
    <dgm:cxn modelId="{5909943F-1873-49D4-A131-F6254107A94D}" type="presParOf" srcId="{8D63D4CD-CD4E-4765-A3D0-DEFAA62E5A52}" destId="{467505B3-F646-4DEE-9EEF-A9D0CA422A81}" srcOrd="0" destOrd="0" presId="urn:microsoft.com/office/officeart/2005/8/layout/hierarchy3"/>
    <dgm:cxn modelId="{274F643A-022D-44E4-A040-1ADDB0E9A9BC}" type="presParOf" srcId="{467505B3-F646-4DEE-9EEF-A9D0CA422A81}" destId="{02C1EA7B-2E84-4AD5-ACED-ECAC95B4B69C}" srcOrd="0" destOrd="0" presId="urn:microsoft.com/office/officeart/2005/8/layout/hierarchy3"/>
    <dgm:cxn modelId="{719C6D3C-04B6-4E0C-B75D-5C5403098DA4}" type="presParOf" srcId="{467505B3-F646-4DEE-9EEF-A9D0CA422A81}" destId="{8F79B2F7-CE29-4C8D-888A-DE38D2F85244}" srcOrd="1" destOrd="0" presId="urn:microsoft.com/office/officeart/2005/8/layout/hierarchy3"/>
    <dgm:cxn modelId="{B1C2C465-828F-4112-9A7E-6BF295DABEC7}" type="presParOf" srcId="{8D63D4CD-CD4E-4765-A3D0-DEFAA62E5A52}" destId="{5A79EE8C-2D57-4011-905B-B871E92D4F28}" srcOrd="1" destOrd="0" presId="urn:microsoft.com/office/officeart/2005/8/layout/hierarchy3"/>
    <dgm:cxn modelId="{54CCE6C2-D1FF-4240-9667-88F4E7843F95}" type="presParOf" srcId="{5A79EE8C-2D57-4011-905B-B871E92D4F28}" destId="{4A6AC53F-2C9A-4F47-A419-84E2FAB7271F}" srcOrd="0" destOrd="0" presId="urn:microsoft.com/office/officeart/2005/8/layout/hierarchy3"/>
    <dgm:cxn modelId="{9B03BBCB-6201-4C78-98A0-E5585AF96BEA}" type="presParOf" srcId="{5A79EE8C-2D57-4011-905B-B871E92D4F28}" destId="{355139B2-1BCF-4D9B-A846-2E1BC8E6C95D}" srcOrd="1" destOrd="0" presId="urn:microsoft.com/office/officeart/2005/8/layout/hierarchy3"/>
    <dgm:cxn modelId="{17CB1011-8A6E-45E9-8AE5-9AF4503349D4}" type="presParOf" srcId="{5A79EE8C-2D57-4011-905B-B871E92D4F28}" destId="{86DBA1BC-1BBA-4AD9-BD96-7517E93FF6C1}" srcOrd="2" destOrd="0" presId="urn:microsoft.com/office/officeart/2005/8/layout/hierarchy3"/>
    <dgm:cxn modelId="{D41CC22C-2242-4CA6-9AE2-2D52DB00DDA2}" type="presParOf" srcId="{5A79EE8C-2D57-4011-905B-B871E92D4F28}" destId="{314898AA-EDAD-4744-B95D-541EF1AB1493}" srcOrd="3" destOrd="0" presId="urn:microsoft.com/office/officeart/2005/8/layout/hierarchy3"/>
  </dgm:cxnLst>
  <dgm:bg/>
  <dgm:whole/>
</dgm:dataModel>
</file>

<file path=ppt/diagrams/data4.xml><?xml version="1.0" encoding="utf-8"?>
<dgm:dataModel xmlns:dgm="http://schemas.openxmlformats.org/drawingml/2006/diagram" xmlns:a="http://schemas.openxmlformats.org/drawingml/2006/main">
  <dgm:ptLst>
    <dgm:pt modelId="{BB326DC7-E831-4CD6-AE9A-A3E0D726AD7A}" type="doc">
      <dgm:prSet loTypeId="urn:microsoft.com/office/officeart/2005/8/layout/cycle3" loCatId="cycle" qsTypeId="urn:microsoft.com/office/officeart/2005/8/quickstyle/simple1" qsCatId="simple" csTypeId="urn:microsoft.com/office/officeart/2005/8/colors/accent1_2" csCatId="accent1" phldr="1"/>
      <dgm:spPr/>
    </dgm:pt>
    <dgm:pt modelId="{8833A1B6-318D-45FE-B2EF-7216CAFD319F}">
      <dgm:prSet phldrT="[Texto]" custT="1"/>
      <dgm:spPr>
        <a:solidFill>
          <a:srgbClr val="F8F8F8"/>
        </a:solidFill>
        <a:ln w="28575">
          <a:solidFill>
            <a:schemeClr val="tx2">
              <a:lumMod val="60000"/>
              <a:lumOff val="40000"/>
            </a:schemeClr>
          </a:solidFill>
          <a:prstDash val="solid"/>
        </a:ln>
      </dgm:spPr>
      <dgm:t>
        <a:bodyPr/>
        <a:lstStyle/>
        <a:p>
          <a:r>
            <a:rPr lang="es-PE" sz="2000" b="1" dirty="0" smtClean="0">
              <a:solidFill>
                <a:schemeClr val="accent1">
                  <a:lumMod val="50000"/>
                </a:schemeClr>
              </a:solidFill>
            </a:rPr>
            <a:t>PROHIBICIONES</a:t>
          </a:r>
          <a:endParaRPr lang="es-PE" sz="2000" dirty="0"/>
        </a:p>
      </dgm:t>
    </dgm:pt>
    <dgm:pt modelId="{94EE71F1-C898-47F2-86A9-78A9A5547D68}" type="parTrans" cxnId="{353334B5-9529-4FEA-BB74-A32343101CDC}">
      <dgm:prSet/>
      <dgm:spPr/>
      <dgm:t>
        <a:bodyPr/>
        <a:lstStyle/>
        <a:p>
          <a:endParaRPr lang="es-PE"/>
        </a:p>
      </dgm:t>
    </dgm:pt>
    <dgm:pt modelId="{47E152ED-8551-45A2-BEEF-FB74C30A4A88}" type="sibTrans" cxnId="{353334B5-9529-4FEA-BB74-A32343101CDC}">
      <dgm:prSet/>
      <dgm:spPr>
        <a:solidFill>
          <a:schemeClr val="accent1">
            <a:lumMod val="75000"/>
          </a:schemeClr>
        </a:solidFill>
      </dgm:spPr>
      <dgm:t>
        <a:bodyPr/>
        <a:lstStyle/>
        <a:p>
          <a:endParaRPr lang="es-PE" dirty="0"/>
        </a:p>
      </dgm:t>
    </dgm:pt>
    <dgm:pt modelId="{9D0C4DA4-49F8-4810-BDE6-CDDAB7EA36CB}">
      <dgm:prSet phldrT="[Texto]" custT="1"/>
      <dgm:spPr>
        <a:solidFill>
          <a:srgbClr val="F8F8F8"/>
        </a:solidFill>
        <a:ln w="28575">
          <a:solidFill>
            <a:schemeClr val="tx2">
              <a:lumMod val="60000"/>
              <a:lumOff val="40000"/>
            </a:schemeClr>
          </a:solidFill>
          <a:prstDash val="solid"/>
        </a:ln>
      </dgm:spPr>
      <dgm:t>
        <a:bodyPr/>
        <a:lstStyle/>
        <a:p>
          <a:r>
            <a:rPr lang="es-PE" sz="1600" b="0" dirty="0" smtClean="0">
              <a:solidFill>
                <a:schemeClr val="accent1">
                  <a:lumMod val="50000"/>
                </a:schemeClr>
              </a:solidFill>
            </a:rPr>
            <a:t>Autorizar o efectuar adelantos con cargo a la compensación económica del puesto</a:t>
          </a:r>
          <a:endParaRPr lang="es-PE" sz="1600" b="0" dirty="0"/>
        </a:p>
      </dgm:t>
    </dgm:pt>
    <dgm:pt modelId="{73425AA3-747F-419C-B9D9-0E0541146CFF}" type="parTrans" cxnId="{4F017BE4-79CE-474C-9C69-77C89F401BF9}">
      <dgm:prSet/>
      <dgm:spPr/>
      <dgm:t>
        <a:bodyPr/>
        <a:lstStyle/>
        <a:p>
          <a:endParaRPr lang="es-PE"/>
        </a:p>
      </dgm:t>
    </dgm:pt>
    <dgm:pt modelId="{3EDE7D16-0E21-4202-9A95-F440C9E7FB48}" type="sibTrans" cxnId="{4F017BE4-79CE-474C-9C69-77C89F401BF9}">
      <dgm:prSet/>
      <dgm:spPr/>
      <dgm:t>
        <a:bodyPr/>
        <a:lstStyle/>
        <a:p>
          <a:endParaRPr lang="es-PE"/>
        </a:p>
      </dgm:t>
    </dgm:pt>
    <dgm:pt modelId="{FDF42600-493A-4E6D-86EB-84F4AB669264}">
      <dgm:prSet phldrT="[Texto]" custT="1"/>
      <dgm:spPr>
        <a:solidFill>
          <a:srgbClr val="F8F8F8"/>
        </a:solidFill>
        <a:ln w="28575">
          <a:solidFill>
            <a:schemeClr val="tx2">
              <a:lumMod val="60000"/>
              <a:lumOff val="40000"/>
            </a:schemeClr>
          </a:solidFill>
          <a:prstDash val="solid"/>
        </a:ln>
      </dgm:spPr>
      <dgm:t>
        <a:bodyPr/>
        <a:lstStyle/>
        <a:p>
          <a:r>
            <a:rPr lang="es-PE" sz="1600" b="0" dirty="0" smtClean="0">
              <a:solidFill>
                <a:schemeClr val="accent1">
                  <a:lumMod val="50000"/>
                </a:schemeClr>
              </a:solidFill>
            </a:rPr>
            <a:t>El pago de compensaciones por días no laborados, salvo el caso de suspensión imperfecta (art.  47.2  LSC)</a:t>
          </a:r>
          <a:endParaRPr lang="es-PE" sz="1600" b="0" dirty="0"/>
        </a:p>
      </dgm:t>
    </dgm:pt>
    <dgm:pt modelId="{A3E4A303-019C-4A19-8E92-D330B3B26236}" type="parTrans" cxnId="{3F1285FF-6799-4B02-B832-93BEB80C5F87}">
      <dgm:prSet/>
      <dgm:spPr/>
      <dgm:t>
        <a:bodyPr/>
        <a:lstStyle/>
        <a:p>
          <a:endParaRPr lang="es-PE"/>
        </a:p>
      </dgm:t>
    </dgm:pt>
    <dgm:pt modelId="{97A8AC00-3219-44E9-BBEC-226B1EAD06EA}" type="sibTrans" cxnId="{3F1285FF-6799-4B02-B832-93BEB80C5F87}">
      <dgm:prSet/>
      <dgm:spPr/>
      <dgm:t>
        <a:bodyPr/>
        <a:lstStyle/>
        <a:p>
          <a:endParaRPr lang="es-PE"/>
        </a:p>
      </dgm:t>
    </dgm:pt>
    <dgm:pt modelId="{5700782B-3EAD-4CE0-B1EF-D3C2E2CD5868}" type="pres">
      <dgm:prSet presAssocID="{BB326DC7-E831-4CD6-AE9A-A3E0D726AD7A}" presName="Name0" presStyleCnt="0">
        <dgm:presLayoutVars>
          <dgm:dir/>
          <dgm:resizeHandles val="exact"/>
        </dgm:presLayoutVars>
      </dgm:prSet>
      <dgm:spPr/>
    </dgm:pt>
    <dgm:pt modelId="{AA774DD1-B68B-49E8-927F-57E2E4F6A24B}" type="pres">
      <dgm:prSet presAssocID="{BB326DC7-E831-4CD6-AE9A-A3E0D726AD7A}" presName="cycle" presStyleCnt="0"/>
      <dgm:spPr/>
    </dgm:pt>
    <dgm:pt modelId="{3D56EA3A-0DCF-48E8-934E-C8966C4AEB56}" type="pres">
      <dgm:prSet presAssocID="{8833A1B6-318D-45FE-B2EF-7216CAFD319F}" presName="nodeFirstNode" presStyleLbl="node1" presStyleIdx="0" presStyleCnt="3">
        <dgm:presLayoutVars>
          <dgm:bulletEnabled val="1"/>
        </dgm:presLayoutVars>
      </dgm:prSet>
      <dgm:spPr/>
      <dgm:t>
        <a:bodyPr/>
        <a:lstStyle/>
        <a:p>
          <a:endParaRPr lang="es-PE"/>
        </a:p>
      </dgm:t>
    </dgm:pt>
    <dgm:pt modelId="{2EDA69E9-8AFD-4BA5-A498-02ABA81ADD46}" type="pres">
      <dgm:prSet presAssocID="{47E152ED-8551-45A2-BEEF-FB74C30A4A88}" presName="sibTransFirstNode" presStyleLbl="bgShp" presStyleIdx="0" presStyleCnt="1"/>
      <dgm:spPr/>
      <dgm:t>
        <a:bodyPr/>
        <a:lstStyle/>
        <a:p>
          <a:endParaRPr lang="es-PE"/>
        </a:p>
      </dgm:t>
    </dgm:pt>
    <dgm:pt modelId="{88F1B4A8-31D1-4A31-A69F-9E859551B402}" type="pres">
      <dgm:prSet presAssocID="{9D0C4DA4-49F8-4810-BDE6-CDDAB7EA36CB}" presName="nodeFollowingNodes" presStyleLbl="node1" presStyleIdx="1" presStyleCnt="3">
        <dgm:presLayoutVars>
          <dgm:bulletEnabled val="1"/>
        </dgm:presLayoutVars>
      </dgm:prSet>
      <dgm:spPr/>
      <dgm:t>
        <a:bodyPr/>
        <a:lstStyle/>
        <a:p>
          <a:endParaRPr lang="es-PE"/>
        </a:p>
      </dgm:t>
    </dgm:pt>
    <dgm:pt modelId="{9038634A-454C-4B5E-972B-24460F2B31B6}" type="pres">
      <dgm:prSet presAssocID="{FDF42600-493A-4E6D-86EB-84F4AB669264}" presName="nodeFollowingNodes" presStyleLbl="node1" presStyleIdx="2" presStyleCnt="3">
        <dgm:presLayoutVars>
          <dgm:bulletEnabled val="1"/>
        </dgm:presLayoutVars>
      </dgm:prSet>
      <dgm:spPr/>
      <dgm:t>
        <a:bodyPr/>
        <a:lstStyle/>
        <a:p>
          <a:endParaRPr lang="es-PE"/>
        </a:p>
      </dgm:t>
    </dgm:pt>
  </dgm:ptLst>
  <dgm:cxnLst>
    <dgm:cxn modelId="{4F017BE4-79CE-474C-9C69-77C89F401BF9}" srcId="{BB326DC7-E831-4CD6-AE9A-A3E0D726AD7A}" destId="{9D0C4DA4-49F8-4810-BDE6-CDDAB7EA36CB}" srcOrd="1" destOrd="0" parTransId="{73425AA3-747F-419C-B9D9-0E0541146CFF}" sibTransId="{3EDE7D16-0E21-4202-9A95-F440C9E7FB48}"/>
    <dgm:cxn modelId="{677A9BEF-6633-4E04-AA6E-4BA6B541AF52}" type="presOf" srcId="{8833A1B6-318D-45FE-B2EF-7216CAFD319F}" destId="{3D56EA3A-0DCF-48E8-934E-C8966C4AEB56}" srcOrd="0" destOrd="0" presId="urn:microsoft.com/office/officeart/2005/8/layout/cycle3"/>
    <dgm:cxn modelId="{3F1285FF-6799-4B02-B832-93BEB80C5F87}" srcId="{BB326DC7-E831-4CD6-AE9A-A3E0D726AD7A}" destId="{FDF42600-493A-4E6D-86EB-84F4AB669264}" srcOrd="2" destOrd="0" parTransId="{A3E4A303-019C-4A19-8E92-D330B3B26236}" sibTransId="{97A8AC00-3219-44E9-BBEC-226B1EAD06EA}"/>
    <dgm:cxn modelId="{0B749AE9-5E23-4BD8-8D19-0D11B29867EF}" type="presOf" srcId="{BB326DC7-E831-4CD6-AE9A-A3E0D726AD7A}" destId="{5700782B-3EAD-4CE0-B1EF-D3C2E2CD5868}" srcOrd="0" destOrd="0" presId="urn:microsoft.com/office/officeart/2005/8/layout/cycle3"/>
    <dgm:cxn modelId="{5796DC06-CEB5-45BB-8066-AC5886AEE7BC}" type="presOf" srcId="{FDF42600-493A-4E6D-86EB-84F4AB669264}" destId="{9038634A-454C-4B5E-972B-24460F2B31B6}" srcOrd="0" destOrd="0" presId="urn:microsoft.com/office/officeart/2005/8/layout/cycle3"/>
    <dgm:cxn modelId="{7FEDD0E3-306C-4B43-AA05-A1091EB89421}" type="presOf" srcId="{47E152ED-8551-45A2-BEEF-FB74C30A4A88}" destId="{2EDA69E9-8AFD-4BA5-A498-02ABA81ADD46}" srcOrd="0" destOrd="0" presId="urn:microsoft.com/office/officeart/2005/8/layout/cycle3"/>
    <dgm:cxn modelId="{353334B5-9529-4FEA-BB74-A32343101CDC}" srcId="{BB326DC7-E831-4CD6-AE9A-A3E0D726AD7A}" destId="{8833A1B6-318D-45FE-B2EF-7216CAFD319F}" srcOrd="0" destOrd="0" parTransId="{94EE71F1-C898-47F2-86A9-78A9A5547D68}" sibTransId="{47E152ED-8551-45A2-BEEF-FB74C30A4A88}"/>
    <dgm:cxn modelId="{6876788A-D0E3-44E9-B2D8-9AAE4E933E7C}" type="presOf" srcId="{9D0C4DA4-49F8-4810-BDE6-CDDAB7EA36CB}" destId="{88F1B4A8-31D1-4A31-A69F-9E859551B402}" srcOrd="0" destOrd="0" presId="urn:microsoft.com/office/officeart/2005/8/layout/cycle3"/>
    <dgm:cxn modelId="{D02820C2-773E-4D17-9ED1-5D7B2C1763B0}" type="presParOf" srcId="{5700782B-3EAD-4CE0-B1EF-D3C2E2CD5868}" destId="{AA774DD1-B68B-49E8-927F-57E2E4F6A24B}" srcOrd="0" destOrd="0" presId="urn:microsoft.com/office/officeart/2005/8/layout/cycle3"/>
    <dgm:cxn modelId="{EDA545B1-65A8-4AB5-AD84-9514D4D29B4A}" type="presParOf" srcId="{AA774DD1-B68B-49E8-927F-57E2E4F6A24B}" destId="{3D56EA3A-0DCF-48E8-934E-C8966C4AEB56}" srcOrd="0" destOrd="0" presId="urn:microsoft.com/office/officeart/2005/8/layout/cycle3"/>
    <dgm:cxn modelId="{06CDFCFA-FA73-437F-978A-91F264247B89}" type="presParOf" srcId="{AA774DD1-B68B-49E8-927F-57E2E4F6A24B}" destId="{2EDA69E9-8AFD-4BA5-A498-02ABA81ADD46}" srcOrd="1" destOrd="0" presId="urn:microsoft.com/office/officeart/2005/8/layout/cycle3"/>
    <dgm:cxn modelId="{14DBAC59-176F-480E-B7A7-C459898D03C4}" type="presParOf" srcId="{AA774DD1-B68B-49E8-927F-57E2E4F6A24B}" destId="{88F1B4A8-31D1-4A31-A69F-9E859551B402}" srcOrd="2" destOrd="0" presId="urn:microsoft.com/office/officeart/2005/8/layout/cycle3"/>
    <dgm:cxn modelId="{68F1FB46-658B-4551-9790-0AB82CC71EF2}" type="presParOf" srcId="{AA774DD1-B68B-49E8-927F-57E2E4F6A24B}" destId="{9038634A-454C-4B5E-972B-24460F2B31B6}" srcOrd="3" destOrd="0" presId="urn:microsoft.com/office/officeart/2005/8/layout/cycle3"/>
  </dgm:cxnLst>
  <dgm:bg/>
  <dgm:whole/>
</dgm:dataModel>
</file>

<file path=ppt/diagrams/data5.xml><?xml version="1.0" encoding="utf-8"?>
<dgm:dataModel xmlns:dgm="http://schemas.openxmlformats.org/drawingml/2006/diagram" xmlns:a="http://schemas.openxmlformats.org/drawingml/2006/main">
  <dgm:ptLst>
    <dgm:pt modelId="{7191C2B9-BDA4-4D36-BC0A-42CEE1B44999}"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es-PE"/>
        </a:p>
      </dgm:t>
    </dgm:pt>
    <dgm:pt modelId="{E222607E-285C-467A-B1F0-DC914CD86C1A}">
      <dgm:prSet phldrT="[Texto]" custT="1"/>
      <dgm:spPr>
        <a:noFill/>
        <a:ln w="28575">
          <a:solidFill>
            <a:schemeClr val="tx2">
              <a:lumMod val="60000"/>
              <a:lumOff val="40000"/>
            </a:schemeClr>
          </a:solidFill>
          <a:prstDash val="solid"/>
        </a:ln>
      </dgm:spPr>
      <dgm:t>
        <a:bodyPr/>
        <a:lstStyle/>
        <a:p>
          <a:r>
            <a:rPr lang="es-PE" sz="2000" b="1" dirty="0" smtClean="0">
              <a:solidFill>
                <a:schemeClr val="accent1">
                  <a:lumMod val="50000"/>
                </a:schemeClr>
              </a:solidFill>
            </a:rPr>
            <a:t>COMPENSACIÓN ECONÓMICA</a:t>
          </a:r>
          <a:endParaRPr lang="es-PE" sz="2000" b="1" dirty="0">
            <a:solidFill>
              <a:schemeClr val="accent1">
                <a:lumMod val="50000"/>
              </a:schemeClr>
            </a:solidFill>
          </a:endParaRPr>
        </a:p>
      </dgm:t>
    </dgm:pt>
    <dgm:pt modelId="{4DDE65C3-368B-4C53-AD63-15770A0D5255}" type="parTrans" cxnId="{48B5ADEF-2492-4920-B2DD-23C1850841E5}">
      <dgm:prSet/>
      <dgm:spPr/>
      <dgm:t>
        <a:bodyPr/>
        <a:lstStyle/>
        <a:p>
          <a:endParaRPr lang="es-PE"/>
        </a:p>
      </dgm:t>
    </dgm:pt>
    <dgm:pt modelId="{83803FAC-531B-406E-89AD-A17BA5767CB7}" type="sibTrans" cxnId="{48B5ADEF-2492-4920-B2DD-23C1850841E5}">
      <dgm:prSet/>
      <dgm:spPr/>
      <dgm:t>
        <a:bodyPr/>
        <a:lstStyle/>
        <a:p>
          <a:endParaRPr lang="es-PE"/>
        </a:p>
      </dgm:t>
    </dgm:pt>
    <dgm:pt modelId="{BBFB163C-07F1-46F9-BC7C-92D31A54D226}">
      <dgm:prSet phldrT="[Texto]" custT="1"/>
      <dgm:spPr>
        <a:noFill/>
        <a:ln w="28575">
          <a:solidFill>
            <a:schemeClr val="tx2">
              <a:lumMod val="60000"/>
              <a:lumOff val="40000"/>
            </a:schemeClr>
          </a:solidFill>
          <a:prstDash val="solid"/>
        </a:ln>
      </dgm:spPr>
      <dgm:t>
        <a:bodyPr/>
        <a:lstStyle/>
        <a:p>
          <a:pPr algn="ctr"/>
          <a:r>
            <a:rPr lang="es-PE" sz="1600" dirty="0" smtClean="0">
              <a:solidFill>
                <a:schemeClr val="accent1">
                  <a:lumMod val="50000"/>
                </a:schemeClr>
              </a:solidFill>
            </a:rPr>
            <a:t>A) Valorización principal</a:t>
          </a:r>
          <a:endParaRPr lang="es-PE" sz="1600" dirty="0">
            <a:solidFill>
              <a:schemeClr val="accent1">
                <a:lumMod val="50000"/>
              </a:schemeClr>
            </a:solidFill>
          </a:endParaRPr>
        </a:p>
      </dgm:t>
    </dgm:pt>
    <dgm:pt modelId="{0EBC66D5-3CD5-41A9-AF95-B392F29EB0E8}" type="parTrans" cxnId="{CEFE9F23-1AC0-44D0-9C14-A02A88DDBCE0}">
      <dgm:prSet/>
      <dgm:spPr>
        <a:ln w="28575">
          <a:solidFill>
            <a:schemeClr val="tx2">
              <a:lumMod val="60000"/>
              <a:lumOff val="40000"/>
            </a:schemeClr>
          </a:solidFill>
          <a:prstDash val="solid"/>
        </a:ln>
      </dgm:spPr>
      <dgm:t>
        <a:bodyPr/>
        <a:lstStyle/>
        <a:p>
          <a:endParaRPr lang="es-PE" dirty="0"/>
        </a:p>
      </dgm:t>
    </dgm:pt>
    <dgm:pt modelId="{D029071D-FB89-4AF1-ADF1-0A3CB57E02DD}" type="sibTrans" cxnId="{CEFE9F23-1AC0-44D0-9C14-A02A88DDBCE0}">
      <dgm:prSet/>
      <dgm:spPr/>
      <dgm:t>
        <a:bodyPr/>
        <a:lstStyle/>
        <a:p>
          <a:endParaRPr lang="es-PE"/>
        </a:p>
      </dgm:t>
    </dgm:pt>
    <dgm:pt modelId="{260FB1CB-1979-4B90-95B9-9BFB562F7513}">
      <dgm:prSet phldrT="[Texto]" custT="1"/>
      <dgm:spPr>
        <a:noFill/>
        <a:ln w="28575">
          <a:solidFill>
            <a:schemeClr val="tx2">
              <a:lumMod val="60000"/>
              <a:lumOff val="40000"/>
            </a:schemeClr>
          </a:solidFill>
          <a:prstDash val="solid"/>
        </a:ln>
      </dgm:spPr>
      <dgm:t>
        <a:bodyPr/>
        <a:lstStyle/>
        <a:p>
          <a:pPr algn="ctr"/>
          <a:r>
            <a:rPr lang="es-PE" sz="1600" b="0" dirty="0" smtClean="0">
              <a:solidFill>
                <a:schemeClr val="accent1">
                  <a:lumMod val="50000"/>
                </a:schemeClr>
              </a:solidFill>
            </a:rPr>
            <a:t>B) Valorización ajustada</a:t>
          </a:r>
          <a:endParaRPr lang="es-PE" sz="1600" b="0" dirty="0">
            <a:solidFill>
              <a:schemeClr val="accent1">
                <a:lumMod val="50000"/>
              </a:schemeClr>
            </a:solidFill>
          </a:endParaRPr>
        </a:p>
      </dgm:t>
    </dgm:pt>
    <dgm:pt modelId="{FC932C05-5E03-47D2-B1E1-9D069655B506}" type="parTrans" cxnId="{71A4C693-B103-486E-81ED-88EBB5002709}">
      <dgm:prSet/>
      <dgm:spPr>
        <a:ln w="28575">
          <a:solidFill>
            <a:schemeClr val="tx2">
              <a:lumMod val="60000"/>
              <a:lumOff val="40000"/>
            </a:schemeClr>
          </a:solidFill>
          <a:prstDash val="solid"/>
        </a:ln>
      </dgm:spPr>
      <dgm:t>
        <a:bodyPr/>
        <a:lstStyle/>
        <a:p>
          <a:endParaRPr lang="es-PE" dirty="0"/>
        </a:p>
      </dgm:t>
    </dgm:pt>
    <dgm:pt modelId="{788FB255-1C89-4745-B889-89D6CF1CB064}" type="sibTrans" cxnId="{71A4C693-B103-486E-81ED-88EBB5002709}">
      <dgm:prSet/>
      <dgm:spPr/>
      <dgm:t>
        <a:bodyPr/>
        <a:lstStyle/>
        <a:p>
          <a:endParaRPr lang="es-PE"/>
        </a:p>
      </dgm:t>
    </dgm:pt>
    <dgm:pt modelId="{09AE9E7D-0D54-40BC-9AAA-4DB11002DAA0}">
      <dgm:prSet phldrT="[Texto]" custT="1"/>
      <dgm:spPr>
        <a:noFill/>
        <a:ln w="28575">
          <a:solidFill>
            <a:schemeClr val="tx2">
              <a:lumMod val="60000"/>
              <a:lumOff val="40000"/>
            </a:schemeClr>
          </a:solidFill>
          <a:prstDash val="solid"/>
        </a:ln>
      </dgm:spPr>
      <dgm:t>
        <a:bodyPr/>
        <a:lstStyle/>
        <a:p>
          <a:pPr algn="ctr"/>
          <a:r>
            <a:rPr lang="es-PE" sz="1600" dirty="0" smtClean="0">
              <a:solidFill>
                <a:schemeClr val="accent1">
                  <a:lumMod val="50000"/>
                </a:schemeClr>
              </a:solidFill>
            </a:rPr>
            <a:t>D) Vacaciones</a:t>
          </a:r>
          <a:endParaRPr lang="es-PE" sz="1600" dirty="0">
            <a:solidFill>
              <a:schemeClr val="accent1">
                <a:lumMod val="50000"/>
              </a:schemeClr>
            </a:solidFill>
          </a:endParaRPr>
        </a:p>
      </dgm:t>
    </dgm:pt>
    <dgm:pt modelId="{D145F4C6-07DE-4F3D-9664-D278E8DC2D29}" type="parTrans" cxnId="{61407F59-AE6D-46D8-9410-4A018BEC9545}">
      <dgm:prSet/>
      <dgm:spPr>
        <a:ln w="28575">
          <a:solidFill>
            <a:schemeClr val="tx2">
              <a:lumMod val="60000"/>
              <a:lumOff val="40000"/>
            </a:schemeClr>
          </a:solidFill>
          <a:prstDash val="solid"/>
        </a:ln>
      </dgm:spPr>
      <dgm:t>
        <a:bodyPr/>
        <a:lstStyle/>
        <a:p>
          <a:endParaRPr lang="es-PE" dirty="0"/>
        </a:p>
      </dgm:t>
    </dgm:pt>
    <dgm:pt modelId="{685EFAB8-9179-4567-B2C7-EACE8D57C065}" type="sibTrans" cxnId="{61407F59-AE6D-46D8-9410-4A018BEC9545}">
      <dgm:prSet/>
      <dgm:spPr/>
      <dgm:t>
        <a:bodyPr/>
        <a:lstStyle/>
        <a:p>
          <a:endParaRPr lang="es-PE"/>
        </a:p>
      </dgm:t>
    </dgm:pt>
    <dgm:pt modelId="{DC7405DF-EF63-4C57-8537-4674B363046D}">
      <dgm:prSet phldrT="[Texto]" custT="1"/>
      <dgm:spPr>
        <a:noFill/>
        <a:ln w="28575">
          <a:solidFill>
            <a:schemeClr val="tx2">
              <a:lumMod val="60000"/>
              <a:lumOff val="40000"/>
            </a:schemeClr>
          </a:solidFill>
          <a:prstDash val="solid"/>
        </a:ln>
      </dgm:spPr>
      <dgm:t>
        <a:bodyPr/>
        <a:lstStyle/>
        <a:p>
          <a:pPr algn="ctr"/>
          <a:r>
            <a:rPr lang="es-PE" sz="1600" dirty="0" smtClean="0">
              <a:solidFill>
                <a:schemeClr val="accent1">
                  <a:lumMod val="50000"/>
                </a:schemeClr>
              </a:solidFill>
            </a:rPr>
            <a:t>E) Aguinaldos</a:t>
          </a:r>
          <a:endParaRPr lang="es-PE" sz="1600" dirty="0">
            <a:solidFill>
              <a:schemeClr val="accent1">
                <a:lumMod val="50000"/>
              </a:schemeClr>
            </a:solidFill>
          </a:endParaRPr>
        </a:p>
      </dgm:t>
    </dgm:pt>
    <dgm:pt modelId="{C889DD0E-EC90-4E7D-99E4-C5E314886557}" type="parTrans" cxnId="{A7ED49CB-1C34-4864-B202-D22B5E7800D7}">
      <dgm:prSet/>
      <dgm:spPr>
        <a:ln w="28575">
          <a:solidFill>
            <a:schemeClr val="tx2">
              <a:lumMod val="60000"/>
              <a:lumOff val="40000"/>
            </a:schemeClr>
          </a:solidFill>
          <a:prstDash val="solid"/>
        </a:ln>
      </dgm:spPr>
      <dgm:t>
        <a:bodyPr/>
        <a:lstStyle/>
        <a:p>
          <a:endParaRPr lang="es-PE" dirty="0"/>
        </a:p>
      </dgm:t>
    </dgm:pt>
    <dgm:pt modelId="{4F5EF6D4-437C-4006-A276-F7E288CF335A}" type="sibTrans" cxnId="{A7ED49CB-1C34-4864-B202-D22B5E7800D7}">
      <dgm:prSet/>
      <dgm:spPr/>
      <dgm:t>
        <a:bodyPr/>
        <a:lstStyle/>
        <a:p>
          <a:endParaRPr lang="es-PE"/>
        </a:p>
      </dgm:t>
    </dgm:pt>
    <dgm:pt modelId="{6E85E909-679A-4472-AF76-3AD43245DC59}">
      <dgm:prSet phldrT="[Texto]" custT="1"/>
      <dgm:spPr>
        <a:noFill/>
        <a:ln w="28575">
          <a:solidFill>
            <a:schemeClr val="tx2">
              <a:lumMod val="60000"/>
              <a:lumOff val="40000"/>
            </a:schemeClr>
          </a:solidFill>
          <a:prstDash val="solid"/>
        </a:ln>
      </dgm:spPr>
      <dgm:t>
        <a:bodyPr/>
        <a:lstStyle/>
        <a:p>
          <a:pPr algn="ctr"/>
          <a:r>
            <a:rPr lang="es-PE" sz="1600" dirty="0" smtClean="0">
              <a:solidFill>
                <a:schemeClr val="accent1">
                  <a:lumMod val="50000"/>
                </a:schemeClr>
              </a:solidFill>
            </a:rPr>
            <a:t>C) Valorización priorizada</a:t>
          </a:r>
          <a:endParaRPr lang="es-PE" sz="1600" dirty="0">
            <a:solidFill>
              <a:schemeClr val="accent1">
                <a:lumMod val="50000"/>
              </a:schemeClr>
            </a:solidFill>
          </a:endParaRPr>
        </a:p>
      </dgm:t>
    </dgm:pt>
    <dgm:pt modelId="{5D924299-0630-42E3-ACE7-658008D93114}" type="parTrans" cxnId="{78F259E7-326A-4927-B526-173FFF76EC74}">
      <dgm:prSet/>
      <dgm:spPr>
        <a:ln w="28575">
          <a:solidFill>
            <a:schemeClr val="tx2">
              <a:lumMod val="60000"/>
              <a:lumOff val="40000"/>
            </a:schemeClr>
          </a:solidFill>
          <a:prstDash val="solid"/>
        </a:ln>
      </dgm:spPr>
      <dgm:t>
        <a:bodyPr/>
        <a:lstStyle/>
        <a:p>
          <a:endParaRPr lang="es-PE" dirty="0"/>
        </a:p>
      </dgm:t>
    </dgm:pt>
    <dgm:pt modelId="{B388A1C5-91C0-46FD-9F5A-EAEBC60FB5E1}" type="sibTrans" cxnId="{78F259E7-326A-4927-B526-173FFF76EC74}">
      <dgm:prSet/>
      <dgm:spPr/>
      <dgm:t>
        <a:bodyPr/>
        <a:lstStyle/>
        <a:p>
          <a:endParaRPr lang="es-PE"/>
        </a:p>
      </dgm:t>
    </dgm:pt>
    <dgm:pt modelId="{B3F4B209-4EFF-48E6-AE13-91D7EE66E330}" type="pres">
      <dgm:prSet presAssocID="{7191C2B9-BDA4-4D36-BC0A-42CEE1B44999}" presName="diagram" presStyleCnt="0">
        <dgm:presLayoutVars>
          <dgm:chPref val="1"/>
          <dgm:dir/>
          <dgm:animOne val="branch"/>
          <dgm:animLvl val="lvl"/>
          <dgm:resizeHandles val="exact"/>
        </dgm:presLayoutVars>
      </dgm:prSet>
      <dgm:spPr/>
      <dgm:t>
        <a:bodyPr/>
        <a:lstStyle/>
        <a:p>
          <a:endParaRPr lang="es-PE"/>
        </a:p>
      </dgm:t>
    </dgm:pt>
    <dgm:pt modelId="{E9CAB5A8-6D06-4E7A-9C34-F580A4ADB271}" type="pres">
      <dgm:prSet presAssocID="{E222607E-285C-467A-B1F0-DC914CD86C1A}" presName="root1" presStyleCnt="0"/>
      <dgm:spPr/>
    </dgm:pt>
    <dgm:pt modelId="{9FA3C2D8-6441-4BA6-B19E-E268BD896441}" type="pres">
      <dgm:prSet presAssocID="{E222607E-285C-467A-B1F0-DC914CD86C1A}" presName="LevelOneTextNode" presStyleLbl="node0" presStyleIdx="0" presStyleCnt="1" custScaleX="152052" custScaleY="149005" custLinFactNeighborX="-60686" custLinFactNeighborY="-2784">
        <dgm:presLayoutVars>
          <dgm:chPref val="3"/>
        </dgm:presLayoutVars>
      </dgm:prSet>
      <dgm:spPr/>
      <dgm:t>
        <a:bodyPr/>
        <a:lstStyle/>
        <a:p>
          <a:endParaRPr lang="es-PE"/>
        </a:p>
      </dgm:t>
    </dgm:pt>
    <dgm:pt modelId="{63AF5946-E492-4FDA-AC38-507B2B286FC1}" type="pres">
      <dgm:prSet presAssocID="{E222607E-285C-467A-B1F0-DC914CD86C1A}" presName="level2hierChild" presStyleCnt="0"/>
      <dgm:spPr/>
    </dgm:pt>
    <dgm:pt modelId="{B0C89BDF-50DA-4748-BAFE-D3563C9A120B}" type="pres">
      <dgm:prSet presAssocID="{0EBC66D5-3CD5-41A9-AF95-B392F29EB0E8}" presName="conn2-1" presStyleLbl="parChTrans1D2" presStyleIdx="0" presStyleCnt="5"/>
      <dgm:spPr/>
      <dgm:t>
        <a:bodyPr/>
        <a:lstStyle/>
        <a:p>
          <a:endParaRPr lang="es-PE"/>
        </a:p>
      </dgm:t>
    </dgm:pt>
    <dgm:pt modelId="{03A71E1F-C372-47AC-AE96-112B42429160}" type="pres">
      <dgm:prSet presAssocID="{0EBC66D5-3CD5-41A9-AF95-B392F29EB0E8}" presName="connTx" presStyleLbl="parChTrans1D2" presStyleIdx="0" presStyleCnt="5"/>
      <dgm:spPr/>
      <dgm:t>
        <a:bodyPr/>
        <a:lstStyle/>
        <a:p>
          <a:endParaRPr lang="es-PE"/>
        </a:p>
      </dgm:t>
    </dgm:pt>
    <dgm:pt modelId="{8D6DC685-752C-42D7-B14C-951C03D2DAA6}" type="pres">
      <dgm:prSet presAssocID="{BBFB163C-07F1-46F9-BC7C-92D31A54D226}" presName="root2" presStyleCnt="0"/>
      <dgm:spPr/>
    </dgm:pt>
    <dgm:pt modelId="{0542121B-4076-4370-A153-DD2D6D7C7482}" type="pres">
      <dgm:prSet presAssocID="{BBFB163C-07F1-46F9-BC7C-92D31A54D226}" presName="LevelTwoTextNode" presStyleLbl="node2" presStyleIdx="0" presStyleCnt="5" custScaleX="140644" custLinFactNeighborX="30754" custLinFactNeighborY="-8285">
        <dgm:presLayoutVars>
          <dgm:chPref val="3"/>
        </dgm:presLayoutVars>
      </dgm:prSet>
      <dgm:spPr/>
      <dgm:t>
        <a:bodyPr/>
        <a:lstStyle/>
        <a:p>
          <a:endParaRPr lang="es-PE"/>
        </a:p>
      </dgm:t>
    </dgm:pt>
    <dgm:pt modelId="{97962407-5225-4E5F-9206-09BE76E13613}" type="pres">
      <dgm:prSet presAssocID="{BBFB163C-07F1-46F9-BC7C-92D31A54D226}" presName="level3hierChild" presStyleCnt="0"/>
      <dgm:spPr/>
    </dgm:pt>
    <dgm:pt modelId="{3D8963D6-7FD3-4754-A54E-B94CFDD5E6B4}" type="pres">
      <dgm:prSet presAssocID="{FC932C05-5E03-47D2-B1E1-9D069655B506}" presName="conn2-1" presStyleLbl="parChTrans1D2" presStyleIdx="1" presStyleCnt="5"/>
      <dgm:spPr/>
      <dgm:t>
        <a:bodyPr/>
        <a:lstStyle/>
        <a:p>
          <a:endParaRPr lang="es-PE"/>
        </a:p>
      </dgm:t>
    </dgm:pt>
    <dgm:pt modelId="{B79EDABE-DACA-49AE-AB79-F4F327BAF335}" type="pres">
      <dgm:prSet presAssocID="{FC932C05-5E03-47D2-B1E1-9D069655B506}" presName="connTx" presStyleLbl="parChTrans1D2" presStyleIdx="1" presStyleCnt="5"/>
      <dgm:spPr/>
      <dgm:t>
        <a:bodyPr/>
        <a:lstStyle/>
        <a:p>
          <a:endParaRPr lang="es-PE"/>
        </a:p>
      </dgm:t>
    </dgm:pt>
    <dgm:pt modelId="{CBC4332D-BE51-47CD-A887-AADA57646956}" type="pres">
      <dgm:prSet presAssocID="{260FB1CB-1979-4B90-95B9-9BFB562F7513}" presName="root2" presStyleCnt="0"/>
      <dgm:spPr/>
    </dgm:pt>
    <dgm:pt modelId="{9CDFAD3A-D17F-4EB6-B116-EB72C03FEC9B}" type="pres">
      <dgm:prSet presAssocID="{260FB1CB-1979-4B90-95B9-9BFB562F7513}" presName="LevelTwoTextNode" presStyleLbl="node2" presStyleIdx="1" presStyleCnt="5" custScaleX="140644" custLinFactNeighborX="30754" custLinFactNeighborY="6646">
        <dgm:presLayoutVars>
          <dgm:chPref val="3"/>
        </dgm:presLayoutVars>
      </dgm:prSet>
      <dgm:spPr/>
      <dgm:t>
        <a:bodyPr/>
        <a:lstStyle/>
        <a:p>
          <a:endParaRPr lang="es-PE"/>
        </a:p>
      </dgm:t>
    </dgm:pt>
    <dgm:pt modelId="{6D71F8C4-6A04-439A-A18C-FA85F75EBE3B}" type="pres">
      <dgm:prSet presAssocID="{260FB1CB-1979-4B90-95B9-9BFB562F7513}" presName="level3hierChild" presStyleCnt="0"/>
      <dgm:spPr/>
    </dgm:pt>
    <dgm:pt modelId="{4C64DA82-937B-4100-806B-ECA9AEFB56D6}" type="pres">
      <dgm:prSet presAssocID="{5D924299-0630-42E3-ACE7-658008D93114}" presName="conn2-1" presStyleLbl="parChTrans1D2" presStyleIdx="2" presStyleCnt="5"/>
      <dgm:spPr/>
      <dgm:t>
        <a:bodyPr/>
        <a:lstStyle/>
        <a:p>
          <a:endParaRPr lang="es-PE"/>
        </a:p>
      </dgm:t>
    </dgm:pt>
    <dgm:pt modelId="{0A847A1E-E2C1-493A-A00B-58EC761EF9DF}" type="pres">
      <dgm:prSet presAssocID="{5D924299-0630-42E3-ACE7-658008D93114}" presName="connTx" presStyleLbl="parChTrans1D2" presStyleIdx="2" presStyleCnt="5"/>
      <dgm:spPr/>
      <dgm:t>
        <a:bodyPr/>
        <a:lstStyle/>
        <a:p>
          <a:endParaRPr lang="es-PE"/>
        </a:p>
      </dgm:t>
    </dgm:pt>
    <dgm:pt modelId="{8C4FDC84-E350-4AB8-A9B9-29A51F16343B}" type="pres">
      <dgm:prSet presAssocID="{6E85E909-679A-4472-AF76-3AD43245DC59}" presName="root2" presStyleCnt="0"/>
      <dgm:spPr/>
    </dgm:pt>
    <dgm:pt modelId="{6079013D-3899-41CD-84D1-5154D5F9E96E}" type="pres">
      <dgm:prSet presAssocID="{6E85E909-679A-4472-AF76-3AD43245DC59}" presName="LevelTwoTextNode" presStyleLbl="node2" presStyleIdx="2" presStyleCnt="5" custScaleX="143859" custLinFactNeighborX="29164" custLinFactNeighborY="5293">
        <dgm:presLayoutVars>
          <dgm:chPref val="3"/>
        </dgm:presLayoutVars>
      </dgm:prSet>
      <dgm:spPr/>
      <dgm:t>
        <a:bodyPr/>
        <a:lstStyle/>
        <a:p>
          <a:endParaRPr lang="es-PE"/>
        </a:p>
      </dgm:t>
    </dgm:pt>
    <dgm:pt modelId="{0627CA68-008D-4E90-80F6-EBF74AC65594}" type="pres">
      <dgm:prSet presAssocID="{6E85E909-679A-4472-AF76-3AD43245DC59}" presName="level3hierChild" presStyleCnt="0"/>
      <dgm:spPr/>
    </dgm:pt>
    <dgm:pt modelId="{133071C3-31DA-4E72-9060-4D2D93F74C55}" type="pres">
      <dgm:prSet presAssocID="{D145F4C6-07DE-4F3D-9664-D278E8DC2D29}" presName="conn2-1" presStyleLbl="parChTrans1D2" presStyleIdx="3" presStyleCnt="5"/>
      <dgm:spPr/>
      <dgm:t>
        <a:bodyPr/>
        <a:lstStyle/>
        <a:p>
          <a:endParaRPr lang="es-PE"/>
        </a:p>
      </dgm:t>
    </dgm:pt>
    <dgm:pt modelId="{7058DD0D-74BA-4406-99E3-6B3FF49C2F93}" type="pres">
      <dgm:prSet presAssocID="{D145F4C6-07DE-4F3D-9664-D278E8DC2D29}" presName="connTx" presStyleLbl="parChTrans1D2" presStyleIdx="3" presStyleCnt="5"/>
      <dgm:spPr/>
      <dgm:t>
        <a:bodyPr/>
        <a:lstStyle/>
        <a:p>
          <a:endParaRPr lang="es-PE"/>
        </a:p>
      </dgm:t>
    </dgm:pt>
    <dgm:pt modelId="{4F64BC09-D8B5-4F71-A83B-1DEB58E98433}" type="pres">
      <dgm:prSet presAssocID="{09AE9E7D-0D54-40BC-9AAA-4DB11002DAA0}" presName="root2" presStyleCnt="0"/>
      <dgm:spPr/>
    </dgm:pt>
    <dgm:pt modelId="{5005EFB4-2AA5-4E80-AAA2-9E417B52DD05}" type="pres">
      <dgm:prSet presAssocID="{09AE9E7D-0D54-40BC-9AAA-4DB11002DAA0}" presName="LevelTwoTextNode" presStyleLbl="node2" presStyleIdx="3" presStyleCnt="5" custScaleX="143988" custLinFactNeighborX="30836" custLinFactNeighborY="4093">
        <dgm:presLayoutVars>
          <dgm:chPref val="3"/>
        </dgm:presLayoutVars>
      </dgm:prSet>
      <dgm:spPr/>
      <dgm:t>
        <a:bodyPr/>
        <a:lstStyle/>
        <a:p>
          <a:endParaRPr lang="es-PE"/>
        </a:p>
      </dgm:t>
    </dgm:pt>
    <dgm:pt modelId="{9083893A-F299-4046-B76D-9929306D0DF2}" type="pres">
      <dgm:prSet presAssocID="{09AE9E7D-0D54-40BC-9AAA-4DB11002DAA0}" presName="level3hierChild" presStyleCnt="0"/>
      <dgm:spPr/>
    </dgm:pt>
    <dgm:pt modelId="{23D2AA66-9EED-4C08-8471-26272F18A635}" type="pres">
      <dgm:prSet presAssocID="{C889DD0E-EC90-4E7D-99E4-C5E314886557}" presName="conn2-1" presStyleLbl="parChTrans1D2" presStyleIdx="4" presStyleCnt="5"/>
      <dgm:spPr/>
      <dgm:t>
        <a:bodyPr/>
        <a:lstStyle/>
        <a:p>
          <a:endParaRPr lang="es-PE"/>
        </a:p>
      </dgm:t>
    </dgm:pt>
    <dgm:pt modelId="{9AD30B5B-7C69-45A8-93CC-BDAE9216BEAB}" type="pres">
      <dgm:prSet presAssocID="{C889DD0E-EC90-4E7D-99E4-C5E314886557}" presName="connTx" presStyleLbl="parChTrans1D2" presStyleIdx="4" presStyleCnt="5"/>
      <dgm:spPr/>
      <dgm:t>
        <a:bodyPr/>
        <a:lstStyle/>
        <a:p>
          <a:endParaRPr lang="es-PE"/>
        </a:p>
      </dgm:t>
    </dgm:pt>
    <dgm:pt modelId="{3553C53C-28B6-416B-9912-4B38977862E6}" type="pres">
      <dgm:prSet presAssocID="{DC7405DF-EF63-4C57-8537-4674B363046D}" presName="root2" presStyleCnt="0"/>
      <dgm:spPr/>
    </dgm:pt>
    <dgm:pt modelId="{50EE9CC4-7D9D-4746-86CE-ADF8FAEAEB2E}" type="pres">
      <dgm:prSet presAssocID="{DC7405DF-EF63-4C57-8537-4674B363046D}" presName="LevelTwoTextNode" presStyleLbl="node2" presStyleIdx="4" presStyleCnt="5" custScaleX="143860" custLinFactNeighborX="30836" custLinFactNeighborY="2894">
        <dgm:presLayoutVars>
          <dgm:chPref val="3"/>
        </dgm:presLayoutVars>
      </dgm:prSet>
      <dgm:spPr/>
      <dgm:t>
        <a:bodyPr/>
        <a:lstStyle/>
        <a:p>
          <a:endParaRPr lang="es-PE"/>
        </a:p>
      </dgm:t>
    </dgm:pt>
    <dgm:pt modelId="{C824D5F7-C721-4D2F-A412-7898957DB14E}" type="pres">
      <dgm:prSet presAssocID="{DC7405DF-EF63-4C57-8537-4674B363046D}" presName="level3hierChild" presStyleCnt="0"/>
      <dgm:spPr/>
    </dgm:pt>
  </dgm:ptLst>
  <dgm:cxnLst>
    <dgm:cxn modelId="{61407F59-AE6D-46D8-9410-4A018BEC9545}" srcId="{E222607E-285C-467A-B1F0-DC914CD86C1A}" destId="{09AE9E7D-0D54-40BC-9AAA-4DB11002DAA0}" srcOrd="3" destOrd="0" parTransId="{D145F4C6-07DE-4F3D-9664-D278E8DC2D29}" sibTransId="{685EFAB8-9179-4567-B2C7-EACE8D57C065}"/>
    <dgm:cxn modelId="{044B6C97-DDE9-4CB0-80CA-6E4074103942}" type="presOf" srcId="{E222607E-285C-467A-B1F0-DC914CD86C1A}" destId="{9FA3C2D8-6441-4BA6-B19E-E268BD896441}" srcOrd="0" destOrd="0" presId="urn:microsoft.com/office/officeart/2005/8/layout/hierarchy2"/>
    <dgm:cxn modelId="{6462F4D3-6103-4FA3-AE83-70A86088D0D8}" type="presOf" srcId="{260FB1CB-1979-4B90-95B9-9BFB562F7513}" destId="{9CDFAD3A-D17F-4EB6-B116-EB72C03FEC9B}" srcOrd="0" destOrd="0" presId="urn:microsoft.com/office/officeart/2005/8/layout/hierarchy2"/>
    <dgm:cxn modelId="{A7ED49CB-1C34-4864-B202-D22B5E7800D7}" srcId="{E222607E-285C-467A-B1F0-DC914CD86C1A}" destId="{DC7405DF-EF63-4C57-8537-4674B363046D}" srcOrd="4" destOrd="0" parTransId="{C889DD0E-EC90-4E7D-99E4-C5E314886557}" sibTransId="{4F5EF6D4-437C-4006-A276-F7E288CF335A}"/>
    <dgm:cxn modelId="{ECBACB85-A9CE-4A64-8210-ED03013852B9}" type="presOf" srcId="{D145F4C6-07DE-4F3D-9664-D278E8DC2D29}" destId="{133071C3-31DA-4E72-9060-4D2D93F74C55}" srcOrd="0" destOrd="0" presId="urn:microsoft.com/office/officeart/2005/8/layout/hierarchy2"/>
    <dgm:cxn modelId="{8ABD5192-2E19-468A-A629-5C0F0A42B251}" type="presOf" srcId="{C889DD0E-EC90-4E7D-99E4-C5E314886557}" destId="{9AD30B5B-7C69-45A8-93CC-BDAE9216BEAB}" srcOrd="1" destOrd="0" presId="urn:microsoft.com/office/officeart/2005/8/layout/hierarchy2"/>
    <dgm:cxn modelId="{A81F794E-6C78-42C0-A6BB-7DF462249A5D}" type="presOf" srcId="{C889DD0E-EC90-4E7D-99E4-C5E314886557}" destId="{23D2AA66-9EED-4C08-8471-26272F18A635}" srcOrd="0" destOrd="0" presId="urn:microsoft.com/office/officeart/2005/8/layout/hierarchy2"/>
    <dgm:cxn modelId="{AA78310C-2279-483A-BA58-FC6A5E251179}" type="presOf" srcId="{0EBC66D5-3CD5-41A9-AF95-B392F29EB0E8}" destId="{03A71E1F-C372-47AC-AE96-112B42429160}" srcOrd="1" destOrd="0" presId="urn:microsoft.com/office/officeart/2005/8/layout/hierarchy2"/>
    <dgm:cxn modelId="{146FCEB4-2E7B-4A2D-939F-FB6B57227D98}" type="presOf" srcId="{FC932C05-5E03-47D2-B1E1-9D069655B506}" destId="{B79EDABE-DACA-49AE-AB79-F4F327BAF335}" srcOrd="1" destOrd="0" presId="urn:microsoft.com/office/officeart/2005/8/layout/hierarchy2"/>
    <dgm:cxn modelId="{78BFCB54-90A2-4873-8919-756F099F6950}" type="presOf" srcId="{BBFB163C-07F1-46F9-BC7C-92D31A54D226}" destId="{0542121B-4076-4370-A153-DD2D6D7C7482}" srcOrd="0" destOrd="0" presId="urn:microsoft.com/office/officeart/2005/8/layout/hierarchy2"/>
    <dgm:cxn modelId="{FC27FF79-6B89-4831-B575-19ECEEEDC9A0}" type="presOf" srcId="{5D924299-0630-42E3-ACE7-658008D93114}" destId="{4C64DA82-937B-4100-806B-ECA9AEFB56D6}" srcOrd="0" destOrd="0" presId="urn:microsoft.com/office/officeart/2005/8/layout/hierarchy2"/>
    <dgm:cxn modelId="{494BC780-3B20-4E11-887A-66B2C75FF3DF}" type="presOf" srcId="{7191C2B9-BDA4-4D36-BC0A-42CEE1B44999}" destId="{B3F4B209-4EFF-48E6-AE13-91D7EE66E330}" srcOrd="0" destOrd="0" presId="urn:microsoft.com/office/officeart/2005/8/layout/hierarchy2"/>
    <dgm:cxn modelId="{55D371BB-1DCD-47AD-8CE4-0EC1277EC638}" type="presOf" srcId="{D145F4C6-07DE-4F3D-9664-D278E8DC2D29}" destId="{7058DD0D-74BA-4406-99E3-6B3FF49C2F93}" srcOrd="1" destOrd="0" presId="urn:microsoft.com/office/officeart/2005/8/layout/hierarchy2"/>
    <dgm:cxn modelId="{518907FC-EE71-4F7C-9A12-FF0FFFCB2F74}" type="presOf" srcId="{0EBC66D5-3CD5-41A9-AF95-B392F29EB0E8}" destId="{B0C89BDF-50DA-4748-BAFE-D3563C9A120B}" srcOrd="0" destOrd="0" presId="urn:microsoft.com/office/officeart/2005/8/layout/hierarchy2"/>
    <dgm:cxn modelId="{71A4C693-B103-486E-81ED-88EBB5002709}" srcId="{E222607E-285C-467A-B1F0-DC914CD86C1A}" destId="{260FB1CB-1979-4B90-95B9-9BFB562F7513}" srcOrd="1" destOrd="0" parTransId="{FC932C05-5E03-47D2-B1E1-9D069655B506}" sibTransId="{788FB255-1C89-4745-B889-89D6CF1CB064}"/>
    <dgm:cxn modelId="{48B5ADEF-2492-4920-B2DD-23C1850841E5}" srcId="{7191C2B9-BDA4-4D36-BC0A-42CEE1B44999}" destId="{E222607E-285C-467A-B1F0-DC914CD86C1A}" srcOrd="0" destOrd="0" parTransId="{4DDE65C3-368B-4C53-AD63-15770A0D5255}" sibTransId="{83803FAC-531B-406E-89AD-A17BA5767CB7}"/>
    <dgm:cxn modelId="{CA0420DC-0A34-4A39-9121-940067AF18CB}" type="presOf" srcId="{5D924299-0630-42E3-ACE7-658008D93114}" destId="{0A847A1E-E2C1-493A-A00B-58EC761EF9DF}" srcOrd="1" destOrd="0" presId="urn:microsoft.com/office/officeart/2005/8/layout/hierarchy2"/>
    <dgm:cxn modelId="{50767134-5E1C-4E3D-A02F-2A9D75B91E3B}" type="presOf" srcId="{09AE9E7D-0D54-40BC-9AAA-4DB11002DAA0}" destId="{5005EFB4-2AA5-4E80-AAA2-9E417B52DD05}" srcOrd="0" destOrd="0" presId="urn:microsoft.com/office/officeart/2005/8/layout/hierarchy2"/>
    <dgm:cxn modelId="{CEFE9F23-1AC0-44D0-9C14-A02A88DDBCE0}" srcId="{E222607E-285C-467A-B1F0-DC914CD86C1A}" destId="{BBFB163C-07F1-46F9-BC7C-92D31A54D226}" srcOrd="0" destOrd="0" parTransId="{0EBC66D5-3CD5-41A9-AF95-B392F29EB0E8}" sibTransId="{D029071D-FB89-4AF1-ADF1-0A3CB57E02DD}"/>
    <dgm:cxn modelId="{61F10773-6779-466A-9718-66CFDBF2B5FA}" type="presOf" srcId="{FC932C05-5E03-47D2-B1E1-9D069655B506}" destId="{3D8963D6-7FD3-4754-A54E-B94CFDD5E6B4}" srcOrd="0" destOrd="0" presId="urn:microsoft.com/office/officeart/2005/8/layout/hierarchy2"/>
    <dgm:cxn modelId="{496CC4E8-2959-4832-931B-98DB893046A4}" type="presOf" srcId="{DC7405DF-EF63-4C57-8537-4674B363046D}" destId="{50EE9CC4-7D9D-4746-86CE-ADF8FAEAEB2E}" srcOrd="0" destOrd="0" presId="urn:microsoft.com/office/officeart/2005/8/layout/hierarchy2"/>
    <dgm:cxn modelId="{78F259E7-326A-4927-B526-173FFF76EC74}" srcId="{E222607E-285C-467A-B1F0-DC914CD86C1A}" destId="{6E85E909-679A-4472-AF76-3AD43245DC59}" srcOrd="2" destOrd="0" parTransId="{5D924299-0630-42E3-ACE7-658008D93114}" sibTransId="{B388A1C5-91C0-46FD-9F5A-EAEBC60FB5E1}"/>
    <dgm:cxn modelId="{12DA333E-E089-4D93-B239-27A31C6C9727}" type="presOf" srcId="{6E85E909-679A-4472-AF76-3AD43245DC59}" destId="{6079013D-3899-41CD-84D1-5154D5F9E96E}" srcOrd="0" destOrd="0" presId="urn:microsoft.com/office/officeart/2005/8/layout/hierarchy2"/>
    <dgm:cxn modelId="{E4BCAAA8-A8A6-4524-A7AC-15D8A2AC88EA}" type="presParOf" srcId="{B3F4B209-4EFF-48E6-AE13-91D7EE66E330}" destId="{E9CAB5A8-6D06-4E7A-9C34-F580A4ADB271}" srcOrd="0" destOrd="0" presId="urn:microsoft.com/office/officeart/2005/8/layout/hierarchy2"/>
    <dgm:cxn modelId="{BD1E3056-D607-46EB-BA36-59C1125398A1}" type="presParOf" srcId="{E9CAB5A8-6D06-4E7A-9C34-F580A4ADB271}" destId="{9FA3C2D8-6441-4BA6-B19E-E268BD896441}" srcOrd="0" destOrd="0" presId="urn:microsoft.com/office/officeart/2005/8/layout/hierarchy2"/>
    <dgm:cxn modelId="{F9800C9A-1DE0-4F67-BF1F-55245DABF27A}" type="presParOf" srcId="{E9CAB5A8-6D06-4E7A-9C34-F580A4ADB271}" destId="{63AF5946-E492-4FDA-AC38-507B2B286FC1}" srcOrd="1" destOrd="0" presId="urn:microsoft.com/office/officeart/2005/8/layout/hierarchy2"/>
    <dgm:cxn modelId="{1909DC1F-B76D-4A47-A555-E71DAA43EC1C}" type="presParOf" srcId="{63AF5946-E492-4FDA-AC38-507B2B286FC1}" destId="{B0C89BDF-50DA-4748-BAFE-D3563C9A120B}" srcOrd="0" destOrd="0" presId="urn:microsoft.com/office/officeart/2005/8/layout/hierarchy2"/>
    <dgm:cxn modelId="{0E8C8135-AD86-4869-9B8D-E7AB244B553A}" type="presParOf" srcId="{B0C89BDF-50DA-4748-BAFE-D3563C9A120B}" destId="{03A71E1F-C372-47AC-AE96-112B42429160}" srcOrd="0" destOrd="0" presId="urn:microsoft.com/office/officeart/2005/8/layout/hierarchy2"/>
    <dgm:cxn modelId="{E843CE81-E283-4979-B2BE-E7F21EA44C12}" type="presParOf" srcId="{63AF5946-E492-4FDA-AC38-507B2B286FC1}" destId="{8D6DC685-752C-42D7-B14C-951C03D2DAA6}" srcOrd="1" destOrd="0" presId="urn:microsoft.com/office/officeart/2005/8/layout/hierarchy2"/>
    <dgm:cxn modelId="{9A98F00B-EDB7-4FA9-ACEB-5C6ED640FD37}" type="presParOf" srcId="{8D6DC685-752C-42D7-B14C-951C03D2DAA6}" destId="{0542121B-4076-4370-A153-DD2D6D7C7482}" srcOrd="0" destOrd="0" presId="urn:microsoft.com/office/officeart/2005/8/layout/hierarchy2"/>
    <dgm:cxn modelId="{F8D735DD-9CE1-4F34-9E48-0CEFBFE153C6}" type="presParOf" srcId="{8D6DC685-752C-42D7-B14C-951C03D2DAA6}" destId="{97962407-5225-4E5F-9206-09BE76E13613}" srcOrd="1" destOrd="0" presId="urn:microsoft.com/office/officeart/2005/8/layout/hierarchy2"/>
    <dgm:cxn modelId="{0440A88C-361E-4A91-8B2F-DB9110695AE3}" type="presParOf" srcId="{63AF5946-E492-4FDA-AC38-507B2B286FC1}" destId="{3D8963D6-7FD3-4754-A54E-B94CFDD5E6B4}" srcOrd="2" destOrd="0" presId="urn:microsoft.com/office/officeart/2005/8/layout/hierarchy2"/>
    <dgm:cxn modelId="{1F6978C6-1B4C-422F-853B-165E4730D8C5}" type="presParOf" srcId="{3D8963D6-7FD3-4754-A54E-B94CFDD5E6B4}" destId="{B79EDABE-DACA-49AE-AB79-F4F327BAF335}" srcOrd="0" destOrd="0" presId="urn:microsoft.com/office/officeart/2005/8/layout/hierarchy2"/>
    <dgm:cxn modelId="{6938A79B-6F2B-4E55-AA17-D514B188BA90}" type="presParOf" srcId="{63AF5946-E492-4FDA-AC38-507B2B286FC1}" destId="{CBC4332D-BE51-47CD-A887-AADA57646956}" srcOrd="3" destOrd="0" presId="urn:microsoft.com/office/officeart/2005/8/layout/hierarchy2"/>
    <dgm:cxn modelId="{0C83953A-FF4A-4238-BF8F-1402BCEA78E1}" type="presParOf" srcId="{CBC4332D-BE51-47CD-A887-AADA57646956}" destId="{9CDFAD3A-D17F-4EB6-B116-EB72C03FEC9B}" srcOrd="0" destOrd="0" presId="urn:microsoft.com/office/officeart/2005/8/layout/hierarchy2"/>
    <dgm:cxn modelId="{1483DA3F-BBE2-43FC-8903-9C2B123B2DA5}" type="presParOf" srcId="{CBC4332D-BE51-47CD-A887-AADA57646956}" destId="{6D71F8C4-6A04-439A-A18C-FA85F75EBE3B}" srcOrd="1" destOrd="0" presId="urn:microsoft.com/office/officeart/2005/8/layout/hierarchy2"/>
    <dgm:cxn modelId="{B3CC6EBA-0B89-42EA-A492-6F93A996170C}" type="presParOf" srcId="{63AF5946-E492-4FDA-AC38-507B2B286FC1}" destId="{4C64DA82-937B-4100-806B-ECA9AEFB56D6}" srcOrd="4" destOrd="0" presId="urn:microsoft.com/office/officeart/2005/8/layout/hierarchy2"/>
    <dgm:cxn modelId="{CB9B1119-9687-4518-B205-762A1526E0E1}" type="presParOf" srcId="{4C64DA82-937B-4100-806B-ECA9AEFB56D6}" destId="{0A847A1E-E2C1-493A-A00B-58EC761EF9DF}" srcOrd="0" destOrd="0" presId="urn:microsoft.com/office/officeart/2005/8/layout/hierarchy2"/>
    <dgm:cxn modelId="{087FC9B2-1AB7-4DA5-848A-16DD21AFE09C}" type="presParOf" srcId="{63AF5946-E492-4FDA-AC38-507B2B286FC1}" destId="{8C4FDC84-E350-4AB8-A9B9-29A51F16343B}" srcOrd="5" destOrd="0" presId="urn:microsoft.com/office/officeart/2005/8/layout/hierarchy2"/>
    <dgm:cxn modelId="{1E2C812B-43BB-4371-ABB2-A31A467D5AA5}" type="presParOf" srcId="{8C4FDC84-E350-4AB8-A9B9-29A51F16343B}" destId="{6079013D-3899-41CD-84D1-5154D5F9E96E}" srcOrd="0" destOrd="0" presId="urn:microsoft.com/office/officeart/2005/8/layout/hierarchy2"/>
    <dgm:cxn modelId="{623386F9-6185-4DE7-91B8-9A33F8D8BBB4}" type="presParOf" srcId="{8C4FDC84-E350-4AB8-A9B9-29A51F16343B}" destId="{0627CA68-008D-4E90-80F6-EBF74AC65594}" srcOrd="1" destOrd="0" presId="urn:microsoft.com/office/officeart/2005/8/layout/hierarchy2"/>
    <dgm:cxn modelId="{556C3AC2-3BC4-4FE7-8FD6-BC6BD7DBAE8F}" type="presParOf" srcId="{63AF5946-E492-4FDA-AC38-507B2B286FC1}" destId="{133071C3-31DA-4E72-9060-4D2D93F74C55}" srcOrd="6" destOrd="0" presId="urn:microsoft.com/office/officeart/2005/8/layout/hierarchy2"/>
    <dgm:cxn modelId="{96E9F123-EAA2-4FFD-9621-E9DFF66EA437}" type="presParOf" srcId="{133071C3-31DA-4E72-9060-4D2D93F74C55}" destId="{7058DD0D-74BA-4406-99E3-6B3FF49C2F93}" srcOrd="0" destOrd="0" presId="urn:microsoft.com/office/officeart/2005/8/layout/hierarchy2"/>
    <dgm:cxn modelId="{2DA1BCD9-9256-4B81-A4E8-8FCDBEFB3C77}" type="presParOf" srcId="{63AF5946-E492-4FDA-AC38-507B2B286FC1}" destId="{4F64BC09-D8B5-4F71-A83B-1DEB58E98433}" srcOrd="7" destOrd="0" presId="urn:microsoft.com/office/officeart/2005/8/layout/hierarchy2"/>
    <dgm:cxn modelId="{B4870313-3A5C-4EB0-9C34-0F50B10F21F0}" type="presParOf" srcId="{4F64BC09-D8B5-4F71-A83B-1DEB58E98433}" destId="{5005EFB4-2AA5-4E80-AAA2-9E417B52DD05}" srcOrd="0" destOrd="0" presId="urn:microsoft.com/office/officeart/2005/8/layout/hierarchy2"/>
    <dgm:cxn modelId="{2742436F-7477-47E4-AFCF-B6171A35FA12}" type="presParOf" srcId="{4F64BC09-D8B5-4F71-A83B-1DEB58E98433}" destId="{9083893A-F299-4046-B76D-9929306D0DF2}" srcOrd="1" destOrd="0" presId="urn:microsoft.com/office/officeart/2005/8/layout/hierarchy2"/>
    <dgm:cxn modelId="{A01A51B0-2E2F-4324-AF5C-B5375D168D37}" type="presParOf" srcId="{63AF5946-E492-4FDA-AC38-507B2B286FC1}" destId="{23D2AA66-9EED-4C08-8471-26272F18A635}" srcOrd="8" destOrd="0" presId="urn:microsoft.com/office/officeart/2005/8/layout/hierarchy2"/>
    <dgm:cxn modelId="{2583C9E5-0552-49DC-B470-1D662B25A521}" type="presParOf" srcId="{23D2AA66-9EED-4C08-8471-26272F18A635}" destId="{9AD30B5B-7C69-45A8-93CC-BDAE9216BEAB}" srcOrd="0" destOrd="0" presId="urn:microsoft.com/office/officeart/2005/8/layout/hierarchy2"/>
    <dgm:cxn modelId="{6080C75D-26E0-4A09-8C48-EC7DD2E5F5EB}" type="presParOf" srcId="{63AF5946-E492-4FDA-AC38-507B2B286FC1}" destId="{3553C53C-28B6-416B-9912-4B38977862E6}" srcOrd="9" destOrd="0" presId="urn:microsoft.com/office/officeart/2005/8/layout/hierarchy2"/>
    <dgm:cxn modelId="{B03F025A-30A7-491E-8501-9CC493761F77}" type="presParOf" srcId="{3553C53C-28B6-416B-9912-4B38977862E6}" destId="{50EE9CC4-7D9D-4746-86CE-ADF8FAEAEB2E}" srcOrd="0" destOrd="0" presId="urn:microsoft.com/office/officeart/2005/8/layout/hierarchy2"/>
    <dgm:cxn modelId="{C0CE8DAC-C2B1-4777-9954-C82BB62C30B4}" type="presParOf" srcId="{3553C53C-28B6-416B-9912-4B38977862E6}" destId="{C824D5F7-C721-4D2F-A412-7898957DB14E}" srcOrd="1" destOrd="0" presId="urn:microsoft.com/office/officeart/2005/8/layout/hierarchy2"/>
  </dgm:cxnLst>
  <dgm:bg/>
  <dgm:whole/>
</dgm:dataModel>
</file>

<file path=ppt/diagrams/data6.xml><?xml version="1.0" encoding="utf-8"?>
<dgm:dataModel xmlns:dgm="http://schemas.openxmlformats.org/drawingml/2006/diagram" xmlns:a="http://schemas.openxmlformats.org/drawingml/2006/main">
  <dgm:ptLst>
    <dgm:pt modelId="{94491B62-11B7-493E-BDF9-BCFE096455AE}"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s-PE"/>
        </a:p>
      </dgm:t>
    </dgm:pt>
    <dgm:pt modelId="{6668D4A2-BE16-48F0-884E-D386E72F1C7B}">
      <dgm:prSet phldrT="[Texto]" custT="1"/>
      <dgm:spPr>
        <a:noFill/>
        <a:ln w="28575">
          <a:solidFill>
            <a:schemeClr val="tx2">
              <a:lumMod val="60000"/>
              <a:lumOff val="40000"/>
            </a:schemeClr>
          </a:solidFill>
          <a:prstDash val="solid"/>
        </a:ln>
      </dgm:spPr>
      <dgm:t>
        <a:bodyPr/>
        <a:lstStyle/>
        <a:p>
          <a:r>
            <a:rPr lang="es-PE" sz="1600" dirty="0" smtClean="0">
              <a:solidFill>
                <a:schemeClr val="accent2">
                  <a:lumMod val="50000"/>
                </a:schemeClr>
              </a:solidFill>
            </a:rPr>
            <a:t>Si la relación del servidor civil termina después de cumplido el año de servicios y el correspondiente récord, sin haber disfrutado del descanso vacacional, tendrá derecho a percibir el total de la entrega económica vacacional correspondiente.</a:t>
          </a:r>
          <a:endParaRPr lang="es-PE" sz="1600" dirty="0">
            <a:solidFill>
              <a:schemeClr val="accent2">
                <a:lumMod val="50000"/>
              </a:schemeClr>
            </a:solidFill>
          </a:endParaRPr>
        </a:p>
      </dgm:t>
    </dgm:pt>
    <dgm:pt modelId="{23BFD85D-CDCC-46C9-AF45-776397EDD80B}" type="parTrans" cxnId="{AE59EC60-D5AA-4346-8457-9E82816BE57B}">
      <dgm:prSet/>
      <dgm:spPr/>
      <dgm:t>
        <a:bodyPr/>
        <a:lstStyle/>
        <a:p>
          <a:endParaRPr lang="es-PE"/>
        </a:p>
      </dgm:t>
    </dgm:pt>
    <dgm:pt modelId="{E324AA52-FF08-4C1F-AF64-3E9A90561082}" type="sibTrans" cxnId="{AE59EC60-D5AA-4346-8457-9E82816BE57B}">
      <dgm:prSet/>
      <dgm:spPr/>
      <dgm:t>
        <a:bodyPr/>
        <a:lstStyle/>
        <a:p>
          <a:endParaRPr lang="es-PE"/>
        </a:p>
      </dgm:t>
    </dgm:pt>
    <dgm:pt modelId="{D71EEBE0-3F35-4752-B8B8-C84636222ED4}">
      <dgm:prSet phldrT="[Texto]" custT="1"/>
      <dgm:spPr>
        <a:noFill/>
        <a:ln w="28575">
          <a:solidFill>
            <a:schemeClr val="tx2">
              <a:lumMod val="60000"/>
              <a:lumOff val="40000"/>
            </a:schemeClr>
          </a:solidFill>
          <a:prstDash val="solid"/>
        </a:ln>
      </dgm:spPr>
      <dgm:t>
        <a:bodyPr/>
        <a:lstStyle/>
        <a:p>
          <a:r>
            <a:rPr lang="es-PE" sz="1600" dirty="0" smtClean="0">
              <a:solidFill>
                <a:schemeClr val="accent2">
                  <a:lumMod val="50000"/>
                </a:schemeClr>
              </a:solidFill>
            </a:rPr>
            <a:t>Si la relación de servicios del servidor civil termina antes de cumplido el año de servicios y el correspondiente récord, tendrá derecho a percibir tantos dozavos y treintavos de la entrega económica vacacional correspondiente como meses y días computables hubiere servido, respectivamente.</a:t>
          </a:r>
          <a:endParaRPr lang="es-PE" sz="1600" dirty="0">
            <a:solidFill>
              <a:schemeClr val="accent2">
                <a:lumMod val="50000"/>
              </a:schemeClr>
            </a:solidFill>
          </a:endParaRPr>
        </a:p>
      </dgm:t>
    </dgm:pt>
    <dgm:pt modelId="{8B63FAA3-2B41-47FE-BD4C-053838FC6646}" type="parTrans" cxnId="{695F0DE8-B334-4910-934D-09C7BEC108D1}">
      <dgm:prSet/>
      <dgm:spPr/>
      <dgm:t>
        <a:bodyPr/>
        <a:lstStyle/>
        <a:p>
          <a:endParaRPr lang="es-PE"/>
        </a:p>
      </dgm:t>
    </dgm:pt>
    <dgm:pt modelId="{2FFA139B-11DF-487A-B9EE-2ADA4D5C1028}" type="sibTrans" cxnId="{695F0DE8-B334-4910-934D-09C7BEC108D1}">
      <dgm:prSet/>
      <dgm:spPr/>
      <dgm:t>
        <a:bodyPr/>
        <a:lstStyle/>
        <a:p>
          <a:endParaRPr lang="es-PE"/>
        </a:p>
      </dgm:t>
    </dgm:pt>
    <dgm:pt modelId="{4FABFC29-4F89-4B57-9AB7-C7A935EDF90D}" type="pres">
      <dgm:prSet presAssocID="{94491B62-11B7-493E-BDF9-BCFE096455AE}" presName="diagram" presStyleCnt="0">
        <dgm:presLayoutVars>
          <dgm:dir/>
          <dgm:resizeHandles val="exact"/>
        </dgm:presLayoutVars>
      </dgm:prSet>
      <dgm:spPr/>
      <dgm:t>
        <a:bodyPr/>
        <a:lstStyle/>
        <a:p>
          <a:endParaRPr lang="es-PE"/>
        </a:p>
      </dgm:t>
    </dgm:pt>
    <dgm:pt modelId="{C89BC52A-03A8-446F-865E-EFC2A8C1E5CA}" type="pres">
      <dgm:prSet presAssocID="{6668D4A2-BE16-48F0-884E-D386E72F1C7B}" presName="node" presStyleLbl="node1" presStyleIdx="0" presStyleCnt="2" custScaleX="132349">
        <dgm:presLayoutVars>
          <dgm:bulletEnabled val="1"/>
        </dgm:presLayoutVars>
      </dgm:prSet>
      <dgm:spPr/>
      <dgm:t>
        <a:bodyPr/>
        <a:lstStyle/>
        <a:p>
          <a:endParaRPr lang="es-PE"/>
        </a:p>
      </dgm:t>
    </dgm:pt>
    <dgm:pt modelId="{5C2F8C6E-A427-4BA6-8FCC-D3AE5765D374}" type="pres">
      <dgm:prSet presAssocID="{E324AA52-FF08-4C1F-AF64-3E9A90561082}" presName="sibTrans" presStyleCnt="0"/>
      <dgm:spPr/>
    </dgm:pt>
    <dgm:pt modelId="{269A009A-B843-43FC-A523-1A1F3EF31359}" type="pres">
      <dgm:prSet presAssocID="{D71EEBE0-3F35-4752-B8B8-C84636222ED4}" presName="node" presStyleLbl="node1" presStyleIdx="1" presStyleCnt="2" custScaleX="132349">
        <dgm:presLayoutVars>
          <dgm:bulletEnabled val="1"/>
        </dgm:presLayoutVars>
      </dgm:prSet>
      <dgm:spPr/>
      <dgm:t>
        <a:bodyPr/>
        <a:lstStyle/>
        <a:p>
          <a:endParaRPr lang="es-PE"/>
        </a:p>
      </dgm:t>
    </dgm:pt>
  </dgm:ptLst>
  <dgm:cxnLst>
    <dgm:cxn modelId="{AE59EC60-D5AA-4346-8457-9E82816BE57B}" srcId="{94491B62-11B7-493E-BDF9-BCFE096455AE}" destId="{6668D4A2-BE16-48F0-884E-D386E72F1C7B}" srcOrd="0" destOrd="0" parTransId="{23BFD85D-CDCC-46C9-AF45-776397EDD80B}" sibTransId="{E324AA52-FF08-4C1F-AF64-3E9A90561082}"/>
    <dgm:cxn modelId="{42BD4A18-256B-4AE0-BBCE-0EC0F7F60AEC}" type="presOf" srcId="{D71EEBE0-3F35-4752-B8B8-C84636222ED4}" destId="{269A009A-B843-43FC-A523-1A1F3EF31359}" srcOrd="0" destOrd="0" presId="urn:microsoft.com/office/officeart/2005/8/layout/default"/>
    <dgm:cxn modelId="{695F0DE8-B334-4910-934D-09C7BEC108D1}" srcId="{94491B62-11B7-493E-BDF9-BCFE096455AE}" destId="{D71EEBE0-3F35-4752-B8B8-C84636222ED4}" srcOrd="1" destOrd="0" parTransId="{8B63FAA3-2B41-47FE-BD4C-053838FC6646}" sibTransId="{2FFA139B-11DF-487A-B9EE-2ADA4D5C1028}"/>
    <dgm:cxn modelId="{29FC640F-20BC-40AD-806D-AB1D9ADEE15D}" type="presOf" srcId="{6668D4A2-BE16-48F0-884E-D386E72F1C7B}" destId="{C89BC52A-03A8-446F-865E-EFC2A8C1E5CA}" srcOrd="0" destOrd="0" presId="urn:microsoft.com/office/officeart/2005/8/layout/default"/>
    <dgm:cxn modelId="{7A1D206E-8AD5-4D9D-A09B-A2EC0D65080D}" type="presOf" srcId="{94491B62-11B7-493E-BDF9-BCFE096455AE}" destId="{4FABFC29-4F89-4B57-9AB7-C7A935EDF90D}" srcOrd="0" destOrd="0" presId="urn:microsoft.com/office/officeart/2005/8/layout/default"/>
    <dgm:cxn modelId="{3B7E8626-0809-429F-AFE9-024306674F69}" type="presParOf" srcId="{4FABFC29-4F89-4B57-9AB7-C7A935EDF90D}" destId="{C89BC52A-03A8-446F-865E-EFC2A8C1E5CA}" srcOrd="0" destOrd="0" presId="urn:microsoft.com/office/officeart/2005/8/layout/default"/>
    <dgm:cxn modelId="{F5C44898-A397-431F-859A-F2F8A2CF2349}" type="presParOf" srcId="{4FABFC29-4F89-4B57-9AB7-C7A935EDF90D}" destId="{5C2F8C6E-A427-4BA6-8FCC-D3AE5765D374}" srcOrd="1" destOrd="0" presId="urn:microsoft.com/office/officeart/2005/8/layout/default"/>
    <dgm:cxn modelId="{EB637BF8-B70A-478A-9CCC-7F10BC551103}" type="presParOf" srcId="{4FABFC29-4F89-4B57-9AB7-C7A935EDF90D}" destId="{269A009A-B843-43FC-A523-1A1F3EF31359}" srcOrd="2" destOrd="0" presId="urn:microsoft.com/office/officeart/2005/8/layout/default"/>
  </dgm:cxnLst>
  <dgm:bg/>
  <dgm:whole/>
</dgm:dataModel>
</file>

<file path=ppt/diagrams/data7.xml><?xml version="1.0" encoding="utf-8"?>
<dgm:dataModel xmlns:dgm="http://schemas.openxmlformats.org/drawingml/2006/diagram" xmlns:a="http://schemas.openxmlformats.org/drawingml/2006/main">
  <dgm:ptLst>
    <dgm:pt modelId="{AECA83EC-D276-40CF-8A7A-D47040CB4475}"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es-PE"/>
        </a:p>
      </dgm:t>
    </dgm:pt>
    <dgm:pt modelId="{B16BA53C-4FA0-4444-9321-4AE8D1957C43}">
      <dgm:prSet phldrT="[Texto]" custT="1"/>
      <dgm:spPr>
        <a:solidFill>
          <a:schemeClr val="bg1">
            <a:lumMod val="95000"/>
          </a:schemeClr>
        </a:solidFill>
        <a:ln w="28575">
          <a:solidFill>
            <a:schemeClr val="accent2">
              <a:lumMod val="60000"/>
              <a:lumOff val="40000"/>
            </a:schemeClr>
          </a:solidFill>
          <a:prstDash val="solid"/>
        </a:ln>
      </dgm:spPr>
      <dgm:t>
        <a:bodyPr/>
        <a:lstStyle/>
        <a:p>
          <a:r>
            <a:rPr lang="es-PE" sz="2000" b="1" dirty="0" smtClean="0">
              <a:solidFill>
                <a:schemeClr val="accent1">
                  <a:lumMod val="50000"/>
                </a:schemeClr>
              </a:solidFill>
            </a:rPr>
            <a:t>AGUINALDOS TRUNCOS</a:t>
          </a:r>
          <a:endParaRPr lang="es-PE" sz="2000" b="1" dirty="0">
            <a:solidFill>
              <a:schemeClr val="accent1">
                <a:lumMod val="50000"/>
              </a:schemeClr>
            </a:solidFill>
          </a:endParaRPr>
        </a:p>
      </dgm:t>
    </dgm:pt>
    <dgm:pt modelId="{EEA7E7FF-9864-4E9D-8D02-19569C8086B0}" type="parTrans" cxnId="{9E7F8200-141E-47DF-88D5-14D66D0D9397}">
      <dgm:prSet/>
      <dgm:spPr/>
      <dgm:t>
        <a:bodyPr/>
        <a:lstStyle/>
        <a:p>
          <a:endParaRPr lang="es-PE"/>
        </a:p>
      </dgm:t>
    </dgm:pt>
    <dgm:pt modelId="{17F62B44-C23B-4F5D-A8F0-A3AA7352337D}" type="sibTrans" cxnId="{9E7F8200-141E-47DF-88D5-14D66D0D9397}">
      <dgm:prSet/>
      <dgm:spPr/>
      <dgm:t>
        <a:bodyPr/>
        <a:lstStyle/>
        <a:p>
          <a:endParaRPr lang="es-PE"/>
        </a:p>
      </dgm:t>
    </dgm:pt>
    <dgm:pt modelId="{06AF8999-D073-4C86-A6B4-669642DA3AE8}">
      <dgm:prSet phldrT="[Texto]" custT="1"/>
      <dgm:spPr>
        <a:solidFill>
          <a:schemeClr val="bg1">
            <a:lumMod val="95000"/>
          </a:schemeClr>
        </a:solidFill>
        <a:ln w="28575">
          <a:solidFill>
            <a:schemeClr val="accent2">
              <a:lumMod val="60000"/>
              <a:lumOff val="40000"/>
            </a:schemeClr>
          </a:solidFill>
          <a:prstDash val="solid"/>
        </a:ln>
      </dgm:spPr>
      <dgm:t>
        <a:bodyPr/>
        <a:lstStyle/>
        <a:p>
          <a:r>
            <a:rPr lang="es-PE" sz="1600" dirty="0" smtClean="0">
              <a:solidFill>
                <a:schemeClr val="accent1">
                  <a:lumMod val="50000"/>
                </a:schemeClr>
              </a:solidFill>
            </a:rPr>
            <a:t>Al servidor público que concluya su relación con la entidad antes de la fecha en la que corresponda abonar el aguinaldo, se le reconocerá el derecho a percibir, por concepto de aguinaldo trunco, tantas sextas partes del monto del aguinaldo como meses completos hubiera servido durante el semestre correspondiente.</a:t>
          </a:r>
          <a:endParaRPr lang="es-PE" sz="1600" dirty="0">
            <a:solidFill>
              <a:schemeClr val="accent1">
                <a:lumMod val="50000"/>
              </a:schemeClr>
            </a:solidFill>
          </a:endParaRPr>
        </a:p>
      </dgm:t>
    </dgm:pt>
    <dgm:pt modelId="{5D962C12-5569-4E24-8A18-E8D9BD5BDD39}" type="parTrans" cxnId="{511C6176-2082-46CF-8224-FA9A7D912347}">
      <dgm:prSet/>
      <dgm:spPr>
        <a:ln w="28575">
          <a:solidFill>
            <a:schemeClr val="tx2">
              <a:lumMod val="60000"/>
              <a:lumOff val="40000"/>
            </a:schemeClr>
          </a:solidFill>
          <a:prstDash val="solid"/>
        </a:ln>
      </dgm:spPr>
      <dgm:t>
        <a:bodyPr/>
        <a:lstStyle/>
        <a:p>
          <a:endParaRPr lang="es-PE" dirty="0"/>
        </a:p>
      </dgm:t>
    </dgm:pt>
    <dgm:pt modelId="{00C56FB7-97A2-4BF0-8E05-38DA9FCE9EF4}" type="sibTrans" cxnId="{511C6176-2082-46CF-8224-FA9A7D912347}">
      <dgm:prSet/>
      <dgm:spPr/>
      <dgm:t>
        <a:bodyPr/>
        <a:lstStyle/>
        <a:p>
          <a:endParaRPr lang="es-PE"/>
        </a:p>
      </dgm:t>
    </dgm:pt>
    <dgm:pt modelId="{88C4519B-1CB5-4BEA-9F97-4188165CC989}">
      <dgm:prSet phldrT="[Texto]" custT="1"/>
      <dgm:spPr>
        <a:solidFill>
          <a:schemeClr val="bg1">
            <a:lumMod val="95000"/>
          </a:schemeClr>
        </a:solidFill>
        <a:ln w="28575">
          <a:solidFill>
            <a:schemeClr val="accent2">
              <a:lumMod val="60000"/>
              <a:lumOff val="40000"/>
            </a:schemeClr>
          </a:solidFill>
          <a:prstDash val="solid"/>
        </a:ln>
      </dgm:spPr>
      <dgm:t>
        <a:bodyPr/>
        <a:lstStyle/>
        <a:p>
          <a:r>
            <a:rPr lang="es-PE" sz="2000" b="1" dirty="0" smtClean="0">
              <a:solidFill>
                <a:schemeClr val="accent1">
                  <a:lumMod val="50000"/>
                </a:schemeClr>
              </a:solidFill>
            </a:rPr>
            <a:t>AGUINALDOS PROPORCIONALES</a:t>
          </a:r>
          <a:endParaRPr lang="es-PE" sz="2000" b="1" dirty="0">
            <a:solidFill>
              <a:schemeClr val="accent1">
                <a:lumMod val="50000"/>
              </a:schemeClr>
            </a:solidFill>
          </a:endParaRPr>
        </a:p>
      </dgm:t>
    </dgm:pt>
    <dgm:pt modelId="{EA116235-0B73-4137-BEF0-16B367D4FCF4}" type="parTrans" cxnId="{2077EB13-9D3F-4C35-A1D2-3B0C268236BC}">
      <dgm:prSet/>
      <dgm:spPr/>
      <dgm:t>
        <a:bodyPr/>
        <a:lstStyle/>
        <a:p>
          <a:endParaRPr lang="es-PE"/>
        </a:p>
      </dgm:t>
    </dgm:pt>
    <dgm:pt modelId="{AFE604CC-8358-417D-81BE-D0FA1B3B2DF7}" type="sibTrans" cxnId="{2077EB13-9D3F-4C35-A1D2-3B0C268236BC}">
      <dgm:prSet/>
      <dgm:spPr/>
      <dgm:t>
        <a:bodyPr/>
        <a:lstStyle/>
        <a:p>
          <a:endParaRPr lang="es-PE"/>
        </a:p>
      </dgm:t>
    </dgm:pt>
    <dgm:pt modelId="{18B6F24C-8B72-475E-BC94-8FE0C835A7AB}">
      <dgm:prSet phldrT="[Texto]" custT="1"/>
      <dgm:spPr>
        <a:solidFill>
          <a:schemeClr val="bg1">
            <a:lumMod val="95000"/>
          </a:schemeClr>
        </a:solidFill>
        <a:ln w="28575">
          <a:solidFill>
            <a:schemeClr val="accent2">
              <a:lumMod val="60000"/>
              <a:lumOff val="40000"/>
            </a:schemeClr>
          </a:solidFill>
          <a:prstDash val="solid"/>
        </a:ln>
      </dgm:spPr>
      <dgm:t>
        <a:bodyPr/>
        <a:lstStyle/>
        <a:p>
          <a:r>
            <a:rPr lang="es-PE" sz="1600" dirty="0" smtClean="0">
              <a:solidFill>
                <a:schemeClr val="accent1">
                  <a:lumMod val="50000"/>
                </a:schemeClr>
              </a:solidFill>
            </a:rPr>
            <a:t>Si en la oportunidad en que corresponde abonar el aguinaldo, el servidor civil tuviera menos de seis (6) meses de servicio, tendrá derecho a percibir el aguinaldo en un monto proporcional a los meses de servicios prestados, a razón de un sexto (1/6) por mes calendario completo de servicio en el semestre, y de un treintavo (1/30) por cada día, en caso de fracciones de mes.</a:t>
          </a:r>
          <a:endParaRPr lang="es-PE" sz="1600" dirty="0">
            <a:solidFill>
              <a:schemeClr val="accent1">
                <a:lumMod val="50000"/>
              </a:schemeClr>
            </a:solidFill>
          </a:endParaRPr>
        </a:p>
      </dgm:t>
    </dgm:pt>
    <dgm:pt modelId="{1AAC05AD-9315-449A-B0EC-A6BF5548726A}" type="parTrans" cxnId="{B6BFB895-309C-4A65-B211-E96071E2F4DB}">
      <dgm:prSet/>
      <dgm:spPr>
        <a:ln w="28575">
          <a:solidFill>
            <a:schemeClr val="tx2">
              <a:lumMod val="60000"/>
              <a:lumOff val="40000"/>
            </a:schemeClr>
          </a:solidFill>
          <a:prstDash val="solid"/>
        </a:ln>
      </dgm:spPr>
      <dgm:t>
        <a:bodyPr/>
        <a:lstStyle/>
        <a:p>
          <a:endParaRPr lang="es-PE" dirty="0"/>
        </a:p>
      </dgm:t>
    </dgm:pt>
    <dgm:pt modelId="{D20E363B-DA36-48FB-88DE-B929C97E47A6}" type="sibTrans" cxnId="{B6BFB895-309C-4A65-B211-E96071E2F4DB}">
      <dgm:prSet/>
      <dgm:spPr/>
      <dgm:t>
        <a:bodyPr/>
        <a:lstStyle/>
        <a:p>
          <a:endParaRPr lang="es-PE"/>
        </a:p>
      </dgm:t>
    </dgm:pt>
    <dgm:pt modelId="{4BCF5B99-B3A6-4EE0-856E-478F31D3526D}" type="pres">
      <dgm:prSet presAssocID="{AECA83EC-D276-40CF-8A7A-D47040CB4475}" presName="diagram" presStyleCnt="0">
        <dgm:presLayoutVars>
          <dgm:chPref val="1"/>
          <dgm:dir/>
          <dgm:animOne val="branch"/>
          <dgm:animLvl val="lvl"/>
          <dgm:resizeHandles/>
        </dgm:presLayoutVars>
      </dgm:prSet>
      <dgm:spPr/>
      <dgm:t>
        <a:bodyPr/>
        <a:lstStyle/>
        <a:p>
          <a:endParaRPr lang="es-PE"/>
        </a:p>
      </dgm:t>
    </dgm:pt>
    <dgm:pt modelId="{08159BEC-411B-4EF4-B8DC-0AF6053B7A66}" type="pres">
      <dgm:prSet presAssocID="{B16BA53C-4FA0-4444-9321-4AE8D1957C43}" presName="root" presStyleCnt="0"/>
      <dgm:spPr/>
    </dgm:pt>
    <dgm:pt modelId="{B97FB634-9087-4153-B549-6BBCF0B28B13}" type="pres">
      <dgm:prSet presAssocID="{B16BA53C-4FA0-4444-9321-4AE8D1957C43}" presName="rootComposite" presStyleCnt="0"/>
      <dgm:spPr/>
    </dgm:pt>
    <dgm:pt modelId="{41A0591B-358D-4F59-83A6-1991A4518937}" type="pres">
      <dgm:prSet presAssocID="{B16BA53C-4FA0-4444-9321-4AE8D1957C43}" presName="rootText" presStyleLbl="node1" presStyleIdx="0" presStyleCnt="2" custScaleY="58540"/>
      <dgm:spPr/>
      <dgm:t>
        <a:bodyPr/>
        <a:lstStyle/>
        <a:p>
          <a:endParaRPr lang="es-PE"/>
        </a:p>
      </dgm:t>
    </dgm:pt>
    <dgm:pt modelId="{769BB978-324F-4CB2-868A-70AE38472CBB}" type="pres">
      <dgm:prSet presAssocID="{B16BA53C-4FA0-4444-9321-4AE8D1957C43}" presName="rootConnector" presStyleLbl="node1" presStyleIdx="0" presStyleCnt="2"/>
      <dgm:spPr/>
      <dgm:t>
        <a:bodyPr/>
        <a:lstStyle/>
        <a:p>
          <a:endParaRPr lang="es-PE"/>
        </a:p>
      </dgm:t>
    </dgm:pt>
    <dgm:pt modelId="{34E5ADB8-3F00-474B-A570-BE42133D7ED5}" type="pres">
      <dgm:prSet presAssocID="{B16BA53C-4FA0-4444-9321-4AE8D1957C43}" presName="childShape" presStyleCnt="0"/>
      <dgm:spPr/>
    </dgm:pt>
    <dgm:pt modelId="{6C7C455E-416A-4D67-8578-972DDEED02D2}" type="pres">
      <dgm:prSet presAssocID="{5D962C12-5569-4E24-8A18-E8D9BD5BDD39}" presName="Name13" presStyleLbl="parChTrans1D2" presStyleIdx="0" presStyleCnt="2"/>
      <dgm:spPr/>
      <dgm:t>
        <a:bodyPr/>
        <a:lstStyle/>
        <a:p>
          <a:endParaRPr lang="es-PE"/>
        </a:p>
      </dgm:t>
    </dgm:pt>
    <dgm:pt modelId="{A5FC9BCD-BB65-4901-80D4-05E8A4214E58}" type="pres">
      <dgm:prSet presAssocID="{06AF8999-D073-4C86-A6B4-669642DA3AE8}" presName="childText" presStyleLbl="bgAcc1" presStyleIdx="0" presStyleCnt="2" custScaleX="118743" custScaleY="124214" custLinFactNeighborX="2112" custLinFactNeighborY="4869">
        <dgm:presLayoutVars>
          <dgm:bulletEnabled val="1"/>
        </dgm:presLayoutVars>
      </dgm:prSet>
      <dgm:spPr/>
      <dgm:t>
        <a:bodyPr/>
        <a:lstStyle/>
        <a:p>
          <a:endParaRPr lang="es-PE"/>
        </a:p>
      </dgm:t>
    </dgm:pt>
    <dgm:pt modelId="{D2EC6708-467F-492C-8C0E-CC57406F3CF7}" type="pres">
      <dgm:prSet presAssocID="{88C4519B-1CB5-4BEA-9F97-4188165CC989}" presName="root" presStyleCnt="0"/>
      <dgm:spPr/>
    </dgm:pt>
    <dgm:pt modelId="{BEC0456D-0AA1-4343-9BE6-AF4365FAF160}" type="pres">
      <dgm:prSet presAssocID="{88C4519B-1CB5-4BEA-9F97-4188165CC989}" presName="rootComposite" presStyleCnt="0"/>
      <dgm:spPr/>
    </dgm:pt>
    <dgm:pt modelId="{B1302538-5826-4AC5-B596-AAB7EBD2C5D4}" type="pres">
      <dgm:prSet presAssocID="{88C4519B-1CB5-4BEA-9F97-4188165CC989}" presName="rootText" presStyleLbl="node1" presStyleIdx="1" presStyleCnt="2" custScaleY="58540"/>
      <dgm:spPr/>
      <dgm:t>
        <a:bodyPr/>
        <a:lstStyle/>
        <a:p>
          <a:endParaRPr lang="es-PE"/>
        </a:p>
      </dgm:t>
    </dgm:pt>
    <dgm:pt modelId="{2820CED3-9AE3-4E35-BC68-741061E3E448}" type="pres">
      <dgm:prSet presAssocID="{88C4519B-1CB5-4BEA-9F97-4188165CC989}" presName="rootConnector" presStyleLbl="node1" presStyleIdx="1" presStyleCnt="2"/>
      <dgm:spPr/>
      <dgm:t>
        <a:bodyPr/>
        <a:lstStyle/>
        <a:p>
          <a:endParaRPr lang="es-PE"/>
        </a:p>
      </dgm:t>
    </dgm:pt>
    <dgm:pt modelId="{086F257C-1C2D-4D52-B7AA-BEB4084027FC}" type="pres">
      <dgm:prSet presAssocID="{88C4519B-1CB5-4BEA-9F97-4188165CC989}" presName="childShape" presStyleCnt="0"/>
      <dgm:spPr/>
    </dgm:pt>
    <dgm:pt modelId="{3D7FAEE0-1364-4979-A7C0-5B1FC45F0B8B}" type="pres">
      <dgm:prSet presAssocID="{1AAC05AD-9315-449A-B0EC-A6BF5548726A}" presName="Name13" presStyleLbl="parChTrans1D2" presStyleIdx="1" presStyleCnt="2"/>
      <dgm:spPr/>
      <dgm:t>
        <a:bodyPr/>
        <a:lstStyle/>
        <a:p>
          <a:endParaRPr lang="es-PE"/>
        </a:p>
      </dgm:t>
    </dgm:pt>
    <dgm:pt modelId="{99BF57FA-EEA1-46E9-A55C-D2DDC2C54D1A}" type="pres">
      <dgm:prSet presAssocID="{18B6F24C-8B72-475E-BC94-8FE0C835A7AB}" presName="childText" presStyleLbl="bgAcc1" presStyleIdx="1" presStyleCnt="2" custScaleX="120759" custScaleY="132487">
        <dgm:presLayoutVars>
          <dgm:bulletEnabled val="1"/>
        </dgm:presLayoutVars>
      </dgm:prSet>
      <dgm:spPr/>
      <dgm:t>
        <a:bodyPr/>
        <a:lstStyle/>
        <a:p>
          <a:endParaRPr lang="es-PE"/>
        </a:p>
      </dgm:t>
    </dgm:pt>
  </dgm:ptLst>
  <dgm:cxnLst>
    <dgm:cxn modelId="{7621BBBA-EC22-4E2A-B8CB-D18D1E38C476}" type="presOf" srcId="{18B6F24C-8B72-475E-BC94-8FE0C835A7AB}" destId="{99BF57FA-EEA1-46E9-A55C-D2DDC2C54D1A}" srcOrd="0" destOrd="0" presId="urn:microsoft.com/office/officeart/2005/8/layout/hierarchy3"/>
    <dgm:cxn modelId="{9E7F8200-141E-47DF-88D5-14D66D0D9397}" srcId="{AECA83EC-D276-40CF-8A7A-D47040CB4475}" destId="{B16BA53C-4FA0-4444-9321-4AE8D1957C43}" srcOrd="0" destOrd="0" parTransId="{EEA7E7FF-9864-4E9D-8D02-19569C8086B0}" sibTransId="{17F62B44-C23B-4F5D-A8F0-A3AA7352337D}"/>
    <dgm:cxn modelId="{772D60E1-026C-4EFB-A0ED-0F168BB8CB20}" type="presOf" srcId="{B16BA53C-4FA0-4444-9321-4AE8D1957C43}" destId="{41A0591B-358D-4F59-83A6-1991A4518937}" srcOrd="0" destOrd="0" presId="urn:microsoft.com/office/officeart/2005/8/layout/hierarchy3"/>
    <dgm:cxn modelId="{4C3335EA-C366-427E-8366-F19973282EC8}" type="presOf" srcId="{AECA83EC-D276-40CF-8A7A-D47040CB4475}" destId="{4BCF5B99-B3A6-4EE0-856E-478F31D3526D}" srcOrd="0" destOrd="0" presId="urn:microsoft.com/office/officeart/2005/8/layout/hierarchy3"/>
    <dgm:cxn modelId="{511C6176-2082-46CF-8224-FA9A7D912347}" srcId="{B16BA53C-4FA0-4444-9321-4AE8D1957C43}" destId="{06AF8999-D073-4C86-A6B4-669642DA3AE8}" srcOrd="0" destOrd="0" parTransId="{5D962C12-5569-4E24-8A18-E8D9BD5BDD39}" sibTransId="{00C56FB7-97A2-4BF0-8E05-38DA9FCE9EF4}"/>
    <dgm:cxn modelId="{BC2088A1-B973-4B55-AB37-109ED60F2612}" type="presOf" srcId="{B16BA53C-4FA0-4444-9321-4AE8D1957C43}" destId="{769BB978-324F-4CB2-868A-70AE38472CBB}" srcOrd="1" destOrd="0" presId="urn:microsoft.com/office/officeart/2005/8/layout/hierarchy3"/>
    <dgm:cxn modelId="{4A7DB075-1D4E-4D21-90B5-47710C2FD865}" type="presOf" srcId="{1AAC05AD-9315-449A-B0EC-A6BF5548726A}" destId="{3D7FAEE0-1364-4979-A7C0-5B1FC45F0B8B}" srcOrd="0" destOrd="0" presId="urn:microsoft.com/office/officeart/2005/8/layout/hierarchy3"/>
    <dgm:cxn modelId="{B6BFB895-309C-4A65-B211-E96071E2F4DB}" srcId="{88C4519B-1CB5-4BEA-9F97-4188165CC989}" destId="{18B6F24C-8B72-475E-BC94-8FE0C835A7AB}" srcOrd="0" destOrd="0" parTransId="{1AAC05AD-9315-449A-B0EC-A6BF5548726A}" sibTransId="{D20E363B-DA36-48FB-88DE-B929C97E47A6}"/>
    <dgm:cxn modelId="{6E33F557-614D-4715-B454-C0867077D7D0}" type="presOf" srcId="{06AF8999-D073-4C86-A6B4-669642DA3AE8}" destId="{A5FC9BCD-BB65-4901-80D4-05E8A4214E58}" srcOrd="0" destOrd="0" presId="urn:microsoft.com/office/officeart/2005/8/layout/hierarchy3"/>
    <dgm:cxn modelId="{802CE245-BEFB-43E9-8FC7-DFBB1F971077}" type="presOf" srcId="{88C4519B-1CB5-4BEA-9F97-4188165CC989}" destId="{B1302538-5826-4AC5-B596-AAB7EBD2C5D4}" srcOrd="0" destOrd="0" presId="urn:microsoft.com/office/officeart/2005/8/layout/hierarchy3"/>
    <dgm:cxn modelId="{2077EB13-9D3F-4C35-A1D2-3B0C268236BC}" srcId="{AECA83EC-D276-40CF-8A7A-D47040CB4475}" destId="{88C4519B-1CB5-4BEA-9F97-4188165CC989}" srcOrd="1" destOrd="0" parTransId="{EA116235-0B73-4137-BEF0-16B367D4FCF4}" sibTransId="{AFE604CC-8358-417D-81BE-D0FA1B3B2DF7}"/>
    <dgm:cxn modelId="{22CA3871-2F3C-4723-9F38-B9BB48832C35}" type="presOf" srcId="{5D962C12-5569-4E24-8A18-E8D9BD5BDD39}" destId="{6C7C455E-416A-4D67-8578-972DDEED02D2}" srcOrd="0" destOrd="0" presId="urn:microsoft.com/office/officeart/2005/8/layout/hierarchy3"/>
    <dgm:cxn modelId="{56AFFDB7-0808-41D9-AF4B-AADC4622BF6C}" type="presOf" srcId="{88C4519B-1CB5-4BEA-9F97-4188165CC989}" destId="{2820CED3-9AE3-4E35-BC68-741061E3E448}" srcOrd="1" destOrd="0" presId="urn:microsoft.com/office/officeart/2005/8/layout/hierarchy3"/>
    <dgm:cxn modelId="{D21B0DDB-6F49-4234-A79D-B6EE513CFCE2}" type="presParOf" srcId="{4BCF5B99-B3A6-4EE0-856E-478F31D3526D}" destId="{08159BEC-411B-4EF4-B8DC-0AF6053B7A66}" srcOrd="0" destOrd="0" presId="urn:microsoft.com/office/officeart/2005/8/layout/hierarchy3"/>
    <dgm:cxn modelId="{558A8C0C-3DD6-4DAD-87EA-9FE08E0839FC}" type="presParOf" srcId="{08159BEC-411B-4EF4-B8DC-0AF6053B7A66}" destId="{B97FB634-9087-4153-B549-6BBCF0B28B13}" srcOrd="0" destOrd="0" presId="urn:microsoft.com/office/officeart/2005/8/layout/hierarchy3"/>
    <dgm:cxn modelId="{16903816-8EE7-4E2C-B58C-9CF288F41031}" type="presParOf" srcId="{B97FB634-9087-4153-B549-6BBCF0B28B13}" destId="{41A0591B-358D-4F59-83A6-1991A4518937}" srcOrd="0" destOrd="0" presId="urn:microsoft.com/office/officeart/2005/8/layout/hierarchy3"/>
    <dgm:cxn modelId="{B7461730-5946-45BE-9CB4-2C8B717E430F}" type="presParOf" srcId="{B97FB634-9087-4153-B549-6BBCF0B28B13}" destId="{769BB978-324F-4CB2-868A-70AE38472CBB}" srcOrd="1" destOrd="0" presId="urn:microsoft.com/office/officeart/2005/8/layout/hierarchy3"/>
    <dgm:cxn modelId="{15637A92-F7B1-4C9F-8F93-FD41ADF7D697}" type="presParOf" srcId="{08159BEC-411B-4EF4-B8DC-0AF6053B7A66}" destId="{34E5ADB8-3F00-474B-A570-BE42133D7ED5}" srcOrd="1" destOrd="0" presId="urn:microsoft.com/office/officeart/2005/8/layout/hierarchy3"/>
    <dgm:cxn modelId="{3C90083D-CD52-4097-A773-88C5D207BFB2}" type="presParOf" srcId="{34E5ADB8-3F00-474B-A570-BE42133D7ED5}" destId="{6C7C455E-416A-4D67-8578-972DDEED02D2}" srcOrd="0" destOrd="0" presId="urn:microsoft.com/office/officeart/2005/8/layout/hierarchy3"/>
    <dgm:cxn modelId="{391CE840-37D9-4258-8843-26FAF124B881}" type="presParOf" srcId="{34E5ADB8-3F00-474B-A570-BE42133D7ED5}" destId="{A5FC9BCD-BB65-4901-80D4-05E8A4214E58}" srcOrd="1" destOrd="0" presId="urn:microsoft.com/office/officeart/2005/8/layout/hierarchy3"/>
    <dgm:cxn modelId="{70F8F990-3E98-44B5-B82B-3E6A7959955E}" type="presParOf" srcId="{4BCF5B99-B3A6-4EE0-856E-478F31D3526D}" destId="{D2EC6708-467F-492C-8C0E-CC57406F3CF7}" srcOrd="1" destOrd="0" presId="urn:microsoft.com/office/officeart/2005/8/layout/hierarchy3"/>
    <dgm:cxn modelId="{29998E75-278F-43F6-81E9-D5AC20A61FBD}" type="presParOf" srcId="{D2EC6708-467F-492C-8C0E-CC57406F3CF7}" destId="{BEC0456D-0AA1-4343-9BE6-AF4365FAF160}" srcOrd="0" destOrd="0" presId="urn:microsoft.com/office/officeart/2005/8/layout/hierarchy3"/>
    <dgm:cxn modelId="{DF2F3002-6558-4C8F-8F37-73229F39420D}" type="presParOf" srcId="{BEC0456D-0AA1-4343-9BE6-AF4365FAF160}" destId="{B1302538-5826-4AC5-B596-AAB7EBD2C5D4}" srcOrd="0" destOrd="0" presId="urn:microsoft.com/office/officeart/2005/8/layout/hierarchy3"/>
    <dgm:cxn modelId="{AF6018F7-C3F1-4FEF-A5E1-E322F770BD1B}" type="presParOf" srcId="{BEC0456D-0AA1-4343-9BE6-AF4365FAF160}" destId="{2820CED3-9AE3-4E35-BC68-741061E3E448}" srcOrd="1" destOrd="0" presId="urn:microsoft.com/office/officeart/2005/8/layout/hierarchy3"/>
    <dgm:cxn modelId="{5FE91039-FD01-40BD-A4BE-C8C2158E866F}" type="presParOf" srcId="{D2EC6708-467F-492C-8C0E-CC57406F3CF7}" destId="{086F257C-1C2D-4D52-B7AA-BEB4084027FC}" srcOrd="1" destOrd="0" presId="urn:microsoft.com/office/officeart/2005/8/layout/hierarchy3"/>
    <dgm:cxn modelId="{9865B44B-40E4-4098-9CC0-0E473111E8B8}" type="presParOf" srcId="{086F257C-1C2D-4D52-B7AA-BEB4084027FC}" destId="{3D7FAEE0-1364-4979-A7C0-5B1FC45F0B8B}" srcOrd="0" destOrd="0" presId="urn:microsoft.com/office/officeart/2005/8/layout/hierarchy3"/>
    <dgm:cxn modelId="{86D5B93B-C7C9-4A36-95D4-05A254193D72}" type="presParOf" srcId="{086F257C-1C2D-4D52-B7AA-BEB4084027FC}" destId="{99BF57FA-EEA1-46E9-A55C-D2DDC2C54D1A}" srcOrd="1" destOrd="0" presId="urn:microsoft.com/office/officeart/2005/8/layout/hierarchy3"/>
  </dgm:cxnLst>
  <dgm:bg/>
  <dgm:whole/>
</dgm:dataModel>
</file>

<file path=ppt/diagrams/data8.xml><?xml version="1.0" encoding="utf-8"?>
<dgm:dataModel xmlns:dgm="http://schemas.openxmlformats.org/drawingml/2006/diagram" xmlns:a="http://schemas.openxmlformats.org/drawingml/2006/main">
  <dgm:ptLst>
    <dgm:pt modelId="{0767D1CB-0AA0-4E7F-BFC8-864E225ADB64}"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es-PE"/>
        </a:p>
      </dgm:t>
    </dgm:pt>
    <dgm:pt modelId="{718F73D4-AC2B-445D-AA03-8D61A0E57C55}">
      <dgm:prSet phldrT="[Texto]" custT="1"/>
      <dgm:spPr>
        <a:noFill/>
        <a:ln w="28575">
          <a:solidFill>
            <a:schemeClr val="accent2">
              <a:lumMod val="60000"/>
              <a:lumOff val="40000"/>
            </a:schemeClr>
          </a:solidFill>
          <a:prstDash val="solid"/>
        </a:ln>
      </dgm:spPr>
      <dgm:t>
        <a:bodyPr/>
        <a:lstStyle/>
        <a:p>
          <a:pPr algn="just"/>
          <a:r>
            <a:rPr lang="es-PE" sz="1600" dirty="0" smtClean="0">
              <a:solidFill>
                <a:schemeClr val="tx2">
                  <a:lumMod val="75000"/>
                </a:schemeClr>
              </a:solidFill>
            </a:rPr>
            <a:t>a) Reconocimientos o distinciones de parte de la entidad pública por temas relativos a las funciones, actividades o responsabilidades de su puesto o logros, premios o condecoraciones de carácter científico o académico</a:t>
          </a:r>
          <a:endParaRPr lang="es-PE" sz="1600" dirty="0">
            <a:solidFill>
              <a:schemeClr val="tx2">
                <a:lumMod val="75000"/>
              </a:schemeClr>
            </a:solidFill>
          </a:endParaRPr>
        </a:p>
      </dgm:t>
    </dgm:pt>
    <dgm:pt modelId="{A1356F1D-073B-4524-9EEF-A186DAC3DCFA}" type="parTrans" cxnId="{A63D0EC5-C66A-40CF-B795-CB08F849739F}">
      <dgm:prSet/>
      <dgm:spPr/>
      <dgm:t>
        <a:bodyPr/>
        <a:lstStyle/>
        <a:p>
          <a:endParaRPr lang="es-PE"/>
        </a:p>
      </dgm:t>
    </dgm:pt>
    <dgm:pt modelId="{9C61BD21-5FE2-46AB-8ED6-B699A67FAA85}" type="sibTrans" cxnId="{A63D0EC5-C66A-40CF-B795-CB08F849739F}">
      <dgm:prSet/>
      <dgm:spPr>
        <a:solidFill>
          <a:schemeClr val="accent1">
            <a:lumMod val="75000"/>
            <a:alpha val="90000"/>
          </a:schemeClr>
        </a:solidFill>
        <a:ln>
          <a:solidFill>
            <a:schemeClr val="accent1">
              <a:lumMod val="50000"/>
              <a:alpha val="90000"/>
            </a:schemeClr>
          </a:solidFill>
          <a:prstDash val="solid"/>
        </a:ln>
      </dgm:spPr>
      <dgm:t>
        <a:bodyPr/>
        <a:lstStyle/>
        <a:p>
          <a:endParaRPr lang="es-PE" dirty="0"/>
        </a:p>
      </dgm:t>
    </dgm:pt>
    <dgm:pt modelId="{1443E209-5264-45FE-92B0-E3D6A1361F15}">
      <dgm:prSet phldrT="[Texto]" custT="1"/>
      <dgm:spPr>
        <a:noFill/>
        <a:ln w="28575">
          <a:solidFill>
            <a:schemeClr val="accent2">
              <a:lumMod val="60000"/>
              <a:lumOff val="40000"/>
            </a:schemeClr>
          </a:solidFill>
          <a:prstDash val="solid"/>
        </a:ln>
      </dgm:spPr>
      <dgm:t>
        <a:bodyPr/>
        <a:lstStyle/>
        <a:p>
          <a:pPr algn="just"/>
          <a:r>
            <a:rPr lang="es-PE" sz="1600" dirty="0" smtClean="0">
              <a:solidFill>
                <a:schemeClr val="tx2">
                  <a:lumMod val="75000"/>
                </a:schemeClr>
              </a:solidFill>
            </a:rPr>
            <a:t>b) Facilidades que mejoren la calidad de vida del servidor civil y de su familia, tales como programas de vacaciones útiles para hijos menores de edad o facilidades para acceder a instalaciones recreativas y clubes deportivos</a:t>
          </a:r>
          <a:endParaRPr lang="es-PE" sz="1600" dirty="0">
            <a:solidFill>
              <a:schemeClr val="tx2">
                <a:lumMod val="75000"/>
              </a:schemeClr>
            </a:solidFill>
          </a:endParaRPr>
        </a:p>
      </dgm:t>
    </dgm:pt>
    <dgm:pt modelId="{4781F466-A694-4C74-9176-158B67CE622D}" type="parTrans" cxnId="{BB40D8FF-5A54-4D5E-AF3A-6BDD086A8A61}">
      <dgm:prSet/>
      <dgm:spPr/>
      <dgm:t>
        <a:bodyPr/>
        <a:lstStyle/>
        <a:p>
          <a:endParaRPr lang="es-PE"/>
        </a:p>
      </dgm:t>
    </dgm:pt>
    <dgm:pt modelId="{93C6ECA7-62F0-4F1E-96F6-1F1A114D390C}" type="sibTrans" cxnId="{BB40D8FF-5A54-4D5E-AF3A-6BDD086A8A61}">
      <dgm:prSet/>
      <dgm:spPr>
        <a:solidFill>
          <a:schemeClr val="accent1">
            <a:lumMod val="75000"/>
            <a:alpha val="90000"/>
          </a:schemeClr>
        </a:solidFill>
        <a:ln>
          <a:solidFill>
            <a:schemeClr val="accent1">
              <a:lumMod val="50000"/>
              <a:alpha val="90000"/>
            </a:schemeClr>
          </a:solidFill>
          <a:prstDash val="solid"/>
        </a:ln>
      </dgm:spPr>
      <dgm:t>
        <a:bodyPr/>
        <a:lstStyle/>
        <a:p>
          <a:endParaRPr lang="es-PE" dirty="0"/>
        </a:p>
      </dgm:t>
    </dgm:pt>
    <dgm:pt modelId="{50075EDC-25F8-4C1D-89A0-69EB68874362}">
      <dgm:prSet phldrT="[Texto]"/>
      <dgm:spPr>
        <a:noFill/>
        <a:ln w="28575">
          <a:solidFill>
            <a:schemeClr val="accent2">
              <a:lumMod val="60000"/>
              <a:lumOff val="40000"/>
            </a:schemeClr>
          </a:solidFill>
          <a:prstDash val="solid"/>
        </a:ln>
      </dgm:spPr>
      <dgm:t>
        <a:bodyPr/>
        <a:lstStyle/>
        <a:p>
          <a:pPr algn="just"/>
          <a:r>
            <a:rPr lang="es-PE" dirty="0" smtClean="0">
              <a:solidFill>
                <a:schemeClr val="tx2">
                  <a:lumMod val="75000"/>
                </a:schemeClr>
              </a:solidFill>
            </a:rPr>
            <a:t>c) Mejoras al ambiente y clima laboral a través de la instalación de cafeterías, comedores, estacionamientos, gimnasios, lozas deportivas, entre otras</a:t>
          </a:r>
          <a:endParaRPr lang="es-PE" dirty="0">
            <a:solidFill>
              <a:schemeClr val="tx2">
                <a:lumMod val="75000"/>
              </a:schemeClr>
            </a:solidFill>
          </a:endParaRPr>
        </a:p>
      </dgm:t>
    </dgm:pt>
    <dgm:pt modelId="{59FF1302-EB0B-45A3-8415-4F60F5D35955}" type="parTrans" cxnId="{834F003F-D417-4058-A4EE-58BA0F7C79B3}">
      <dgm:prSet/>
      <dgm:spPr/>
      <dgm:t>
        <a:bodyPr/>
        <a:lstStyle/>
        <a:p>
          <a:endParaRPr lang="es-PE"/>
        </a:p>
      </dgm:t>
    </dgm:pt>
    <dgm:pt modelId="{8CD1F1A3-1E28-4BFE-BE02-4C48302BB63A}" type="sibTrans" cxnId="{834F003F-D417-4058-A4EE-58BA0F7C79B3}">
      <dgm:prSet/>
      <dgm:spPr>
        <a:solidFill>
          <a:schemeClr val="accent1">
            <a:lumMod val="75000"/>
            <a:alpha val="90000"/>
          </a:schemeClr>
        </a:solidFill>
        <a:ln>
          <a:solidFill>
            <a:schemeClr val="accent1">
              <a:lumMod val="50000"/>
              <a:alpha val="90000"/>
            </a:schemeClr>
          </a:solidFill>
          <a:prstDash val="solid"/>
        </a:ln>
      </dgm:spPr>
      <dgm:t>
        <a:bodyPr/>
        <a:lstStyle/>
        <a:p>
          <a:endParaRPr lang="es-PE" dirty="0"/>
        </a:p>
      </dgm:t>
    </dgm:pt>
    <dgm:pt modelId="{6A3B7580-EF89-4108-81E3-728C0623DA7D}">
      <dgm:prSet phldrT="[Texto]"/>
      <dgm:spPr>
        <a:noFill/>
        <a:ln w="28575">
          <a:solidFill>
            <a:schemeClr val="accent2">
              <a:lumMod val="60000"/>
              <a:lumOff val="40000"/>
            </a:schemeClr>
          </a:solidFill>
          <a:prstDash val="solid"/>
        </a:ln>
      </dgm:spPr>
      <dgm:t>
        <a:bodyPr/>
        <a:lstStyle/>
        <a:p>
          <a:r>
            <a:rPr lang="es-PE" dirty="0" smtClean="0">
              <a:solidFill>
                <a:schemeClr val="tx2">
                  <a:lumMod val="75000"/>
                </a:schemeClr>
              </a:solidFill>
            </a:rPr>
            <a:t>d) Convenios con empresas para el otorgamiento de descuentos corporativos a sus servidores</a:t>
          </a:r>
          <a:endParaRPr lang="es-PE" dirty="0">
            <a:solidFill>
              <a:schemeClr val="tx2">
                <a:lumMod val="75000"/>
              </a:schemeClr>
            </a:solidFill>
          </a:endParaRPr>
        </a:p>
      </dgm:t>
    </dgm:pt>
    <dgm:pt modelId="{BE3ECC7E-F916-4664-A050-ACE038A2D92A}" type="parTrans" cxnId="{ED430B22-6050-414D-8EB0-3E6C730FB192}">
      <dgm:prSet/>
      <dgm:spPr/>
      <dgm:t>
        <a:bodyPr/>
        <a:lstStyle/>
        <a:p>
          <a:endParaRPr lang="es-PE"/>
        </a:p>
      </dgm:t>
    </dgm:pt>
    <dgm:pt modelId="{4554551C-2B49-4C48-92C1-2805464784FA}" type="sibTrans" cxnId="{ED430B22-6050-414D-8EB0-3E6C730FB192}">
      <dgm:prSet/>
      <dgm:spPr/>
      <dgm:t>
        <a:bodyPr/>
        <a:lstStyle/>
        <a:p>
          <a:endParaRPr lang="es-PE"/>
        </a:p>
      </dgm:t>
    </dgm:pt>
    <dgm:pt modelId="{EFF3DD5D-DDC3-479E-90BE-6D03320378C0}" type="pres">
      <dgm:prSet presAssocID="{0767D1CB-0AA0-4E7F-BFC8-864E225ADB64}" presName="outerComposite" presStyleCnt="0">
        <dgm:presLayoutVars>
          <dgm:chMax val="5"/>
          <dgm:dir/>
          <dgm:resizeHandles val="exact"/>
        </dgm:presLayoutVars>
      </dgm:prSet>
      <dgm:spPr/>
      <dgm:t>
        <a:bodyPr/>
        <a:lstStyle/>
        <a:p>
          <a:endParaRPr lang="es-PE"/>
        </a:p>
      </dgm:t>
    </dgm:pt>
    <dgm:pt modelId="{E1E06958-B96C-4ADB-82FA-10C454F0B909}" type="pres">
      <dgm:prSet presAssocID="{0767D1CB-0AA0-4E7F-BFC8-864E225ADB64}" presName="dummyMaxCanvas" presStyleCnt="0">
        <dgm:presLayoutVars/>
      </dgm:prSet>
      <dgm:spPr/>
    </dgm:pt>
    <dgm:pt modelId="{F0E13A13-95B0-426C-8D78-5F9A4EEB697B}" type="pres">
      <dgm:prSet presAssocID="{0767D1CB-0AA0-4E7F-BFC8-864E225ADB64}" presName="FourNodes_1" presStyleLbl="node1" presStyleIdx="0" presStyleCnt="4">
        <dgm:presLayoutVars>
          <dgm:bulletEnabled val="1"/>
        </dgm:presLayoutVars>
      </dgm:prSet>
      <dgm:spPr/>
      <dgm:t>
        <a:bodyPr/>
        <a:lstStyle/>
        <a:p>
          <a:endParaRPr lang="es-PE"/>
        </a:p>
      </dgm:t>
    </dgm:pt>
    <dgm:pt modelId="{1F738891-DCF8-4512-84DE-002B020E62A8}" type="pres">
      <dgm:prSet presAssocID="{0767D1CB-0AA0-4E7F-BFC8-864E225ADB64}" presName="FourNodes_2" presStyleLbl="node1" presStyleIdx="1" presStyleCnt="4">
        <dgm:presLayoutVars>
          <dgm:bulletEnabled val="1"/>
        </dgm:presLayoutVars>
      </dgm:prSet>
      <dgm:spPr/>
      <dgm:t>
        <a:bodyPr/>
        <a:lstStyle/>
        <a:p>
          <a:endParaRPr lang="es-PE"/>
        </a:p>
      </dgm:t>
    </dgm:pt>
    <dgm:pt modelId="{F2024501-368F-4285-89DF-9E60F2B24DC2}" type="pres">
      <dgm:prSet presAssocID="{0767D1CB-0AA0-4E7F-BFC8-864E225ADB64}" presName="FourNodes_3" presStyleLbl="node1" presStyleIdx="2" presStyleCnt="4">
        <dgm:presLayoutVars>
          <dgm:bulletEnabled val="1"/>
        </dgm:presLayoutVars>
      </dgm:prSet>
      <dgm:spPr/>
      <dgm:t>
        <a:bodyPr/>
        <a:lstStyle/>
        <a:p>
          <a:endParaRPr lang="es-PE"/>
        </a:p>
      </dgm:t>
    </dgm:pt>
    <dgm:pt modelId="{EAED6554-32A4-4232-8698-09795FA95A3A}" type="pres">
      <dgm:prSet presAssocID="{0767D1CB-0AA0-4E7F-BFC8-864E225ADB64}" presName="FourNodes_4" presStyleLbl="node1" presStyleIdx="3" presStyleCnt="4">
        <dgm:presLayoutVars>
          <dgm:bulletEnabled val="1"/>
        </dgm:presLayoutVars>
      </dgm:prSet>
      <dgm:spPr/>
      <dgm:t>
        <a:bodyPr/>
        <a:lstStyle/>
        <a:p>
          <a:endParaRPr lang="es-PE"/>
        </a:p>
      </dgm:t>
    </dgm:pt>
    <dgm:pt modelId="{D9AE0C35-CDF0-4EE4-BB94-73A5E6E538A0}" type="pres">
      <dgm:prSet presAssocID="{0767D1CB-0AA0-4E7F-BFC8-864E225ADB64}" presName="FourConn_1-2" presStyleLbl="fgAccFollowNode1" presStyleIdx="0" presStyleCnt="3">
        <dgm:presLayoutVars>
          <dgm:bulletEnabled val="1"/>
        </dgm:presLayoutVars>
      </dgm:prSet>
      <dgm:spPr/>
      <dgm:t>
        <a:bodyPr/>
        <a:lstStyle/>
        <a:p>
          <a:endParaRPr lang="es-PE"/>
        </a:p>
      </dgm:t>
    </dgm:pt>
    <dgm:pt modelId="{9EBAF47F-97FB-475A-AD54-F12695BF2ED8}" type="pres">
      <dgm:prSet presAssocID="{0767D1CB-0AA0-4E7F-BFC8-864E225ADB64}" presName="FourConn_2-3" presStyleLbl="fgAccFollowNode1" presStyleIdx="1" presStyleCnt="3">
        <dgm:presLayoutVars>
          <dgm:bulletEnabled val="1"/>
        </dgm:presLayoutVars>
      </dgm:prSet>
      <dgm:spPr/>
      <dgm:t>
        <a:bodyPr/>
        <a:lstStyle/>
        <a:p>
          <a:endParaRPr lang="es-PE"/>
        </a:p>
      </dgm:t>
    </dgm:pt>
    <dgm:pt modelId="{BE597C7B-A6E8-404D-8B57-91DFA230ED18}" type="pres">
      <dgm:prSet presAssocID="{0767D1CB-0AA0-4E7F-BFC8-864E225ADB64}" presName="FourConn_3-4" presStyleLbl="fgAccFollowNode1" presStyleIdx="2" presStyleCnt="3" custLinFactNeighborX="6351" custLinFactNeighborY="-14883">
        <dgm:presLayoutVars>
          <dgm:bulletEnabled val="1"/>
        </dgm:presLayoutVars>
      </dgm:prSet>
      <dgm:spPr/>
      <dgm:t>
        <a:bodyPr/>
        <a:lstStyle/>
        <a:p>
          <a:endParaRPr lang="es-PE"/>
        </a:p>
      </dgm:t>
    </dgm:pt>
    <dgm:pt modelId="{DE042C2B-5F3B-4794-A44C-A53E198D0CAA}" type="pres">
      <dgm:prSet presAssocID="{0767D1CB-0AA0-4E7F-BFC8-864E225ADB64}" presName="FourNodes_1_text" presStyleLbl="node1" presStyleIdx="3" presStyleCnt="4">
        <dgm:presLayoutVars>
          <dgm:bulletEnabled val="1"/>
        </dgm:presLayoutVars>
      </dgm:prSet>
      <dgm:spPr/>
      <dgm:t>
        <a:bodyPr/>
        <a:lstStyle/>
        <a:p>
          <a:endParaRPr lang="es-PE"/>
        </a:p>
      </dgm:t>
    </dgm:pt>
    <dgm:pt modelId="{D6335435-4CD9-4DDF-B9A6-6C0779E7CD45}" type="pres">
      <dgm:prSet presAssocID="{0767D1CB-0AA0-4E7F-BFC8-864E225ADB64}" presName="FourNodes_2_text" presStyleLbl="node1" presStyleIdx="3" presStyleCnt="4">
        <dgm:presLayoutVars>
          <dgm:bulletEnabled val="1"/>
        </dgm:presLayoutVars>
      </dgm:prSet>
      <dgm:spPr/>
      <dgm:t>
        <a:bodyPr/>
        <a:lstStyle/>
        <a:p>
          <a:endParaRPr lang="es-PE"/>
        </a:p>
      </dgm:t>
    </dgm:pt>
    <dgm:pt modelId="{A581779B-FB1C-49D5-9659-C049A6CF5836}" type="pres">
      <dgm:prSet presAssocID="{0767D1CB-0AA0-4E7F-BFC8-864E225ADB64}" presName="FourNodes_3_text" presStyleLbl="node1" presStyleIdx="3" presStyleCnt="4">
        <dgm:presLayoutVars>
          <dgm:bulletEnabled val="1"/>
        </dgm:presLayoutVars>
      </dgm:prSet>
      <dgm:spPr/>
      <dgm:t>
        <a:bodyPr/>
        <a:lstStyle/>
        <a:p>
          <a:endParaRPr lang="es-PE"/>
        </a:p>
      </dgm:t>
    </dgm:pt>
    <dgm:pt modelId="{5E2C1B41-095E-4626-ADF0-97E637E0EFED}" type="pres">
      <dgm:prSet presAssocID="{0767D1CB-0AA0-4E7F-BFC8-864E225ADB64}" presName="FourNodes_4_text" presStyleLbl="node1" presStyleIdx="3" presStyleCnt="4">
        <dgm:presLayoutVars>
          <dgm:bulletEnabled val="1"/>
        </dgm:presLayoutVars>
      </dgm:prSet>
      <dgm:spPr/>
      <dgm:t>
        <a:bodyPr/>
        <a:lstStyle/>
        <a:p>
          <a:endParaRPr lang="es-PE"/>
        </a:p>
      </dgm:t>
    </dgm:pt>
  </dgm:ptLst>
  <dgm:cxnLst>
    <dgm:cxn modelId="{D0BFDCE1-6102-4ED9-B5B6-17A18BEA8D24}" type="presOf" srcId="{50075EDC-25F8-4C1D-89A0-69EB68874362}" destId="{A581779B-FB1C-49D5-9659-C049A6CF5836}" srcOrd="1" destOrd="0" presId="urn:microsoft.com/office/officeart/2005/8/layout/vProcess5"/>
    <dgm:cxn modelId="{834F003F-D417-4058-A4EE-58BA0F7C79B3}" srcId="{0767D1CB-0AA0-4E7F-BFC8-864E225ADB64}" destId="{50075EDC-25F8-4C1D-89A0-69EB68874362}" srcOrd="2" destOrd="0" parTransId="{59FF1302-EB0B-45A3-8415-4F60F5D35955}" sibTransId="{8CD1F1A3-1E28-4BFE-BE02-4C48302BB63A}"/>
    <dgm:cxn modelId="{ED430B22-6050-414D-8EB0-3E6C730FB192}" srcId="{0767D1CB-0AA0-4E7F-BFC8-864E225ADB64}" destId="{6A3B7580-EF89-4108-81E3-728C0623DA7D}" srcOrd="3" destOrd="0" parTransId="{BE3ECC7E-F916-4664-A050-ACE038A2D92A}" sibTransId="{4554551C-2B49-4C48-92C1-2805464784FA}"/>
    <dgm:cxn modelId="{AE4BBD15-4627-4B2D-9EB0-AAEC1D5C92A2}" type="presOf" srcId="{6A3B7580-EF89-4108-81E3-728C0623DA7D}" destId="{5E2C1B41-095E-4626-ADF0-97E637E0EFED}" srcOrd="1" destOrd="0" presId="urn:microsoft.com/office/officeart/2005/8/layout/vProcess5"/>
    <dgm:cxn modelId="{B75CEDF4-326A-421D-9BC3-D58B711696EC}" type="presOf" srcId="{8CD1F1A3-1E28-4BFE-BE02-4C48302BB63A}" destId="{BE597C7B-A6E8-404D-8B57-91DFA230ED18}" srcOrd="0" destOrd="0" presId="urn:microsoft.com/office/officeart/2005/8/layout/vProcess5"/>
    <dgm:cxn modelId="{DDE1B93B-C3F0-4705-A479-63C13A0A7CE6}" type="presOf" srcId="{0767D1CB-0AA0-4E7F-BFC8-864E225ADB64}" destId="{EFF3DD5D-DDC3-479E-90BE-6D03320378C0}" srcOrd="0" destOrd="0" presId="urn:microsoft.com/office/officeart/2005/8/layout/vProcess5"/>
    <dgm:cxn modelId="{760A0DA3-8904-4F3B-9351-420395B4B642}" type="presOf" srcId="{9C61BD21-5FE2-46AB-8ED6-B699A67FAA85}" destId="{D9AE0C35-CDF0-4EE4-BB94-73A5E6E538A0}" srcOrd="0" destOrd="0" presId="urn:microsoft.com/office/officeart/2005/8/layout/vProcess5"/>
    <dgm:cxn modelId="{6001E645-6364-40FB-9273-D26036516422}" type="presOf" srcId="{718F73D4-AC2B-445D-AA03-8D61A0E57C55}" destId="{DE042C2B-5F3B-4794-A44C-A53E198D0CAA}" srcOrd="1" destOrd="0" presId="urn:microsoft.com/office/officeart/2005/8/layout/vProcess5"/>
    <dgm:cxn modelId="{4AA8E984-888D-484F-9AB2-1E31D8C44CAF}" type="presOf" srcId="{6A3B7580-EF89-4108-81E3-728C0623DA7D}" destId="{EAED6554-32A4-4232-8698-09795FA95A3A}" srcOrd="0" destOrd="0" presId="urn:microsoft.com/office/officeart/2005/8/layout/vProcess5"/>
    <dgm:cxn modelId="{B9755CEC-B7DD-4D6D-AFAA-F34DACEB1B5B}" type="presOf" srcId="{1443E209-5264-45FE-92B0-E3D6A1361F15}" destId="{1F738891-DCF8-4512-84DE-002B020E62A8}" srcOrd="0" destOrd="0" presId="urn:microsoft.com/office/officeart/2005/8/layout/vProcess5"/>
    <dgm:cxn modelId="{245F0053-DCDA-46BF-B25E-E79DB5069E03}" type="presOf" srcId="{93C6ECA7-62F0-4F1E-96F6-1F1A114D390C}" destId="{9EBAF47F-97FB-475A-AD54-F12695BF2ED8}" srcOrd="0" destOrd="0" presId="urn:microsoft.com/office/officeart/2005/8/layout/vProcess5"/>
    <dgm:cxn modelId="{A63D0EC5-C66A-40CF-B795-CB08F849739F}" srcId="{0767D1CB-0AA0-4E7F-BFC8-864E225ADB64}" destId="{718F73D4-AC2B-445D-AA03-8D61A0E57C55}" srcOrd="0" destOrd="0" parTransId="{A1356F1D-073B-4524-9EEF-A186DAC3DCFA}" sibTransId="{9C61BD21-5FE2-46AB-8ED6-B699A67FAA85}"/>
    <dgm:cxn modelId="{C1C9EC46-8DFE-43DD-A4FD-119DDF11AC22}" type="presOf" srcId="{50075EDC-25F8-4C1D-89A0-69EB68874362}" destId="{F2024501-368F-4285-89DF-9E60F2B24DC2}" srcOrd="0" destOrd="0" presId="urn:microsoft.com/office/officeart/2005/8/layout/vProcess5"/>
    <dgm:cxn modelId="{A2D9C62C-9BC1-4AA1-9FAF-EBB7BEE73D91}" type="presOf" srcId="{718F73D4-AC2B-445D-AA03-8D61A0E57C55}" destId="{F0E13A13-95B0-426C-8D78-5F9A4EEB697B}" srcOrd="0" destOrd="0" presId="urn:microsoft.com/office/officeart/2005/8/layout/vProcess5"/>
    <dgm:cxn modelId="{84574325-BA3A-462A-ACA3-50B1EEA58E78}" type="presOf" srcId="{1443E209-5264-45FE-92B0-E3D6A1361F15}" destId="{D6335435-4CD9-4DDF-B9A6-6C0779E7CD45}" srcOrd="1" destOrd="0" presId="urn:microsoft.com/office/officeart/2005/8/layout/vProcess5"/>
    <dgm:cxn modelId="{BB40D8FF-5A54-4D5E-AF3A-6BDD086A8A61}" srcId="{0767D1CB-0AA0-4E7F-BFC8-864E225ADB64}" destId="{1443E209-5264-45FE-92B0-E3D6A1361F15}" srcOrd="1" destOrd="0" parTransId="{4781F466-A694-4C74-9176-158B67CE622D}" sibTransId="{93C6ECA7-62F0-4F1E-96F6-1F1A114D390C}"/>
    <dgm:cxn modelId="{37531D16-86A9-4EBE-B414-0C06B7859CBE}" type="presParOf" srcId="{EFF3DD5D-DDC3-479E-90BE-6D03320378C0}" destId="{E1E06958-B96C-4ADB-82FA-10C454F0B909}" srcOrd="0" destOrd="0" presId="urn:microsoft.com/office/officeart/2005/8/layout/vProcess5"/>
    <dgm:cxn modelId="{1B74DDF7-7252-4CCE-BA29-138C13D94C38}" type="presParOf" srcId="{EFF3DD5D-DDC3-479E-90BE-6D03320378C0}" destId="{F0E13A13-95B0-426C-8D78-5F9A4EEB697B}" srcOrd="1" destOrd="0" presId="urn:microsoft.com/office/officeart/2005/8/layout/vProcess5"/>
    <dgm:cxn modelId="{B113DF3F-123C-42F7-BD30-C013B3D6AB21}" type="presParOf" srcId="{EFF3DD5D-DDC3-479E-90BE-6D03320378C0}" destId="{1F738891-DCF8-4512-84DE-002B020E62A8}" srcOrd="2" destOrd="0" presId="urn:microsoft.com/office/officeart/2005/8/layout/vProcess5"/>
    <dgm:cxn modelId="{AF187787-1FE5-4E5B-8A44-D417D77BAEB9}" type="presParOf" srcId="{EFF3DD5D-DDC3-479E-90BE-6D03320378C0}" destId="{F2024501-368F-4285-89DF-9E60F2B24DC2}" srcOrd="3" destOrd="0" presId="urn:microsoft.com/office/officeart/2005/8/layout/vProcess5"/>
    <dgm:cxn modelId="{0F052295-D6F0-492F-A900-AED577A6BF91}" type="presParOf" srcId="{EFF3DD5D-DDC3-479E-90BE-6D03320378C0}" destId="{EAED6554-32A4-4232-8698-09795FA95A3A}" srcOrd="4" destOrd="0" presId="urn:microsoft.com/office/officeart/2005/8/layout/vProcess5"/>
    <dgm:cxn modelId="{49F1D7F7-FE98-43F9-8670-467ACB2A09AF}" type="presParOf" srcId="{EFF3DD5D-DDC3-479E-90BE-6D03320378C0}" destId="{D9AE0C35-CDF0-4EE4-BB94-73A5E6E538A0}" srcOrd="5" destOrd="0" presId="urn:microsoft.com/office/officeart/2005/8/layout/vProcess5"/>
    <dgm:cxn modelId="{3BF2DF20-2628-4139-9563-926631E5CD79}" type="presParOf" srcId="{EFF3DD5D-DDC3-479E-90BE-6D03320378C0}" destId="{9EBAF47F-97FB-475A-AD54-F12695BF2ED8}" srcOrd="6" destOrd="0" presId="urn:microsoft.com/office/officeart/2005/8/layout/vProcess5"/>
    <dgm:cxn modelId="{D622C774-9705-4239-88A1-F7F19D7B797A}" type="presParOf" srcId="{EFF3DD5D-DDC3-479E-90BE-6D03320378C0}" destId="{BE597C7B-A6E8-404D-8B57-91DFA230ED18}" srcOrd="7" destOrd="0" presId="urn:microsoft.com/office/officeart/2005/8/layout/vProcess5"/>
    <dgm:cxn modelId="{DBC61537-EAFF-4830-A75D-6A39750CC8F4}" type="presParOf" srcId="{EFF3DD5D-DDC3-479E-90BE-6D03320378C0}" destId="{DE042C2B-5F3B-4794-A44C-A53E198D0CAA}" srcOrd="8" destOrd="0" presId="urn:microsoft.com/office/officeart/2005/8/layout/vProcess5"/>
    <dgm:cxn modelId="{662D0790-6001-4555-97A4-2767A495700A}" type="presParOf" srcId="{EFF3DD5D-DDC3-479E-90BE-6D03320378C0}" destId="{D6335435-4CD9-4DDF-B9A6-6C0779E7CD45}" srcOrd="9" destOrd="0" presId="urn:microsoft.com/office/officeart/2005/8/layout/vProcess5"/>
    <dgm:cxn modelId="{5F42C1F3-5C52-4660-A66E-85808381B743}" type="presParOf" srcId="{EFF3DD5D-DDC3-479E-90BE-6D03320378C0}" destId="{A581779B-FB1C-49D5-9659-C049A6CF5836}" srcOrd="10" destOrd="0" presId="urn:microsoft.com/office/officeart/2005/8/layout/vProcess5"/>
    <dgm:cxn modelId="{83DC9EA5-76A2-473B-9CC3-0475BD04FD05}" type="presParOf" srcId="{EFF3DD5D-DDC3-479E-90BE-6D03320378C0}" destId="{5E2C1B41-095E-4626-ADF0-97E637E0EFED}" srcOrd="11" destOrd="0" presId="urn:microsoft.com/office/officeart/2005/8/layout/vProcess5"/>
  </dgm:cxnLst>
  <dgm:bg/>
  <dgm:whole/>
</dgm:dataModel>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layout5.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s-PE" dirty="0"/>
          </a:p>
        </p:txBody>
      </p:sp>
      <p:sp>
        <p:nvSpPr>
          <p:cNvPr id="3" name="2 Marcador de fecha"/>
          <p:cNvSpPr>
            <a:spLocks noGrp="1"/>
          </p:cNvSpPr>
          <p:nvPr>
            <p:ph type="dt" sz="quarter" idx="1"/>
          </p:nvPr>
        </p:nvSpPr>
        <p:spPr>
          <a:xfrm>
            <a:off x="3850445" y="0"/>
            <a:ext cx="2945659" cy="496332"/>
          </a:xfrm>
          <a:prstGeom prst="rect">
            <a:avLst/>
          </a:prstGeom>
        </p:spPr>
        <p:txBody>
          <a:bodyPr vert="horz" lIns="91440" tIns="45720" rIns="91440" bIns="45720" rtlCol="0"/>
          <a:lstStyle>
            <a:lvl1pPr algn="r">
              <a:defRPr sz="1200"/>
            </a:lvl1pPr>
          </a:lstStyle>
          <a:p>
            <a:fld id="{2D6A46BF-AE79-417B-A43F-80FDD91C7BA1}" type="datetimeFigureOut">
              <a:rPr lang="es-PE" smtClean="0"/>
              <a:pPr/>
              <a:t>25/05/2015</a:t>
            </a:fld>
            <a:endParaRPr lang="es-PE" dirty="0"/>
          </a:p>
        </p:txBody>
      </p:sp>
      <p:sp>
        <p:nvSpPr>
          <p:cNvPr id="4" name="3 Marcador de pie de página"/>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s-PE" dirty="0"/>
          </a:p>
        </p:txBody>
      </p:sp>
      <p:sp>
        <p:nvSpPr>
          <p:cNvPr id="5" name="4 Marcador de número de diapositiva"/>
          <p:cNvSpPr>
            <a:spLocks noGrp="1"/>
          </p:cNvSpPr>
          <p:nvPr>
            <p:ph type="sldNum" sz="quarter" idx="3"/>
          </p:nvPr>
        </p:nvSpPr>
        <p:spPr>
          <a:xfrm>
            <a:off x="3850445" y="9428583"/>
            <a:ext cx="2945659" cy="496332"/>
          </a:xfrm>
          <a:prstGeom prst="rect">
            <a:avLst/>
          </a:prstGeom>
        </p:spPr>
        <p:txBody>
          <a:bodyPr vert="horz" lIns="91440" tIns="45720" rIns="91440" bIns="45720" rtlCol="0" anchor="b"/>
          <a:lstStyle>
            <a:lvl1pPr algn="r">
              <a:defRPr sz="1200"/>
            </a:lvl1pPr>
          </a:lstStyle>
          <a:p>
            <a:fld id="{AEDC89EB-52AF-4E92-9FFB-72F16A750246}" type="slidenum">
              <a:rPr lang="es-PE" smtClean="0"/>
              <a:pPr/>
              <a:t>‹Nº›</a:t>
            </a:fld>
            <a:endParaRPr lang="es-PE" dirty="0"/>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5" name="14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18 Rectángulo"/>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17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15 Rectángulo"/>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11 Rectángulo"/>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8 Subtítulo"/>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p:txBody>
          <a:bodyPr/>
          <a:lstStyle/>
          <a:p>
            <a:fld id="{56C9CA82-3756-4F1B-82DD-FAE2B8BFA2DD}" type="datetimeFigureOut">
              <a:rPr lang="es-PE" smtClean="0"/>
              <a:pPr/>
              <a:t>25/05/2015</a:t>
            </a:fld>
            <a:endParaRPr lang="es-PE" dirty="0"/>
          </a:p>
        </p:txBody>
      </p:sp>
      <p:sp>
        <p:nvSpPr>
          <p:cNvPr id="17" name="16 Marcador de pie de página"/>
          <p:cNvSpPr>
            <a:spLocks noGrp="1"/>
          </p:cNvSpPr>
          <p:nvPr>
            <p:ph type="ftr" sz="quarter" idx="11"/>
          </p:nvPr>
        </p:nvSpPr>
        <p:spPr/>
        <p:txBody>
          <a:bodyPr/>
          <a:lstStyle/>
          <a:p>
            <a:endParaRPr lang="es-PE" dirty="0"/>
          </a:p>
        </p:txBody>
      </p:sp>
      <p:sp>
        <p:nvSpPr>
          <p:cNvPr id="7" name="6 Conector recto"/>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9 Rectángulo"/>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12 Elipse"/>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4" name="13 Elipse"/>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28 Marcador de número de diapositiva"/>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7C050EE-C0E4-4851-B0B8-AA12FF2719D7}" type="slidenum">
              <a:rPr lang="es-PE" smtClean="0"/>
              <a:pPr/>
              <a:t>‹Nº›</a:t>
            </a:fld>
            <a:endParaRPr lang="es-PE" dirty="0"/>
          </a:p>
        </p:txBody>
      </p:sp>
      <p:sp>
        <p:nvSpPr>
          <p:cNvPr id="8" name="7 Título"/>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s-ES" smtClean="0"/>
              <a:t>Haga clic para modificar el estilo de título del patrón</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56C9CA82-3756-4F1B-82DD-FAE2B8BFA2DD}" type="datetimeFigureOut">
              <a:rPr lang="es-PE" smtClean="0"/>
              <a:pPr/>
              <a:t>25/05/2015</a:t>
            </a:fld>
            <a:endParaRPr lang="es-PE" dirty="0"/>
          </a:p>
        </p:txBody>
      </p:sp>
      <p:sp>
        <p:nvSpPr>
          <p:cNvPr id="5" name="4 Marcador de pie de página"/>
          <p:cNvSpPr>
            <a:spLocks noGrp="1"/>
          </p:cNvSpPr>
          <p:nvPr>
            <p:ph type="ftr" sz="quarter" idx="11"/>
          </p:nvPr>
        </p:nvSpPr>
        <p:spPr/>
        <p:txBody>
          <a:bodyPr/>
          <a:lstStyle/>
          <a:p>
            <a:endParaRPr lang="es-PE" dirty="0"/>
          </a:p>
        </p:txBody>
      </p:sp>
      <p:sp>
        <p:nvSpPr>
          <p:cNvPr id="6" name="5 Marcador de número de diapositiva"/>
          <p:cNvSpPr>
            <a:spLocks noGrp="1"/>
          </p:cNvSpPr>
          <p:nvPr>
            <p:ph type="sldNum" sz="quarter" idx="12"/>
          </p:nvPr>
        </p:nvSpPr>
        <p:spPr/>
        <p:txBody>
          <a:bodyPr/>
          <a:lstStyle/>
          <a:p>
            <a:fld id="{B7C050EE-C0E4-4851-B0B8-AA12FF2719D7}" type="slidenum">
              <a:rPr lang="es-PE" smtClean="0"/>
              <a:pPr/>
              <a:t>‹Nº›</a:t>
            </a:fld>
            <a:endParaRPr lang="es-PE"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7" name="6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7 Rectángulo"/>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8 Rectángulo"/>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9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1" name="10 Rectángulo"/>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11 Rectángulo"/>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12 Conector recto"/>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4" name="13 Elipse"/>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14 Elipse"/>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5 Marcador de número de diapositiva"/>
          <p:cNvSpPr>
            <a:spLocks noGrp="1"/>
          </p:cNvSpPr>
          <p:nvPr>
            <p:ph type="sldNum" sz="quarter" idx="12"/>
          </p:nvPr>
        </p:nvSpPr>
        <p:spPr>
          <a:xfrm>
            <a:off x="6915912" y="3009901"/>
            <a:ext cx="457200" cy="441325"/>
          </a:xfrm>
        </p:spPr>
        <p:txBody>
          <a:bodyPr/>
          <a:lstStyle/>
          <a:p>
            <a:fld id="{B7C050EE-C0E4-4851-B0B8-AA12FF2719D7}" type="slidenum">
              <a:rPr lang="es-PE" smtClean="0"/>
              <a:pPr/>
              <a:t>‹Nº›</a:t>
            </a:fld>
            <a:endParaRPr lang="es-PE" dirty="0"/>
          </a:p>
        </p:txBody>
      </p:sp>
      <p:sp>
        <p:nvSpPr>
          <p:cNvPr id="3" name="2 Marcador de texto vertical"/>
          <p:cNvSpPr>
            <a:spLocks noGrp="1"/>
          </p:cNvSpPr>
          <p:nvPr>
            <p:ph type="body" orient="vert" idx="1"/>
          </p:nvPr>
        </p:nvSpPr>
        <p:spPr>
          <a:xfrm>
            <a:off x="304800" y="304800"/>
            <a:ext cx="6553200" cy="5821366"/>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56C9CA82-3756-4F1B-82DD-FAE2B8BFA2DD}" type="datetimeFigureOut">
              <a:rPr lang="es-PE" smtClean="0"/>
              <a:pPr/>
              <a:t>25/05/2015</a:t>
            </a:fld>
            <a:endParaRPr lang="es-PE" dirty="0"/>
          </a:p>
        </p:txBody>
      </p:sp>
      <p:sp>
        <p:nvSpPr>
          <p:cNvPr id="5" name="4 Marcador de pie de página"/>
          <p:cNvSpPr>
            <a:spLocks noGrp="1"/>
          </p:cNvSpPr>
          <p:nvPr>
            <p:ph type="ftr" sz="quarter" idx="11"/>
          </p:nvPr>
        </p:nvSpPr>
        <p:spPr/>
        <p:txBody>
          <a:bodyPr/>
          <a:lstStyle/>
          <a:p>
            <a:endParaRPr lang="es-PE" dirty="0"/>
          </a:p>
        </p:txBody>
      </p:sp>
      <p:sp>
        <p:nvSpPr>
          <p:cNvPr id="2" name="1 Título vertical"/>
          <p:cNvSpPr>
            <a:spLocks noGrp="1"/>
          </p:cNvSpPr>
          <p:nvPr>
            <p:ph type="title" orient="vert"/>
          </p:nvPr>
        </p:nvSpPr>
        <p:spPr>
          <a:xfrm>
            <a:off x="7391400" y="304801"/>
            <a:ext cx="1447800" cy="5851525"/>
          </a:xfrm>
        </p:spPr>
        <p:txBody>
          <a:bodyPr vert="eaVert"/>
          <a:lstStyle/>
          <a:p>
            <a:r>
              <a:rPr kumimoji="0" lang="es-ES" smtClean="0"/>
              <a:t>Haga clic para modificar el estilo de título del patrón</a:t>
            </a:r>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solidFill>
                  <a:schemeClr val="accent3">
                    <a:shade val="75000"/>
                  </a:schemeClr>
                </a:solidFill>
              </a:defRPr>
            </a:lvl1pPr>
          </a:lstStyle>
          <a:p>
            <a:r>
              <a:rPr kumimoji="0" lang="es-ES" smtClean="0"/>
              <a:t>Haga clic para modificar el estilo de título del patrón</a:t>
            </a:r>
            <a:endParaRPr kumimoji="0" lang="en-US"/>
          </a:p>
        </p:txBody>
      </p:sp>
      <p:sp>
        <p:nvSpPr>
          <p:cNvPr id="4" name="3 Marcador de fecha"/>
          <p:cNvSpPr>
            <a:spLocks noGrp="1"/>
          </p:cNvSpPr>
          <p:nvPr>
            <p:ph type="dt" sz="half" idx="10"/>
          </p:nvPr>
        </p:nvSpPr>
        <p:spPr/>
        <p:txBody>
          <a:bodyPr/>
          <a:lstStyle/>
          <a:p>
            <a:fld id="{56C9CA82-3756-4F1B-82DD-FAE2B8BFA2DD}" type="datetimeFigureOut">
              <a:rPr lang="es-PE" smtClean="0"/>
              <a:pPr/>
              <a:t>25/05/2015</a:t>
            </a:fld>
            <a:endParaRPr lang="es-PE" dirty="0"/>
          </a:p>
        </p:txBody>
      </p:sp>
      <p:sp>
        <p:nvSpPr>
          <p:cNvPr id="5" name="4 Marcador de pie de página"/>
          <p:cNvSpPr>
            <a:spLocks noGrp="1"/>
          </p:cNvSpPr>
          <p:nvPr>
            <p:ph type="ftr" sz="quarter" idx="11"/>
          </p:nvPr>
        </p:nvSpPr>
        <p:spPr/>
        <p:txBody>
          <a:bodyPr/>
          <a:lstStyle/>
          <a:p>
            <a:endParaRPr lang="es-PE" dirty="0"/>
          </a:p>
        </p:txBody>
      </p:sp>
      <p:sp>
        <p:nvSpPr>
          <p:cNvPr id="6" name="5 Marcador de número de diapositiva"/>
          <p:cNvSpPr>
            <a:spLocks noGrp="1"/>
          </p:cNvSpPr>
          <p:nvPr>
            <p:ph type="sldNum" sz="quarter" idx="12"/>
          </p:nvPr>
        </p:nvSpPr>
        <p:spPr>
          <a:xfrm>
            <a:off x="4361688" y="1026372"/>
            <a:ext cx="457200" cy="441325"/>
          </a:xfrm>
        </p:spPr>
        <p:txBody>
          <a:bodyPr/>
          <a:lstStyle/>
          <a:p>
            <a:fld id="{B7C050EE-C0E4-4851-B0B8-AA12FF2719D7}" type="slidenum">
              <a:rPr lang="es-PE" smtClean="0"/>
              <a:pPr/>
              <a:t>‹Nº›</a:t>
            </a:fld>
            <a:endParaRPr lang="es-PE" dirty="0"/>
          </a:p>
        </p:txBody>
      </p:sp>
      <p:sp>
        <p:nvSpPr>
          <p:cNvPr id="8" name="7 Marcador de contenido"/>
          <p:cNvSpPr>
            <a:spLocks noGrp="1"/>
          </p:cNvSpPr>
          <p:nvPr>
            <p:ph sz="quarter" idx="1"/>
          </p:nvPr>
        </p:nvSpPr>
        <p:spPr>
          <a:xfrm>
            <a:off x="301752" y="1527048"/>
            <a:ext cx="850392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17" name="16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5" name="14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15 Rectángulo"/>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17 Rectángulo"/>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18 Rectángulo"/>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11 Rectángulo"/>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3" name="2 Marcador de texto"/>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13" name="12 Rectángulo"/>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4" name="13 Rectángulo"/>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4 Marcador de pie de página"/>
          <p:cNvSpPr>
            <a:spLocks noGrp="1"/>
          </p:cNvSpPr>
          <p:nvPr>
            <p:ph type="ftr" sz="quarter" idx="11"/>
          </p:nvPr>
        </p:nvSpPr>
        <p:spPr/>
        <p:txBody>
          <a:bodyPr/>
          <a:lstStyle/>
          <a:p>
            <a:endParaRPr lang="es-PE" dirty="0"/>
          </a:p>
        </p:txBody>
      </p:sp>
      <p:sp>
        <p:nvSpPr>
          <p:cNvPr id="4" name="3 Marcador de fecha"/>
          <p:cNvSpPr>
            <a:spLocks noGrp="1"/>
          </p:cNvSpPr>
          <p:nvPr>
            <p:ph type="dt" sz="half" idx="10"/>
          </p:nvPr>
        </p:nvSpPr>
        <p:spPr/>
        <p:txBody>
          <a:bodyPr/>
          <a:lstStyle/>
          <a:p>
            <a:fld id="{56C9CA82-3756-4F1B-82DD-FAE2B8BFA2DD}" type="datetimeFigureOut">
              <a:rPr lang="es-PE" smtClean="0"/>
              <a:pPr/>
              <a:t>25/05/2015</a:t>
            </a:fld>
            <a:endParaRPr lang="es-PE" dirty="0"/>
          </a:p>
        </p:txBody>
      </p:sp>
      <p:sp>
        <p:nvSpPr>
          <p:cNvPr id="8" name="7 Conector recto"/>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9 Elipse"/>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10 Elipse"/>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5 Marcador de número de diapositiva"/>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7C050EE-C0E4-4851-B0B8-AA12FF2719D7}" type="slidenum">
              <a:rPr lang="es-PE" smtClean="0"/>
              <a:pPr/>
              <a:t>‹Nº›</a:t>
            </a:fld>
            <a:endParaRPr lang="es-PE" dirty="0"/>
          </a:p>
        </p:txBody>
      </p:sp>
      <p:sp>
        <p:nvSpPr>
          <p:cNvPr id="2" name="1 Título"/>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s-ES" smtClean="0"/>
              <a:t>Haga clic para modificar el estilo de título del patrón</a:t>
            </a:r>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301752" y="228600"/>
            <a:ext cx="8534400" cy="758952"/>
          </a:xfrm>
        </p:spPr>
        <p:txBody>
          <a:bodyPr/>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a:xfrm>
            <a:off x="5791200" y="6409944"/>
            <a:ext cx="3044952" cy="365760"/>
          </a:xfrm>
        </p:spPr>
        <p:txBody>
          <a:bodyPr/>
          <a:lstStyle/>
          <a:p>
            <a:fld id="{56C9CA82-3756-4F1B-82DD-FAE2B8BFA2DD}" type="datetimeFigureOut">
              <a:rPr lang="es-PE" smtClean="0"/>
              <a:pPr/>
              <a:t>25/05/2015</a:t>
            </a:fld>
            <a:endParaRPr lang="es-PE" dirty="0"/>
          </a:p>
        </p:txBody>
      </p:sp>
      <p:sp>
        <p:nvSpPr>
          <p:cNvPr id="6" name="5 Marcador de pie de página"/>
          <p:cNvSpPr>
            <a:spLocks noGrp="1"/>
          </p:cNvSpPr>
          <p:nvPr>
            <p:ph type="ftr" sz="quarter" idx="11"/>
          </p:nvPr>
        </p:nvSpPr>
        <p:spPr/>
        <p:txBody>
          <a:bodyPr/>
          <a:lstStyle/>
          <a:p>
            <a:endParaRPr lang="es-PE" dirty="0"/>
          </a:p>
        </p:txBody>
      </p:sp>
      <p:sp>
        <p:nvSpPr>
          <p:cNvPr id="7" name="6 Marcador de número de diapositiva"/>
          <p:cNvSpPr>
            <a:spLocks noGrp="1"/>
          </p:cNvSpPr>
          <p:nvPr>
            <p:ph type="sldNum" sz="quarter" idx="12"/>
          </p:nvPr>
        </p:nvSpPr>
        <p:spPr/>
        <p:txBody>
          <a:bodyPr/>
          <a:lstStyle/>
          <a:p>
            <a:fld id="{B7C050EE-C0E4-4851-B0B8-AA12FF2719D7}" type="slidenum">
              <a:rPr lang="es-PE" smtClean="0"/>
              <a:pPr/>
              <a:t>‹Nº›</a:t>
            </a:fld>
            <a:endParaRPr lang="es-PE" dirty="0"/>
          </a:p>
        </p:txBody>
      </p:sp>
      <p:sp>
        <p:nvSpPr>
          <p:cNvPr id="8" name="7 Conector recto"/>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9 Marcador de contenido"/>
          <p:cNvSpPr>
            <a:spLocks noGrp="1"/>
          </p:cNvSpPr>
          <p:nvPr>
            <p:ph sz="half" idx="1"/>
          </p:nvPr>
        </p:nvSpPr>
        <p:spPr>
          <a:xfrm>
            <a:off x="301752" y="1371600"/>
            <a:ext cx="4038600" cy="4681728"/>
          </a:xfrm>
        </p:spPr>
        <p:txBody>
          <a:bodyPr/>
          <a:lstStyle>
            <a:lvl1pPr>
              <a:defRPr sz="2500"/>
            </a:lvl1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2" name="11 Marcador de contenido"/>
          <p:cNvSpPr>
            <a:spLocks noGrp="1"/>
          </p:cNvSpPr>
          <p:nvPr>
            <p:ph sz="half" idx="2"/>
          </p:nvPr>
        </p:nvSpPr>
        <p:spPr>
          <a:xfrm>
            <a:off x="4800600" y="1371600"/>
            <a:ext cx="4038600" cy="4681728"/>
          </a:xfrm>
        </p:spPr>
        <p:txBody>
          <a:bodyPr/>
          <a:lstStyle>
            <a:lvl1pPr>
              <a:defRPr sz="2500"/>
            </a:lvl1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10" name="9 Conector recto"/>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20" name="19 Rectángulo"/>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18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1" name="20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2" name="21 Rectángulo"/>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1" name="10 Rectángulo"/>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12 Rectángulo"/>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3" name="2 Marcador de texto"/>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7" name="6 Marcador de fecha"/>
          <p:cNvSpPr>
            <a:spLocks noGrp="1"/>
          </p:cNvSpPr>
          <p:nvPr>
            <p:ph type="dt" sz="half" idx="10"/>
          </p:nvPr>
        </p:nvSpPr>
        <p:spPr/>
        <p:txBody>
          <a:bodyPr/>
          <a:lstStyle/>
          <a:p>
            <a:fld id="{56C9CA82-3756-4F1B-82DD-FAE2B8BFA2DD}" type="datetimeFigureOut">
              <a:rPr lang="es-PE" smtClean="0"/>
              <a:pPr/>
              <a:t>25/05/2015</a:t>
            </a:fld>
            <a:endParaRPr lang="es-PE" dirty="0"/>
          </a:p>
        </p:txBody>
      </p:sp>
      <p:sp>
        <p:nvSpPr>
          <p:cNvPr id="8" name="7 Marcador de pie de página"/>
          <p:cNvSpPr>
            <a:spLocks noGrp="1"/>
          </p:cNvSpPr>
          <p:nvPr>
            <p:ph type="ftr" sz="quarter" idx="11"/>
          </p:nvPr>
        </p:nvSpPr>
        <p:spPr>
          <a:xfrm>
            <a:off x="304800" y="6409944"/>
            <a:ext cx="3581400" cy="365760"/>
          </a:xfrm>
        </p:spPr>
        <p:txBody>
          <a:bodyPr/>
          <a:lstStyle/>
          <a:p>
            <a:endParaRPr lang="es-PE" dirty="0"/>
          </a:p>
        </p:txBody>
      </p:sp>
      <p:sp>
        <p:nvSpPr>
          <p:cNvPr id="15" name="14 Conector recto"/>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8" name="17 Rectángulo"/>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23 Marcador de contenido"/>
          <p:cNvSpPr>
            <a:spLocks noGrp="1"/>
          </p:cNvSpPr>
          <p:nvPr>
            <p:ph sz="quarter" idx="2"/>
          </p:nvPr>
        </p:nvSpPr>
        <p:spPr>
          <a:xfrm>
            <a:off x="301752" y="2471383"/>
            <a:ext cx="4041648" cy="3818404"/>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6" name="25 Marcador de contenido"/>
          <p:cNvSpPr>
            <a:spLocks noGrp="1"/>
          </p:cNvSpPr>
          <p:nvPr>
            <p:ph sz="quarter" idx="4"/>
          </p:nvPr>
        </p:nvSpPr>
        <p:spPr>
          <a:xfrm>
            <a:off x="4800600" y="2471383"/>
            <a:ext cx="4038600" cy="3822192"/>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5" name="24 Elipse"/>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7" name="26 Elipse"/>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8 Marcador de número de diapositiva"/>
          <p:cNvSpPr>
            <a:spLocks noGrp="1"/>
          </p:cNvSpPr>
          <p:nvPr>
            <p:ph type="sldNum" sz="quarter" idx="12"/>
          </p:nvPr>
        </p:nvSpPr>
        <p:spPr>
          <a:xfrm>
            <a:off x="4343400" y="1042416"/>
            <a:ext cx="457200" cy="441325"/>
          </a:xfrm>
        </p:spPr>
        <p:txBody>
          <a:bodyPr/>
          <a:lstStyle>
            <a:lvl1pPr algn="ctr">
              <a:defRPr/>
            </a:lvl1pPr>
          </a:lstStyle>
          <a:p>
            <a:fld id="{B7C050EE-C0E4-4851-B0B8-AA12FF2719D7}" type="slidenum">
              <a:rPr lang="es-PE" smtClean="0"/>
              <a:pPr/>
              <a:t>‹Nº›</a:t>
            </a:fld>
            <a:endParaRPr lang="es-PE" dirty="0"/>
          </a:p>
        </p:txBody>
      </p:sp>
      <p:sp>
        <p:nvSpPr>
          <p:cNvPr id="23" name="22 Título"/>
          <p:cNvSpPr>
            <a:spLocks noGrp="1"/>
          </p:cNvSpPr>
          <p:nvPr>
            <p:ph type="title"/>
          </p:nvPr>
        </p:nvSpPr>
        <p:spPr/>
        <p:txBody>
          <a:bodyPr rtlCol="0" anchor="b" anchorCtr="0"/>
          <a:lstStyle/>
          <a:p>
            <a:r>
              <a:rPr kumimoji="0" lang="es-ES" smtClean="0"/>
              <a:t>Haga clic para modificar el estilo de título del patrón</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56C9CA82-3756-4F1B-82DD-FAE2B8BFA2DD}" type="datetimeFigureOut">
              <a:rPr lang="es-PE" smtClean="0"/>
              <a:pPr/>
              <a:t>25/05/2015</a:t>
            </a:fld>
            <a:endParaRPr lang="es-PE" dirty="0"/>
          </a:p>
        </p:txBody>
      </p:sp>
      <p:sp>
        <p:nvSpPr>
          <p:cNvPr id="4" name="3 Marcador de pie de página"/>
          <p:cNvSpPr>
            <a:spLocks noGrp="1"/>
          </p:cNvSpPr>
          <p:nvPr>
            <p:ph type="ftr" sz="quarter" idx="11"/>
          </p:nvPr>
        </p:nvSpPr>
        <p:spPr/>
        <p:txBody>
          <a:bodyPr/>
          <a:lstStyle/>
          <a:p>
            <a:endParaRPr lang="es-PE" dirty="0"/>
          </a:p>
        </p:txBody>
      </p:sp>
      <p:sp>
        <p:nvSpPr>
          <p:cNvPr id="5" name="4 Marcador de número de diapositiva"/>
          <p:cNvSpPr>
            <a:spLocks noGrp="1"/>
          </p:cNvSpPr>
          <p:nvPr>
            <p:ph type="sldNum" sz="quarter" idx="12"/>
          </p:nvPr>
        </p:nvSpPr>
        <p:spPr>
          <a:xfrm>
            <a:off x="4343400" y="1036020"/>
            <a:ext cx="457200" cy="441325"/>
          </a:xfrm>
        </p:spPr>
        <p:txBody>
          <a:bodyPr/>
          <a:lstStyle/>
          <a:p>
            <a:fld id="{B7C050EE-C0E4-4851-B0B8-AA12FF2719D7}" type="slidenum">
              <a:rPr lang="es-PE" smtClean="0"/>
              <a:pPr/>
              <a:t>‹Nº›</a:t>
            </a:fld>
            <a:endParaRPr lang="es-PE"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7" name="6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7 Rectángulo"/>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9 Rectángulo"/>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8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4 Rectángulo"/>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6" name="5 Rectángulo"/>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1 Marcador de fecha"/>
          <p:cNvSpPr>
            <a:spLocks noGrp="1"/>
          </p:cNvSpPr>
          <p:nvPr>
            <p:ph type="dt" sz="half" idx="10"/>
          </p:nvPr>
        </p:nvSpPr>
        <p:spPr/>
        <p:txBody>
          <a:bodyPr/>
          <a:lstStyle/>
          <a:p>
            <a:fld id="{56C9CA82-3756-4F1B-82DD-FAE2B8BFA2DD}" type="datetimeFigureOut">
              <a:rPr lang="es-PE" smtClean="0"/>
              <a:pPr/>
              <a:t>25/05/2015</a:t>
            </a:fld>
            <a:endParaRPr lang="es-PE" dirty="0"/>
          </a:p>
        </p:txBody>
      </p:sp>
      <p:sp>
        <p:nvSpPr>
          <p:cNvPr id="3" name="2 Marcador de pie de página"/>
          <p:cNvSpPr>
            <a:spLocks noGrp="1"/>
          </p:cNvSpPr>
          <p:nvPr>
            <p:ph type="ftr" sz="quarter" idx="11"/>
          </p:nvPr>
        </p:nvSpPr>
        <p:spPr/>
        <p:txBody>
          <a:bodyPr/>
          <a:lstStyle/>
          <a:p>
            <a:endParaRPr lang="es-PE" dirty="0"/>
          </a:p>
        </p:txBody>
      </p:sp>
      <p:sp>
        <p:nvSpPr>
          <p:cNvPr id="4" name="3 Marcador de número de diapositiva"/>
          <p:cNvSpPr>
            <a:spLocks noGrp="1"/>
          </p:cNvSpPr>
          <p:nvPr>
            <p:ph type="sldNum" sz="quarter" idx="12"/>
          </p:nvPr>
        </p:nvSpPr>
        <p:spPr>
          <a:xfrm>
            <a:off x="4267200" y="6324600"/>
            <a:ext cx="609600" cy="441324"/>
          </a:xfrm>
        </p:spPr>
        <p:txBody>
          <a:bodyPr/>
          <a:lstStyle>
            <a:lvl1pPr>
              <a:defRPr>
                <a:solidFill>
                  <a:srgbClr val="FFFFFF"/>
                </a:solidFill>
              </a:defRPr>
            </a:lvl1pPr>
          </a:lstStyle>
          <a:p>
            <a:fld id="{B7C050EE-C0E4-4851-B0B8-AA12FF2719D7}" type="slidenum">
              <a:rPr lang="es-PE" smtClean="0"/>
              <a:pPr/>
              <a:t>‹Nº›</a:t>
            </a:fld>
            <a:endParaRPr lang="es-PE"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19" name="18 Rectángulo"/>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5" name="14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17 Rectángulo"/>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15 Rectángulo"/>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7" name="16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12 Rectángulo"/>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Título"/>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8" name="7 Rectángulo"/>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8 Conector recto"/>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20" name="19 Marcador de contenido"/>
          <p:cNvSpPr>
            <a:spLocks noGrp="1"/>
          </p:cNvSpPr>
          <p:nvPr>
            <p:ph sz="quarter" idx="1"/>
          </p:nvPr>
        </p:nvSpPr>
        <p:spPr>
          <a:xfrm>
            <a:off x="3124200" y="685800"/>
            <a:ext cx="5638800" cy="54102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0" name="9 Elipse"/>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10 Elipse"/>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6 Marcador de número de diapositiva"/>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B7C050EE-C0E4-4851-B0B8-AA12FF2719D7}" type="slidenum">
              <a:rPr lang="es-PE" smtClean="0"/>
              <a:pPr/>
              <a:t>‹Nº›</a:t>
            </a:fld>
            <a:endParaRPr lang="es-PE" dirty="0"/>
          </a:p>
        </p:txBody>
      </p:sp>
      <p:sp>
        <p:nvSpPr>
          <p:cNvPr id="21" name="20 Rectángulo"/>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4 Marcador de fecha"/>
          <p:cNvSpPr>
            <a:spLocks noGrp="1"/>
          </p:cNvSpPr>
          <p:nvPr>
            <p:ph type="dt" sz="half" idx="10"/>
          </p:nvPr>
        </p:nvSpPr>
        <p:spPr/>
        <p:txBody>
          <a:bodyPr/>
          <a:lstStyle/>
          <a:p>
            <a:fld id="{56C9CA82-3756-4F1B-82DD-FAE2B8BFA2DD}" type="datetimeFigureOut">
              <a:rPr lang="es-PE" smtClean="0"/>
              <a:pPr/>
              <a:t>25/05/2015</a:t>
            </a:fld>
            <a:endParaRPr lang="es-PE" dirty="0"/>
          </a:p>
        </p:txBody>
      </p:sp>
      <p:sp>
        <p:nvSpPr>
          <p:cNvPr id="6" name="5 Marcador de pie de página"/>
          <p:cNvSpPr>
            <a:spLocks noGrp="1"/>
          </p:cNvSpPr>
          <p:nvPr>
            <p:ph type="ftr" sz="quarter" idx="11"/>
          </p:nvPr>
        </p:nvSpPr>
        <p:spPr>
          <a:xfrm>
            <a:off x="301752" y="6410848"/>
            <a:ext cx="3383280" cy="365760"/>
          </a:xfrm>
        </p:spPr>
        <p:txBody>
          <a:bodyPr/>
          <a:lstStyle/>
          <a:p>
            <a:endParaRPr lang="es-PE"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1" name="20 Conector recto"/>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9" name="18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15 Rectángulo"/>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7" name="16 Rectángulo"/>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17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19 Rectángulo"/>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7 Rectángulo"/>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14 Rectángulo"/>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11 Elipse"/>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12 Elipse"/>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6 Marcador de número de diapositiva"/>
          <p:cNvSpPr>
            <a:spLocks noGrp="1"/>
          </p:cNvSpPr>
          <p:nvPr>
            <p:ph type="sldNum" sz="quarter" idx="12"/>
          </p:nvPr>
        </p:nvSpPr>
        <p:spPr>
          <a:xfrm>
            <a:off x="1371600" y="312738"/>
            <a:ext cx="457200" cy="441325"/>
          </a:xfrm>
        </p:spPr>
        <p:txBody>
          <a:bodyPr/>
          <a:lstStyle/>
          <a:p>
            <a:fld id="{B7C050EE-C0E4-4851-B0B8-AA12FF2719D7}" type="slidenum">
              <a:rPr lang="es-PE" smtClean="0"/>
              <a:pPr/>
              <a:t>‹Nº›</a:t>
            </a:fld>
            <a:endParaRPr lang="es-PE" dirty="0"/>
          </a:p>
        </p:txBody>
      </p:sp>
      <p:sp>
        <p:nvSpPr>
          <p:cNvPr id="2" name="1 Título"/>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3000375" y="609600"/>
            <a:ext cx="5867400" cy="4267200"/>
          </a:xfrm>
        </p:spPr>
        <p:txBody>
          <a:bodyPr/>
          <a:lstStyle>
            <a:lvl1pPr marL="0" indent="0">
              <a:buNone/>
              <a:defRPr sz="3200"/>
            </a:lvl1pPr>
          </a:lstStyle>
          <a:p>
            <a:r>
              <a:rPr kumimoji="0" lang="es-ES" dirty="0" smtClean="0"/>
              <a:t>Haga clic en el icono para agregar una imagen</a:t>
            </a:r>
            <a:endParaRPr kumimoji="0" lang="en-US" dirty="0"/>
          </a:p>
        </p:txBody>
      </p:sp>
      <p:sp>
        <p:nvSpPr>
          <p:cNvPr id="4" name="3 Marcador de texto"/>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22" name="21 Rectángulo"/>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4 Marcador de fecha"/>
          <p:cNvSpPr>
            <a:spLocks noGrp="1"/>
          </p:cNvSpPr>
          <p:nvPr>
            <p:ph type="dt" sz="half" idx="10"/>
          </p:nvPr>
        </p:nvSpPr>
        <p:spPr>
          <a:xfrm>
            <a:off x="5788152" y="6404984"/>
            <a:ext cx="3044952" cy="365760"/>
          </a:xfrm>
        </p:spPr>
        <p:txBody>
          <a:bodyPr/>
          <a:lstStyle/>
          <a:p>
            <a:fld id="{56C9CA82-3756-4F1B-82DD-FAE2B8BFA2DD}" type="datetimeFigureOut">
              <a:rPr lang="es-PE" smtClean="0"/>
              <a:pPr/>
              <a:t>25/05/2015</a:t>
            </a:fld>
            <a:endParaRPr lang="es-PE" dirty="0"/>
          </a:p>
        </p:txBody>
      </p:sp>
      <p:sp>
        <p:nvSpPr>
          <p:cNvPr id="6" name="5 Marcador de pie de página"/>
          <p:cNvSpPr>
            <a:spLocks noGrp="1"/>
          </p:cNvSpPr>
          <p:nvPr>
            <p:ph type="ftr" sz="quarter" idx="11"/>
          </p:nvPr>
        </p:nvSpPr>
        <p:spPr>
          <a:xfrm>
            <a:off x="301752" y="6410848"/>
            <a:ext cx="3584448" cy="365760"/>
          </a:xfrm>
        </p:spPr>
        <p:txBody>
          <a:bodyPr/>
          <a:lstStyle/>
          <a:p>
            <a:endParaRPr lang="es-PE"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17" name="16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15 Rectángulo"/>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17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18 Rectángulo"/>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8 Rectángulo"/>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4" name="13 Marcador de fecha"/>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56C9CA82-3756-4F1B-82DD-FAE2B8BFA2DD}" type="datetimeFigureOut">
              <a:rPr lang="es-PE" smtClean="0"/>
              <a:pPr/>
              <a:t>25/05/2015</a:t>
            </a:fld>
            <a:endParaRPr lang="es-PE" dirty="0"/>
          </a:p>
        </p:txBody>
      </p:sp>
      <p:sp>
        <p:nvSpPr>
          <p:cNvPr id="3" name="2 Marcador de pie de página"/>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s-PE" dirty="0"/>
          </a:p>
        </p:txBody>
      </p:sp>
      <p:sp>
        <p:nvSpPr>
          <p:cNvPr id="8" name="7 Rectángulo"/>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9 Conector recto"/>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2" name="11 Elipse"/>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14 Elipse"/>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Marcador de número de diapositiva"/>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B7C050EE-C0E4-4851-B0B8-AA12FF2719D7}" type="slidenum">
              <a:rPr lang="es-PE" smtClean="0"/>
              <a:pPr/>
              <a:t>‹Nº›</a:t>
            </a:fld>
            <a:endParaRPr lang="es-PE" dirty="0"/>
          </a:p>
        </p:txBody>
      </p:sp>
      <p:sp>
        <p:nvSpPr>
          <p:cNvPr id="22" name="21 Marcador de título"/>
          <p:cNvSpPr>
            <a:spLocks noGrp="1"/>
          </p:cNvSpPr>
          <p:nvPr>
            <p:ph type="title"/>
          </p:nvPr>
        </p:nvSpPr>
        <p:spPr>
          <a:xfrm>
            <a:off x="301752" y="228600"/>
            <a:ext cx="8534400" cy="758952"/>
          </a:xfrm>
          <a:prstGeom prst="rect">
            <a:avLst/>
          </a:prstGeom>
        </p:spPr>
        <p:txBody>
          <a:bodyPr vert="horz" anchor="b">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Tree>
  </p:cSld>
  <p:clrMap bg1="lt1" tx1="dk1" bg2="lt2" tx2="dk2" accent1="accent1" accent2="accent2" accent3="accent3" accent4="accent4" accent5="accent5" accent6="accent6" hlink="hlink" folHlink="folHlink"/>
  <p:sldLayoutIdLst>
    <p:sldLayoutId id="2147483838" r:id="rId1"/>
    <p:sldLayoutId id="2147483839" r:id="rId2"/>
    <p:sldLayoutId id="2147483840" r:id="rId3"/>
    <p:sldLayoutId id="2147483841" r:id="rId4"/>
    <p:sldLayoutId id="2147483842" r:id="rId5"/>
    <p:sldLayoutId id="2147483843" r:id="rId6"/>
    <p:sldLayoutId id="2147483844" r:id="rId7"/>
    <p:sldLayoutId id="2147483845" r:id="rId8"/>
    <p:sldLayoutId id="2147483846" r:id="rId9"/>
    <p:sldLayoutId id="2147483847" r:id="rId10"/>
    <p:sldLayoutId id="2147483848"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google.com.pe/url?sa=i&amp;rct=j&amp;q=&amp;esrc=s&amp;frm=1&amp;source=images&amp;cd=&amp;cad=rja&amp;docid=wKLKGMPJdTm9SM&amp;tbnid=l-BgZUW8A8Cw-M:&amp;ved=0CAUQjRw&amp;url=http://www.larepublica.pe/09-03-2012/las-empresas-peruanas-suben-el-sueldo-de-sus-trabajadores&amp;ei=kmKfUvZxkLSQB62BgdAL&amp;bvm=bv.57155469,d.eW0&amp;psig=AFQjCNHysu6rHqOhRcP8XH72ge1r_E18yw&amp;ust=1386263543496776" TargetMode="External"/><Relationship Id="rId7" Type="http://schemas.openxmlformats.org/officeDocument/2006/relationships/image" Target="../media/image4.jpeg"/><Relationship Id="rId2" Type="http://schemas.openxmlformats.org/officeDocument/2006/relationships/hyperlink" Target="http://www.google.com.pe/url?sa=i&amp;rct=j&amp;q=&amp;esrc=s&amp;frm=1&amp;source=images&amp;cd=&amp;cad=rja&amp;docid=VgrVRuFpYIUDoM&amp;tbnid=433OARTs_yfHtM:&amp;ved=0CAUQjRw&amp;url=http://peru21.pe/mis-finanzas/si-trabajas-fiestas-patrias-debes-cobrar-triple-2140418&amp;ei=IWKfUpXfBZOGkQe4q4GYDg&amp;bvm=bv.57155469,d.eW0&amp;psig=AFQjCNE3PU_ft21PFd4KsqZbgk8K-FzMOQ&amp;ust=1386263385423060" TargetMode="External"/><Relationship Id="rId1" Type="http://schemas.openxmlformats.org/officeDocument/2006/relationships/slideLayout" Target="../slideLayouts/slideLayout7.xml"/><Relationship Id="rId6" Type="http://schemas.openxmlformats.org/officeDocument/2006/relationships/hyperlink" Target="http://www.google.com.pe/url?sa=i&amp;rct=j&amp;q=&amp;esrc=s&amp;frm=1&amp;source=images&amp;cd=&amp;cad=rja&amp;docid=ecWoG7D-9-OXwM&amp;tbnid=Ur64hmeGX9HTbM:&amp;ved=0CAUQjRw&amp;url=http://www.larepublica.pe/20-06-2011/gana-peru-aumento-de-sueldo-minimo-sera-prioridad-del-gobierno&amp;ei=hWSfUvnaKISUkQfIyYG4CQ&amp;bvm=bv.57155469,d.eW0&amp;psig=AFQjCNHysu6rHqOhRcP8XH72ge1r_E18yw&amp;ust=1386263543496776" TargetMode="External"/><Relationship Id="rId5" Type="http://schemas.openxmlformats.org/officeDocument/2006/relationships/image" Target="../media/image3.jpeg"/><Relationship Id="rId4" Type="http://schemas.openxmlformats.org/officeDocument/2006/relationships/hyperlink" Target="http://www.google.com.pe/url?sa=i&amp;rct=j&amp;q=&amp;esrc=s&amp;frm=1&amp;source=images&amp;cd=&amp;cad=rja&amp;docid=Fm1zGsqO5jpIwM&amp;tbnid=Wm4nr8tM7EVbyM:&amp;ved=0CAUQjRw&amp;url=http://www.larepublica.pe/23-01-2010/exigen-elevar-el-sueldo-minimo&amp;ei=M2OfUszQGsbMkQez8YH4AQ&amp;bvm=bv.57155469,d.eW0&amp;psig=AFQjCNHysu6rHqOhRcP8XH72ge1r_E18yw&amp;ust=1386263543496776" TargetMode="Externa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7.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7.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7.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www.google.com.pe/url?sa=i&amp;rct=j&amp;q=&amp;esrc=s&amp;frm=1&amp;source=images&amp;cd=&amp;cad=rja&amp;docid=21kLxQDasnpjPM&amp;tbnid=QsDra_tp9E-njM:&amp;ved=0CAUQjRw&amp;url=http://es.123rf.com/photo_7159540_equipo-de-personas-de-negocios-sonriente-trabajando-en-la-oficina.html&amp;ei=v4efUsmaCNPQkQeQ54CoBQ&amp;bvm=bv.57155469,d.eW0&amp;psig=AFQjCNGFHzhU5m8fPJidTdSsonLQ3JmTpw&amp;ust=1386272951740678" TargetMode="External"/><Relationship Id="rId7" Type="http://schemas.openxmlformats.org/officeDocument/2006/relationships/image" Target="../media/image6.jpeg"/><Relationship Id="rId2" Type="http://schemas.openxmlformats.org/officeDocument/2006/relationships/hyperlink" Target="http://www.google.com.pe/url?sa=i&amp;rct=j&amp;q=&amp;esrc=s&amp;frm=1&amp;source=images&amp;cd=&amp;cad=rja&amp;docid=zdrO_ORzWku8HM&amp;tbnid=ObqaH8v-ToQn3M:&amp;ved=0CAUQjRw&amp;url=http://www.tecnodiva.com/2011/08/22/usar-tu-computadora-te-hace-mas-productivo/&amp;ei=TYefUvWPEIvrkQf2m4DIDQ&amp;bvm=bv.57155469,d.eW0&amp;psig=AFQjCNGFHzhU5m8fPJidTdSsonLQ3JmTpw&amp;ust=1386272951740678" TargetMode="External"/><Relationship Id="rId1" Type="http://schemas.openxmlformats.org/officeDocument/2006/relationships/slideLayout" Target="../slideLayouts/slideLayout7.xml"/><Relationship Id="rId6" Type="http://schemas.openxmlformats.org/officeDocument/2006/relationships/hyperlink" Target="http://www.google.com.pe/url?sa=i&amp;rct=j&amp;q=&amp;esrc=s&amp;frm=1&amp;source=images&amp;cd=&amp;cad=rja&amp;docid=21kLxQDasnpjPM&amp;tbnid=QsDra_tp9E-njM:&amp;ved=0CAUQjRw&amp;url=http://www.123rf.com/photo_6782518_six-business-people-working-together-in-the-office.html&amp;ei=F4ifUtDxM5LmkAePpIDIAg&amp;bvm=bv.57155469,d.eW0&amp;psig=AFQjCNGFHzhU5m8fPJidTdSsonLQ3JmTpw&amp;ust=1386272951740678" TargetMode="External"/><Relationship Id="rId5" Type="http://schemas.openxmlformats.org/officeDocument/2006/relationships/image" Target="../media/image5.jpeg"/><Relationship Id="rId4" Type="http://schemas.openxmlformats.org/officeDocument/2006/relationships/hyperlink" Target="http://www.google.com.pe/url?sa=i&amp;rct=j&amp;q=&amp;esrc=s&amp;frm=1&amp;source=images&amp;cd=&amp;cad=rja&amp;docid=21kLxQDasnpjPM&amp;tbnid=QsDra_tp9E-njM:&amp;ved=0CAUQjRw&amp;url=http://www.123rf.com/photo_8394693_portrait-of-three-people-working-together-in-the-office.html&amp;ei=94efUs_dG8mUkQeOsoAQ&amp;bvm=bv.57155469,d.eW0&amp;psig=AFQjCNGFHzhU5m8fPJidTdSsonLQ3JmTpw&amp;ust=1386272951740678"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7.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www.google.com.pe/url?sa=i&amp;rct=j&amp;q=&amp;esrc=s&amp;frm=1&amp;source=images&amp;cd=&amp;cad=rja&amp;docid=p2-wKSc939furM&amp;tbnid=0oBqMcAePAJFrM:&amp;ved=0CAUQjRw&amp;url=http://vigilaperulambayeque.blogspot.com/2011/07/juelix-28.html&amp;ei=8YufUqjiL8u4kQebi4GwCQ&amp;bvm=bv.57155469,d.eW0&amp;psig=AFQjCNFxyBuxzRPNoUMoCGCVtAZBybvQuw&amp;ust=1386273707221398" TargetMode="External"/><Relationship Id="rId1" Type="http://schemas.openxmlformats.org/officeDocument/2006/relationships/slideLayout" Target="../slideLayouts/slideLayout7.xml"/><Relationship Id="rId4" Type="http://schemas.openxmlformats.org/officeDocument/2006/relationships/image" Target="../media/image9.jpe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www.google.com.pe/url?sa=i&amp;rct=j&amp;q=&amp;esrc=s&amp;frm=1&amp;source=images&amp;cd=&amp;cad=rja&amp;docid=21kLxQDasnpjPM&amp;tbnid=QsDra_tp9E-njM:&amp;ved=0CAUQjRw&amp;url=http://www.123rf.co.kr/photo_6352916_smiling-business-people-team-working-in-the-office.html&amp;ei=WYifUp3zC4S6kQfa6IHoAg&amp;bvm=bv.57155469,d.eW0&amp;psig=AFQjCNGFHzhU5m8fPJidTdSsonLQ3JmTpw&amp;ust=1386272951740678" TargetMode="Externa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7.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idx="4294967295"/>
          </p:nvPr>
        </p:nvSpPr>
        <p:spPr>
          <a:xfrm>
            <a:off x="1071538" y="642918"/>
            <a:ext cx="7358062" cy="1143009"/>
          </a:xfrm>
        </p:spPr>
        <p:txBody>
          <a:bodyPr>
            <a:normAutofit fontScale="90000"/>
          </a:bodyPr>
          <a:lstStyle/>
          <a:p>
            <a:pPr algn="ctr"/>
            <a:r>
              <a:rPr lang="es-PE" sz="3600" b="1" u="sng" dirty="0" smtClean="0">
                <a:solidFill>
                  <a:schemeClr val="accent1">
                    <a:lumMod val="50000"/>
                  </a:schemeClr>
                </a:solidFill>
                <a:effectLst/>
              </a:rPr>
              <a:t>LAS COMPENSACIONES EN EL RÉGIMEN DE LOS SERVIDORES PÚBLICOS</a:t>
            </a:r>
            <a:endParaRPr lang="es-PE" sz="3600" b="1" u="sng" dirty="0">
              <a:solidFill>
                <a:schemeClr val="accent1">
                  <a:lumMod val="50000"/>
                </a:schemeClr>
              </a:solidFill>
              <a:effectLst/>
            </a:endParaRPr>
          </a:p>
        </p:txBody>
      </p:sp>
      <p:sp>
        <p:nvSpPr>
          <p:cNvPr id="3" name="2 Subtítulo"/>
          <p:cNvSpPr>
            <a:spLocks noGrp="1"/>
          </p:cNvSpPr>
          <p:nvPr>
            <p:ph sz="half" idx="4294967295"/>
          </p:nvPr>
        </p:nvSpPr>
        <p:spPr>
          <a:xfrm>
            <a:off x="5786446" y="5429264"/>
            <a:ext cx="2928926" cy="714391"/>
          </a:xfrm>
        </p:spPr>
        <p:txBody>
          <a:bodyPr>
            <a:normAutofit/>
          </a:bodyPr>
          <a:lstStyle/>
          <a:p>
            <a:pPr algn="ctr">
              <a:buNone/>
            </a:pPr>
            <a:r>
              <a:rPr lang="es-PE" sz="1800" b="1" dirty="0" smtClean="0">
                <a:solidFill>
                  <a:schemeClr val="accent4">
                    <a:lumMod val="50000"/>
                  </a:schemeClr>
                </a:solidFill>
              </a:rPr>
              <a:t>JAVIER ARÉVALO VELA</a:t>
            </a:r>
          </a:p>
          <a:p>
            <a:pPr algn="ctr">
              <a:buNone/>
            </a:pPr>
            <a:r>
              <a:rPr lang="es-PE" sz="1800" b="1" dirty="0" smtClean="0">
                <a:solidFill>
                  <a:schemeClr val="accent4">
                    <a:lumMod val="50000"/>
                  </a:schemeClr>
                </a:solidFill>
              </a:rPr>
              <a:t>MG. EN DERECHO</a:t>
            </a:r>
            <a:endParaRPr lang="es-PE" sz="1800" b="1" dirty="0">
              <a:solidFill>
                <a:schemeClr val="accent4">
                  <a:lumMod val="50000"/>
                </a:schemeClr>
              </a:solidFill>
            </a:endParaRPr>
          </a:p>
        </p:txBody>
      </p:sp>
      <p:sp>
        <p:nvSpPr>
          <p:cNvPr id="43010" name="AutoShape 2" descr="https://encrypted-tbn2.gstatic.com/images?q=tbn:ANd9GcSuI-6T22iapX9In0vEqdj9EuTnpk1v_3633ZMFw_1E7q0iU33PFg">
            <a:hlinkClick r:id="rId2"/>
          </p:cNvPr>
          <p:cNvSpPr>
            <a:spLocks noChangeAspect="1" noChangeArrowheads="1"/>
          </p:cNvSpPr>
          <p:nvPr/>
        </p:nvSpPr>
        <p:spPr bwMode="auto">
          <a:xfrm>
            <a:off x="28575" y="-1622425"/>
            <a:ext cx="6000750" cy="3381375"/>
          </a:xfrm>
          <a:prstGeom prst="rect">
            <a:avLst/>
          </a:prstGeom>
          <a:noFill/>
        </p:spPr>
        <p:txBody>
          <a:bodyPr vert="horz" wrap="square" lIns="91440" tIns="45720" rIns="91440" bIns="45720" numCol="1" anchor="t" anchorCtr="0" compatLnSpc="1">
            <a:prstTxWarp prst="textNoShape">
              <a:avLst/>
            </a:prstTxWarp>
          </a:bodyPr>
          <a:lstStyle/>
          <a:p>
            <a:endParaRPr lang="es-PE" dirty="0"/>
          </a:p>
        </p:txBody>
      </p:sp>
      <p:sp>
        <p:nvSpPr>
          <p:cNvPr id="43012" name="AutoShape 4" descr="https://encrypted-tbn2.gstatic.com/images?q=tbn:ANd9GcSuI-6T22iapX9In0vEqdj9EuTnpk1v_3633ZMFw_1E7q0iU33PFg">
            <a:hlinkClick r:id="rId2"/>
          </p:cNvPr>
          <p:cNvSpPr>
            <a:spLocks noChangeAspect="1" noChangeArrowheads="1"/>
          </p:cNvSpPr>
          <p:nvPr/>
        </p:nvSpPr>
        <p:spPr bwMode="auto">
          <a:xfrm>
            <a:off x="28575" y="-1622425"/>
            <a:ext cx="6000750" cy="3381375"/>
          </a:xfrm>
          <a:prstGeom prst="rect">
            <a:avLst/>
          </a:prstGeom>
          <a:noFill/>
        </p:spPr>
        <p:txBody>
          <a:bodyPr vert="horz" wrap="square" lIns="91440" tIns="45720" rIns="91440" bIns="45720" numCol="1" anchor="t" anchorCtr="0" compatLnSpc="1">
            <a:prstTxWarp prst="textNoShape">
              <a:avLst/>
            </a:prstTxWarp>
          </a:bodyPr>
          <a:lstStyle/>
          <a:p>
            <a:endParaRPr lang="es-PE" dirty="0"/>
          </a:p>
        </p:txBody>
      </p:sp>
      <p:sp>
        <p:nvSpPr>
          <p:cNvPr id="43014" name="AutoShape 6" descr="https://encrypted-tbn0.gstatic.com/images?q=tbn:ANd9GcQFMqn7qPJIh-pTGsXCVMdYgBeHetqApg85I2XMheyXHULvPlsk">
            <a:hlinkClick r:id="rId3"/>
          </p:cNvPr>
          <p:cNvSpPr>
            <a:spLocks noChangeAspect="1" noChangeArrowheads="1"/>
          </p:cNvSpPr>
          <p:nvPr/>
        </p:nvSpPr>
        <p:spPr bwMode="auto">
          <a:xfrm>
            <a:off x="28575" y="-1752600"/>
            <a:ext cx="6096000" cy="3657600"/>
          </a:xfrm>
          <a:prstGeom prst="rect">
            <a:avLst/>
          </a:prstGeom>
          <a:noFill/>
        </p:spPr>
        <p:txBody>
          <a:bodyPr vert="horz" wrap="square" lIns="91440" tIns="45720" rIns="91440" bIns="45720" numCol="1" anchor="t" anchorCtr="0" compatLnSpc="1">
            <a:prstTxWarp prst="textNoShape">
              <a:avLst/>
            </a:prstTxWarp>
          </a:bodyPr>
          <a:lstStyle/>
          <a:p>
            <a:endParaRPr lang="es-PE" dirty="0"/>
          </a:p>
        </p:txBody>
      </p:sp>
      <p:pic>
        <p:nvPicPr>
          <p:cNvPr id="43016" name="Picture 8" descr="http://cdn.larepublica.pe/sites/default/files/imagecache/img_noticia_640x384/imagen/2010/01/23/DIRE230110ECO.jpg">
            <a:hlinkClick r:id="rId4"/>
          </p:cNvPr>
          <p:cNvPicPr>
            <a:picLocks noChangeAspect="1" noChangeArrowheads="1"/>
          </p:cNvPicPr>
          <p:nvPr/>
        </p:nvPicPr>
        <p:blipFill>
          <a:blip r:embed="rId5"/>
          <a:srcRect/>
          <a:stretch>
            <a:fillRect/>
          </a:stretch>
        </p:blipFill>
        <p:spPr bwMode="auto">
          <a:xfrm>
            <a:off x="1643042" y="3286124"/>
            <a:ext cx="3143272" cy="2357454"/>
          </a:xfrm>
          <a:prstGeom prst="rect">
            <a:avLst/>
          </a:prstGeom>
          <a:noFill/>
          <a:effectLst>
            <a:glow rad="101600">
              <a:schemeClr val="accent4">
                <a:satMod val="175000"/>
                <a:alpha val="40000"/>
              </a:schemeClr>
            </a:glow>
          </a:effectLst>
          <a:scene3d>
            <a:camera prst="orthographicFront"/>
            <a:lightRig rig="threePt" dir="t"/>
          </a:scene3d>
          <a:sp3d>
            <a:bevelT prst="angle"/>
          </a:sp3d>
        </p:spPr>
      </p:pic>
      <p:pic>
        <p:nvPicPr>
          <p:cNvPr id="43018" name="Picture 10" descr="http://cdn.larepublica.pe/sites/default/files/imagecache/img_noticia_640x384/imagen/2011/06/20/umala_aumento_sueldo.jpg">
            <a:hlinkClick r:id="rId6"/>
          </p:cNvPr>
          <p:cNvPicPr>
            <a:picLocks noChangeAspect="1" noChangeArrowheads="1"/>
          </p:cNvPicPr>
          <p:nvPr/>
        </p:nvPicPr>
        <p:blipFill>
          <a:blip r:embed="rId7"/>
          <a:srcRect/>
          <a:stretch>
            <a:fillRect/>
          </a:stretch>
        </p:blipFill>
        <p:spPr bwMode="auto">
          <a:xfrm>
            <a:off x="4357686" y="2285992"/>
            <a:ext cx="3357586" cy="2428892"/>
          </a:xfrm>
          <a:prstGeom prst="rect">
            <a:avLst/>
          </a:prstGeom>
          <a:noFill/>
          <a:effectLst>
            <a:glow rad="101600">
              <a:schemeClr val="accent3">
                <a:satMod val="175000"/>
                <a:alpha val="40000"/>
              </a:schemeClr>
            </a:glow>
          </a:effectLst>
          <a:scene3d>
            <a:camera prst="orthographicFront"/>
            <a:lightRig rig="threePt" dir="t"/>
          </a:scene3d>
          <a:sp3d>
            <a:bevelT prst="angle"/>
          </a:sp3d>
        </p:spPr>
      </p:pic>
      <p:sp>
        <p:nvSpPr>
          <p:cNvPr id="9" name="8 Rectángulo"/>
          <p:cNvSpPr/>
          <p:nvPr/>
        </p:nvSpPr>
        <p:spPr>
          <a:xfrm>
            <a:off x="571472" y="571480"/>
            <a:ext cx="357190" cy="271464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r"/>
            <a:r>
              <a:rPr lang="es-PE" b="1" dirty="0" smtClean="0">
                <a:solidFill>
                  <a:schemeClr val="accent3">
                    <a:lumMod val="50000"/>
                  </a:schemeClr>
                </a:solidFill>
              </a:rPr>
              <a:t>NOVENA  UNIDAD</a:t>
            </a:r>
            <a:endParaRPr lang="es-PE" b="1" dirty="0">
              <a:solidFill>
                <a:schemeClr val="accent3">
                  <a:lumMod val="50000"/>
                </a:schemeClr>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idx="4294967295"/>
          </p:nvPr>
        </p:nvSpPr>
        <p:spPr>
          <a:xfrm>
            <a:off x="214282" y="571480"/>
            <a:ext cx="8643998" cy="785833"/>
          </a:xfrm>
        </p:spPr>
        <p:txBody>
          <a:bodyPr>
            <a:noAutofit/>
          </a:bodyPr>
          <a:lstStyle/>
          <a:p>
            <a:r>
              <a:rPr lang="es-PE" sz="2800" b="1" u="sng" dirty="0" smtClean="0">
                <a:solidFill>
                  <a:schemeClr val="accent1">
                    <a:lumMod val="50000"/>
                  </a:schemeClr>
                </a:solidFill>
                <a:effectLst/>
              </a:rPr>
              <a:t>FUENTE DE FINANCIAMIENTO DE LA COMPENSACIÓN ECONÓMICA </a:t>
            </a:r>
            <a:br>
              <a:rPr lang="es-PE" sz="2800" b="1" u="sng" dirty="0" smtClean="0">
                <a:solidFill>
                  <a:schemeClr val="accent1">
                    <a:lumMod val="50000"/>
                  </a:schemeClr>
                </a:solidFill>
                <a:effectLst/>
              </a:rPr>
            </a:br>
            <a:r>
              <a:rPr lang="es-PE" sz="2800" b="1" u="sng" dirty="0" smtClean="0">
                <a:solidFill>
                  <a:schemeClr val="accent1">
                    <a:lumMod val="50000"/>
                  </a:schemeClr>
                </a:solidFill>
                <a:effectLst/>
              </a:rPr>
              <a:t>DEL PUESTO</a:t>
            </a:r>
            <a:endParaRPr lang="es-PE" sz="2800" b="1" u="sng" dirty="0">
              <a:solidFill>
                <a:schemeClr val="accent1">
                  <a:lumMod val="50000"/>
                </a:schemeClr>
              </a:solidFill>
              <a:effectLst/>
            </a:endParaRPr>
          </a:p>
        </p:txBody>
      </p:sp>
      <p:sp>
        <p:nvSpPr>
          <p:cNvPr id="9" name="8 Marcador de contenido"/>
          <p:cNvSpPr>
            <a:spLocks noGrp="1"/>
          </p:cNvSpPr>
          <p:nvPr>
            <p:ph sz="quarter" idx="4294967295"/>
          </p:nvPr>
        </p:nvSpPr>
        <p:spPr>
          <a:xfrm>
            <a:off x="285720" y="1214422"/>
            <a:ext cx="8472488" cy="5643578"/>
          </a:xfrm>
        </p:spPr>
        <p:txBody>
          <a:bodyPr>
            <a:normAutofit fontScale="85000" lnSpcReduction="20000"/>
          </a:bodyPr>
          <a:lstStyle/>
          <a:p>
            <a:pPr>
              <a:buNone/>
            </a:pPr>
            <a:endParaRPr lang="es-PE" dirty="0" smtClean="0"/>
          </a:p>
          <a:p>
            <a:pPr>
              <a:buNone/>
            </a:pPr>
            <a:endParaRPr lang="es-PE" dirty="0" smtClean="0"/>
          </a:p>
          <a:p>
            <a:pPr>
              <a:buNone/>
            </a:pPr>
            <a:endParaRPr lang="es-PE" dirty="0" smtClean="0"/>
          </a:p>
          <a:p>
            <a:pPr>
              <a:buNone/>
            </a:pPr>
            <a:endParaRPr lang="es-PE" dirty="0" smtClean="0"/>
          </a:p>
          <a:p>
            <a:pPr>
              <a:buNone/>
            </a:pPr>
            <a:endParaRPr lang="es-PE" dirty="0" smtClean="0"/>
          </a:p>
          <a:p>
            <a:pPr>
              <a:buNone/>
            </a:pPr>
            <a:endParaRPr lang="es-PE" dirty="0" smtClean="0"/>
          </a:p>
          <a:p>
            <a:pPr>
              <a:buNone/>
            </a:pPr>
            <a:endParaRPr lang="es-PE" dirty="0" smtClean="0"/>
          </a:p>
          <a:p>
            <a:pPr>
              <a:buNone/>
            </a:pPr>
            <a:endParaRPr lang="es-PE" dirty="0" smtClean="0"/>
          </a:p>
          <a:p>
            <a:pPr>
              <a:buNone/>
            </a:pPr>
            <a:endParaRPr lang="es-PE" dirty="0" smtClean="0"/>
          </a:p>
          <a:p>
            <a:pPr>
              <a:buNone/>
            </a:pPr>
            <a:endParaRPr lang="es-PE" dirty="0" smtClean="0"/>
          </a:p>
          <a:p>
            <a:pPr>
              <a:buNone/>
            </a:pPr>
            <a:endParaRPr lang="es-PE" dirty="0" smtClean="0"/>
          </a:p>
          <a:p>
            <a:pPr>
              <a:buNone/>
            </a:pPr>
            <a:endParaRPr lang="es-PE" dirty="0" smtClean="0"/>
          </a:p>
          <a:p>
            <a:pPr>
              <a:buNone/>
            </a:pPr>
            <a:endParaRPr lang="es-PE" dirty="0" smtClean="0"/>
          </a:p>
          <a:p>
            <a:pPr>
              <a:buNone/>
            </a:pPr>
            <a:endParaRPr lang="es-PE" dirty="0" smtClean="0"/>
          </a:p>
          <a:p>
            <a:pPr>
              <a:buNone/>
            </a:pPr>
            <a:endParaRPr lang="es-PE" dirty="0" smtClean="0"/>
          </a:p>
          <a:p>
            <a:pPr>
              <a:buNone/>
            </a:pPr>
            <a:r>
              <a:rPr lang="es-PE" sz="1800" b="1" dirty="0" smtClean="0">
                <a:solidFill>
                  <a:schemeClr val="accent1">
                    <a:lumMod val="50000"/>
                  </a:schemeClr>
                </a:solidFill>
              </a:rPr>
              <a:t>LSC, ART. 32, PRIMER PÁRRAFO</a:t>
            </a:r>
            <a:endParaRPr lang="es-PE" sz="1800" b="1" dirty="0">
              <a:solidFill>
                <a:schemeClr val="accent1">
                  <a:lumMod val="50000"/>
                </a:schemeClr>
              </a:solidFill>
            </a:endParaRPr>
          </a:p>
        </p:txBody>
      </p:sp>
      <p:graphicFrame>
        <p:nvGraphicFramePr>
          <p:cNvPr id="14" name="13 Diagrama"/>
          <p:cNvGraphicFramePr/>
          <p:nvPr/>
        </p:nvGraphicFramePr>
        <p:xfrm>
          <a:off x="1857356" y="1571612"/>
          <a:ext cx="4000528" cy="44291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5" name="14 Rectángulo redondeado"/>
          <p:cNvSpPr/>
          <p:nvPr/>
        </p:nvSpPr>
        <p:spPr>
          <a:xfrm>
            <a:off x="6500826" y="3929066"/>
            <a:ext cx="1928826" cy="1143008"/>
          </a:xfrm>
          <a:prstGeom prst="roundRect">
            <a:avLst/>
          </a:prstGeom>
          <a:noFill/>
          <a:ln w="28575">
            <a:solidFill>
              <a:schemeClr val="tx2">
                <a:lumMod val="60000"/>
                <a:lumOff val="4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PE" sz="2000" dirty="0" smtClean="0">
                <a:solidFill>
                  <a:schemeClr val="accent1">
                    <a:lumMod val="50000"/>
                  </a:schemeClr>
                </a:solidFill>
              </a:rPr>
              <a:t>3) Ambos</a:t>
            </a:r>
            <a:endParaRPr lang="es-PE" sz="2000" dirty="0">
              <a:solidFill>
                <a:schemeClr val="accent1">
                  <a:lumMod val="50000"/>
                </a:schemeClr>
              </a:solidFill>
            </a:endParaRPr>
          </a:p>
        </p:txBody>
      </p:sp>
      <p:cxnSp>
        <p:nvCxnSpPr>
          <p:cNvPr id="18" name="17 Conector recto"/>
          <p:cNvCxnSpPr/>
          <p:nvPr/>
        </p:nvCxnSpPr>
        <p:spPr>
          <a:xfrm>
            <a:off x="5500694" y="3714752"/>
            <a:ext cx="857256" cy="714380"/>
          </a:xfrm>
          <a:prstGeom prst="line">
            <a:avLst/>
          </a:prstGeom>
          <a:ln w="28575">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21" name="20 Conector recto"/>
          <p:cNvCxnSpPr/>
          <p:nvPr/>
        </p:nvCxnSpPr>
        <p:spPr>
          <a:xfrm flipV="1">
            <a:off x="5429256" y="4572008"/>
            <a:ext cx="928694" cy="714380"/>
          </a:xfrm>
          <a:prstGeom prst="line">
            <a:avLst/>
          </a:prstGeom>
          <a:ln w="28575">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idx="4294967295"/>
          </p:nvPr>
        </p:nvSpPr>
        <p:spPr>
          <a:xfrm>
            <a:off x="642910" y="500042"/>
            <a:ext cx="7929562" cy="1000146"/>
          </a:xfrm>
        </p:spPr>
        <p:txBody>
          <a:bodyPr>
            <a:normAutofit/>
          </a:bodyPr>
          <a:lstStyle/>
          <a:p>
            <a:pPr algn="ctr"/>
            <a:r>
              <a:rPr lang="es-PE" sz="2800" b="1" u="sng" dirty="0" smtClean="0">
                <a:solidFill>
                  <a:schemeClr val="accent1">
                    <a:lumMod val="50000"/>
                  </a:schemeClr>
                </a:solidFill>
                <a:effectLst/>
              </a:rPr>
              <a:t>FUENTE DE FINANCIAMIENTO DE LA COMPENSACIÓN ECONÓMICA DEL PUESTO</a:t>
            </a:r>
            <a:endParaRPr lang="es-PE" sz="2800" b="1" u="sng" dirty="0">
              <a:solidFill>
                <a:schemeClr val="accent1">
                  <a:lumMod val="50000"/>
                </a:schemeClr>
              </a:solidFill>
              <a:effectLst/>
            </a:endParaRPr>
          </a:p>
        </p:txBody>
      </p:sp>
      <p:sp>
        <p:nvSpPr>
          <p:cNvPr id="10" name="9 Marcador de contenido"/>
          <p:cNvSpPr>
            <a:spLocks noGrp="1"/>
          </p:cNvSpPr>
          <p:nvPr>
            <p:ph sz="quarter" idx="4294967295"/>
          </p:nvPr>
        </p:nvSpPr>
        <p:spPr>
          <a:xfrm>
            <a:off x="500034" y="1500174"/>
            <a:ext cx="8229600" cy="5357826"/>
          </a:xfrm>
        </p:spPr>
        <p:txBody>
          <a:bodyPr>
            <a:normAutofit/>
          </a:bodyPr>
          <a:lstStyle/>
          <a:p>
            <a:pPr>
              <a:buNone/>
            </a:pPr>
            <a:endParaRPr lang="es-PE" dirty="0" smtClean="0"/>
          </a:p>
          <a:p>
            <a:pPr>
              <a:buNone/>
            </a:pPr>
            <a:endParaRPr lang="es-PE" dirty="0" smtClean="0"/>
          </a:p>
          <a:p>
            <a:pPr>
              <a:buNone/>
            </a:pPr>
            <a:endParaRPr lang="es-PE" dirty="0" smtClean="0"/>
          </a:p>
          <a:p>
            <a:pPr>
              <a:buNone/>
            </a:pPr>
            <a:endParaRPr lang="es-PE" dirty="0" smtClean="0"/>
          </a:p>
          <a:p>
            <a:pPr>
              <a:buNone/>
            </a:pPr>
            <a:endParaRPr lang="es-PE" dirty="0" smtClean="0"/>
          </a:p>
          <a:p>
            <a:pPr>
              <a:buNone/>
            </a:pPr>
            <a:endParaRPr lang="es-PE" dirty="0" smtClean="0"/>
          </a:p>
          <a:p>
            <a:pPr>
              <a:buNone/>
            </a:pPr>
            <a:endParaRPr lang="es-PE" dirty="0" smtClean="0"/>
          </a:p>
          <a:p>
            <a:pPr>
              <a:buNone/>
            </a:pPr>
            <a:endParaRPr lang="es-PE" dirty="0" smtClean="0"/>
          </a:p>
          <a:p>
            <a:pPr>
              <a:buNone/>
            </a:pPr>
            <a:endParaRPr lang="es-PE" dirty="0" smtClean="0"/>
          </a:p>
          <a:p>
            <a:pPr>
              <a:buNone/>
            </a:pPr>
            <a:endParaRPr lang="es-PE" dirty="0" smtClean="0"/>
          </a:p>
          <a:p>
            <a:pPr>
              <a:buNone/>
            </a:pPr>
            <a:r>
              <a:rPr lang="es-PE" sz="1800" b="1" dirty="0" smtClean="0">
                <a:solidFill>
                  <a:schemeClr val="accent1">
                    <a:lumMod val="50000"/>
                  </a:schemeClr>
                </a:solidFill>
              </a:rPr>
              <a:t>LSC, ART. 32, ÚLTIMO PÁRRAFO</a:t>
            </a:r>
            <a:endParaRPr lang="es-PE" sz="1800" b="1" dirty="0">
              <a:solidFill>
                <a:schemeClr val="accent1">
                  <a:lumMod val="50000"/>
                </a:schemeClr>
              </a:solidFill>
            </a:endParaRPr>
          </a:p>
        </p:txBody>
      </p:sp>
      <p:graphicFrame>
        <p:nvGraphicFramePr>
          <p:cNvPr id="11" name="10 Diagrama"/>
          <p:cNvGraphicFramePr/>
          <p:nvPr/>
        </p:nvGraphicFramePr>
        <p:xfrm>
          <a:off x="857224" y="2000240"/>
          <a:ext cx="7548594" cy="3643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idx="4294967295"/>
          </p:nvPr>
        </p:nvSpPr>
        <p:spPr>
          <a:xfrm>
            <a:off x="428596" y="714356"/>
            <a:ext cx="8229600" cy="785795"/>
          </a:xfrm>
        </p:spPr>
        <p:txBody>
          <a:bodyPr>
            <a:noAutofit/>
          </a:bodyPr>
          <a:lstStyle/>
          <a:p>
            <a:pPr algn="ctr"/>
            <a:r>
              <a:rPr lang="es-PE" sz="2800" b="1" u="sng" dirty="0" smtClean="0">
                <a:solidFill>
                  <a:schemeClr val="accent1">
                    <a:lumMod val="50000"/>
                  </a:schemeClr>
                </a:solidFill>
                <a:effectLst/>
              </a:rPr>
              <a:t>REGLAS PARA EL PAGO DE LA COMPENSACIÓN ECONÓMICA DEL PUESTO</a:t>
            </a:r>
            <a:endParaRPr lang="es-PE" sz="2800" b="1" u="sng" dirty="0">
              <a:solidFill>
                <a:schemeClr val="accent1">
                  <a:lumMod val="50000"/>
                </a:schemeClr>
              </a:solidFill>
              <a:effectLst/>
            </a:endParaRPr>
          </a:p>
        </p:txBody>
      </p:sp>
      <p:sp>
        <p:nvSpPr>
          <p:cNvPr id="3" name="2 Marcador de contenido"/>
          <p:cNvSpPr>
            <a:spLocks noGrp="1"/>
          </p:cNvSpPr>
          <p:nvPr>
            <p:ph sz="quarter" idx="4294967295"/>
          </p:nvPr>
        </p:nvSpPr>
        <p:spPr>
          <a:xfrm>
            <a:off x="357158" y="1785926"/>
            <a:ext cx="8429684" cy="5786478"/>
          </a:xfrm>
        </p:spPr>
        <p:txBody>
          <a:bodyPr>
            <a:normAutofit fontScale="92500" lnSpcReduction="20000"/>
          </a:bodyPr>
          <a:lstStyle/>
          <a:p>
            <a:pPr algn="just">
              <a:buNone/>
            </a:pPr>
            <a:r>
              <a:rPr lang="es-PE" sz="2400" dirty="0" smtClean="0">
                <a:solidFill>
                  <a:schemeClr val="accent2">
                    <a:lumMod val="50000"/>
                  </a:schemeClr>
                </a:solidFill>
              </a:rPr>
              <a:t>a) La planilla única de pago de las entidades solo es afectada por los descuentos establecidos por ley, por cuotas sindicales expresamente autorizadas por el servidor, y por mandato judicial expreso, de corresponder.</a:t>
            </a:r>
          </a:p>
          <a:p>
            <a:pPr algn="just">
              <a:buNone/>
            </a:pPr>
            <a:endParaRPr lang="es-PE" sz="2400" dirty="0" smtClean="0">
              <a:solidFill>
                <a:schemeClr val="accent2">
                  <a:lumMod val="50000"/>
                </a:schemeClr>
              </a:solidFill>
            </a:endParaRPr>
          </a:p>
          <a:p>
            <a:pPr algn="just">
              <a:buNone/>
            </a:pPr>
            <a:r>
              <a:rPr lang="es-PE" sz="2400" dirty="0" smtClean="0">
                <a:solidFill>
                  <a:schemeClr val="accent2">
                    <a:lumMod val="50000"/>
                  </a:schemeClr>
                </a:solidFill>
              </a:rPr>
              <a:t>b) Las compensaciones económicas no están sujetas a indexaciones, homologaciones, nivelaciones o cualquier otro mecanismo similar de vinculación.</a:t>
            </a:r>
          </a:p>
          <a:p>
            <a:pPr algn="just">
              <a:buNone/>
            </a:pPr>
            <a:endParaRPr lang="es-PE" sz="2400" dirty="0" smtClean="0">
              <a:solidFill>
                <a:schemeClr val="accent2">
                  <a:lumMod val="50000"/>
                </a:schemeClr>
              </a:solidFill>
            </a:endParaRPr>
          </a:p>
          <a:p>
            <a:pPr algn="just">
              <a:buNone/>
            </a:pPr>
            <a:r>
              <a:rPr lang="es-PE" sz="2400" dirty="0" smtClean="0">
                <a:solidFill>
                  <a:schemeClr val="accent2">
                    <a:lumMod val="50000"/>
                  </a:schemeClr>
                </a:solidFill>
              </a:rPr>
              <a:t>c) Las compensaciones económicas se establecen en moneda nacional salvo los casos de servicios efectivos en el extranjero.</a:t>
            </a:r>
          </a:p>
          <a:p>
            <a:pPr algn="just">
              <a:buNone/>
            </a:pPr>
            <a:endParaRPr lang="es-PE" sz="2400" dirty="0" smtClean="0">
              <a:solidFill>
                <a:schemeClr val="accent2">
                  <a:lumMod val="50000"/>
                </a:schemeClr>
              </a:solidFill>
            </a:endParaRPr>
          </a:p>
          <a:p>
            <a:pPr algn="just">
              <a:buNone/>
            </a:pPr>
            <a:r>
              <a:rPr lang="es-PE" sz="2400" dirty="0" smtClean="0">
                <a:solidFill>
                  <a:schemeClr val="accent2">
                    <a:lumMod val="50000"/>
                  </a:schemeClr>
                </a:solidFill>
              </a:rPr>
              <a:t>d) Los funcionarios públicos y directivos públicos que no presten servicios a tiempo completo solo reciben la proporción equivalente a la compensación económica del puesto.</a:t>
            </a:r>
          </a:p>
          <a:p>
            <a:pPr algn="just">
              <a:buNone/>
            </a:pPr>
            <a:endParaRPr lang="es-PE" sz="2400" dirty="0" smtClean="0">
              <a:solidFill>
                <a:schemeClr val="accent2">
                  <a:lumMod val="50000"/>
                </a:schemeClr>
              </a:solidFill>
            </a:endParaRPr>
          </a:p>
          <a:p>
            <a:pPr algn="just">
              <a:buNone/>
            </a:pPr>
            <a:r>
              <a:rPr lang="es-PE" sz="2400" dirty="0" smtClean="0">
                <a:solidFill>
                  <a:schemeClr val="accent2">
                    <a:lumMod val="50000"/>
                  </a:schemeClr>
                </a:solidFill>
              </a:rPr>
              <a:t>	</a:t>
            </a:r>
          </a:p>
          <a:p>
            <a:pPr algn="just">
              <a:buNone/>
            </a:pPr>
            <a:endParaRPr lang="es-PE" sz="2200" dirty="0" smtClean="0">
              <a:solidFill>
                <a:schemeClr val="accent4">
                  <a:lumMod val="50000"/>
                </a:schemeClr>
              </a:solidFill>
            </a:endParaRPr>
          </a:p>
          <a:p>
            <a:pPr algn="r">
              <a:buNone/>
            </a:pPr>
            <a:r>
              <a:rPr lang="es-PE" sz="2200" dirty="0" smtClean="0"/>
              <a:t>							</a:t>
            </a:r>
            <a:endParaRPr lang="es-PE" sz="2200" b="1" dirty="0">
              <a:solidFill>
                <a:schemeClr val="accent1">
                  <a:lumMod val="50000"/>
                </a:schemeClr>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4294967295"/>
          </p:nvPr>
        </p:nvSpPr>
        <p:spPr>
          <a:xfrm>
            <a:off x="500034" y="714356"/>
            <a:ext cx="8143932" cy="4572000"/>
          </a:xfrm>
        </p:spPr>
        <p:txBody>
          <a:bodyPr>
            <a:normAutofit/>
          </a:bodyPr>
          <a:lstStyle/>
          <a:p>
            <a:pPr algn="just">
              <a:buNone/>
            </a:pPr>
            <a:r>
              <a:rPr lang="es-PE" sz="2200" dirty="0" smtClean="0">
                <a:solidFill>
                  <a:schemeClr val="accent2">
                    <a:lumMod val="50000"/>
                  </a:schemeClr>
                </a:solidFill>
              </a:rPr>
              <a:t>e) La compensación económica se abona a cada servidor civil luego de ser registrada y autorizada por el “Aplicativo informático para el registro centralizado de planillas y de datos de los recursos humanos del Sector Público - Aplicativo Informático” a cargo del Ministerio de Economía y Finanzas.</a:t>
            </a:r>
          </a:p>
          <a:p>
            <a:pPr algn="just">
              <a:buNone/>
            </a:pPr>
            <a:endParaRPr lang="es-PE" sz="2200" dirty="0" smtClean="0">
              <a:solidFill>
                <a:schemeClr val="accent2">
                  <a:lumMod val="50000"/>
                </a:schemeClr>
              </a:solidFill>
            </a:endParaRPr>
          </a:p>
          <a:p>
            <a:pPr algn="just">
              <a:buNone/>
            </a:pPr>
            <a:r>
              <a:rPr lang="es-PE" sz="2200" dirty="0" smtClean="0">
                <a:solidFill>
                  <a:schemeClr val="accent2">
                    <a:lumMod val="50000"/>
                  </a:schemeClr>
                </a:solidFill>
              </a:rPr>
              <a:t>f) La compensación económica por los trabajos efectivamente realizados por el servidor civil solo puede ser determinada según se regula en la presente Ley.</a:t>
            </a:r>
          </a:p>
          <a:p>
            <a:pPr algn="just">
              <a:buNone/>
            </a:pPr>
            <a:endParaRPr lang="es-PE" sz="2200" dirty="0" smtClean="0">
              <a:solidFill>
                <a:schemeClr val="accent2">
                  <a:lumMod val="50000"/>
                </a:schemeClr>
              </a:solidFill>
            </a:endParaRPr>
          </a:p>
          <a:p>
            <a:pPr algn="just">
              <a:buNone/>
            </a:pPr>
            <a:r>
              <a:rPr lang="es-PE" sz="2200" dirty="0" smtClean="0">
                <a:solidFill>
                  <a:schemeClr val="accent2">
                    <a:lumMod val="50000"/>
                  </a:schemeClr>
                </a:solidFill>
              </a:rPr>
              <a:t>g) Las reglas citadas en el presente artículo son de aplicación general inclusive para las carreras especiales.</a:t>
            </a:r>
          </a:p>
          <a:p>
            <a:endParaRPr lang="es-PE" sz="2200" dirty="0"/>
          </a:p>
        </p:txBody>
      </p:sp>
      <p:sp>
        <p:nvSpPr>
          <p:cNvPr id="4" name="3 Rectángulo"/>
          <p:cNvSpPr/>
          <p:nvPr/>
        </p:nvSpPr>
        <p:spPr>
          <a:xfrm>
            <a:off x="7572396" y="6286520"/>
            <a:ext cx="1157945" cy="369332"/>
          </a:xfrm>
          <a:prstGeom prst="rect">
            <a:avLst/>
          </a:prstGeom>
        </p:spPr>
        <p:txBody>
          <a:bodyPr wrap="none">
            <a:spAutoFit/>
          </a:bodyPr>
          <a:lstStyle/>
          <a:p>
            <a:pPr algn="r">
              <a:buNone/>
            </a:pPr>
            <a:r>
              <a:rPr lang="es-PE" b="1" dirty="0" smtClean="0">
                <a:solidFill>
                  <a:schemeClr val="accent1">
                    <a:lumMod val="50000"/>
                  </a:schemeClr>
                </a:solidFill>
              </a:rPr>
              <a:t>LSC, ART. 34</a:t>
            </a:r>
            <a:endParaRPr lang="es-PE" b="1" dirty="0">
              <a:solidFill>
                <a:schemeClr val="accent1">
                  <a:lumMod val="50000"/>
                </a:schemeClr>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idx="4294967295"/>
          </p:nvPr>
        </p:nvSpPr>
        <p:spPr>
          <a:xfrm>
            <a:off x="285720" y="285728"/>
            <a:ext cx="8534400" cy="615949"/>
          </a:xfrm>
        </p:spPr>
        <p:txBody>
          <a:bodyPr>
            <a:normAutofit/>
          </a:bodyPr>
          <a:lstStyle/>
          <a:p>
            <a:r>
              <a:rPr lang="es-PE" sz="2800" b="1" u="sng" dirty="0" smtClean="0">
                <a:solidFill>
                  <a:schemeClr val="accent1">
                    <a:lumMod val="50000"/>
                  </a:schemeClr>
                </a:solidFill>
              </a:rPr>
              <a:t>VALORIZACIÓN DE LA COMPENSACIÓN ECONÓMICA</a:t>
            </a:r>
            <a:endParaRPr lang="es-PE" sz="2800" b="1" u="sng" dirty="0">
              <a:solidFill>
                <a:schemeClr val="accent1">
                  <a:lumMod val="50000"/>
                </a:schemeClr>
              </a:solidFill>
            </a:endParaRPr>
          </a:p>
        </p:txBody>
      </p:sp>
      <p:sp>
        <p:nvSpPr>
          <p:cNvPr id="3" name="2 Marcador de contenido"/>
          <p:cNvSpPr>
            <a:spLocks noGrp="1"/>
          </p:cNvSpPr>
          <p:nvPr>
            <p:ph sz="quarter" idx="4294967295"/>
          </p:nvPr>
        </p:nvSpPr>
        <p:spPr>
          <a:xfrm>
            <a:off x="214282" y="1214422"/>
            <a:ext cx="8504238" cy="4572032"/>
          </a:xfrm>
        </p:spPr>
        <p:txBody>
          <a:bodyPr>
            <a:normAutofit/>
          </a:bodyPr>
          <a:lstStyle/>
          <a:p>
            <a:pPr algn="just">
              <a:buNone/>
            </a:pPr>
            <a:r>
              <a:rPr lang="es-PE" dirty="0" smtClean="0"/>
              <a:t>	</a:t>
            </a:r>
            <a:r>
              <a:rPr lang="es-PE" sz="2300" dirty="0" smtClean="0">
                <a:solidFill>
                  <a:schemeClr val="accent2">
                    <a:lumMod val="50000"/>
                  </a:schemeClr>
                </a:solidFill>
              </a:rPr>
              <a:t>La valorización de la compensación económica es el mecanismo por el cual se determina el monto que se asigna a un puesto determinado y que, como contraprestación en dinero, corresponde otorgar al servidor civil que lo ocupe.</a:t>
            </a:r>
          </a:p>
          <a:p>
            <a:pPr algn="just">
              <a:buNone/>
            </a:pPr>
            <a:endParaRPr lang="es-PE" sz="2300" dirty="0" smtClean="0">
              <a:solidFill>
                <a:schemeClr val="accent2">
                  <a:lumMod val="50000"/>
                </a:schemeClr>
              </a:solidFill>
            </a:endParaRPr>
          </a:p>
          <a:p>
            <a:pPr algn="just">
              <a:buNone/>
            </a:pPr>
            <a:r>
              <a:rPr lang="es-PE" sz="2300" dirty="0" smtClean="0">
                <a:solidFill>
                  <a:schemeClr val="accent2">
                    <a:lumMod val="50000"/>
                  </a:schemeClr>
                </a:solidFill>
              </a:rPr>
              <a:t>	La suma de los montos de la Valorización Principal, la Valorización Ajustada y la Valorización Priorizada, en caso esta última correspondiera, constituye la compensación económica asignada al puesto, que se abonará al servidor civil que lo ocupe, de acuerdo a lo establecido en el numeral 31.2 del artículo 31 de la Ley.</a:t>
            </a:r>
          </a:p>
          <a:p>
            <a:pPr algn="just">
              <a:buNone/>
            </a:pPr>
            <a:endParaRPr lang="es-PE" sz="2300" dirty="0">
              <a:solidFill>
                <a:schemeClr val="accent2">
                  <a:lumMod val="50000"/>
                </a:schemeClr>
              </a:solidFill>
            </a:endParaRPr>
          </a:p>
          <a:p>
            <a:pPr algn="just">
              <a:buNone/>
            </a:pPr>
            <a:r>
              <a:rPr lang="es-PE" sz="2300" dirty="0" smtClean="0">
                <a:solidFill>
                  <a:schemeClr val="accent2">
                    <a:lumMod val="50000"/>
                  </a:schemeClr>
                </a:solidFill>
              </a:rPr>
              <a:t>				</a:t>
            </a:r>
            <a:r>
              <a:rPr lang="es-PE" sz="2300" dirty="0" smtClean="0">
                <a:solidFill>
                  <a:srgbClr val="0070C0"/>
                </a:solidFill>
              </a:rPr>
              <a:t>CE = VP + VA+ VPZ </a:t>
            </a:r>
            <a:r>
              <a:rPr lang="es-PE" sz="1400" dirty="0" smtClean="0">
                <a:solidFill>
                  <a:srgbClr val="0070C0"/>
                </a:solidFill>
              </a:rPr>
              <a:t>(*)</a:t>
            </a:r>
          </a:p>
        </p:txBody>
      </p:sp>
      <p:sp>
        <p:nvSpPr>
          <p:cNvPr id="5" name="4 Rectángulo"/>
          <p:cNvSpPr/>
          <p:nvPr/>
        </p:nvSpPr>
        <p:spPr>
          <a:xfrm>
            <a:off x="571472" y="6286520"/>
            <a:ext cx="8215370" cy="4286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None/>
            </a:pPr>
            <a:r>
              <a:rPr lang="es-PE" sz="1600" b="1" dirty="0" smtClean="0">
                <a:solidFill>
                  <a:schemeClr val="tx2">
                    <a:lumMod val="75000"/>
                  </a:schemeClr>
                </a:solidFill>
              </a:rPr>
              <a:t>DECRETO SUPREMO Nº 138-2014-EF, REGLAMENTO  LSC, ART. 6.</a:t>
            </a:r>
          </a:p>
        </p:txBody>
      </p:sp>
      <p:sp>
        <p:nvSpPr>
          <p:cNvPr id="6" name="5 Rectángulo"/>
          <p:cNvSpPr/>
          <p:nvPr/>
        </p:nvSpPr>
        <p:spPr>
          <a:xfrm>
            <a:off x="571472" y="5929330"/>
            <a:ext cx="2357454" cy="3571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PE" sz="1600" b="1" dirty="0" smtClean="0">
                <a:solidFill>
                  <a:schemeClr val="accent2">
                    <a:lumMod val="50000"/>
                  </a:schemeClr>
                </a:solidFill>
              </a:rPr>
              <a:t>(*) DE PERCIBIRSE</a:t>
            </a:r>
            <a:endParaRPr lang="es-PE" sz="1600" b="1" dirty="0">
              <a:solidFill>
                <a:schemeClr val="accent2">
                  <a:lumMod val="50000"/>
                </a:schemeClr>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idx="4294967295"/>
          </p:nvPr>
        </p:nvSpPr>
        <p:spPr>
          <a:xfrm>
            <a:off x="714348" y="571480"/>
            <a:ext cx="7858125" cy="571504"/>
          </a:xfrm>
        </p:spPr>
        <p:txBody>
          <a:bodyPr>
            <a:normAutofit/>
          </a:bodyPr>
          <a:lstStyle/>
          <a:p>
            <a:pPr algn="ctr"/>
            <a:r>
              <a:rPr lang="es-PE" sz="2800" b="1" u="sng" dirty="0" smtClean="0">
                <a:solidFill>
                  <a:schemeClr val="accent1">
                    <a:lumMod val="50000"/>
                  </a:schemeClr>
                </a:solidFill>
              </a:rPr>
              <a:t>COMPOSICIÓN DE </a:t>
            </a:r>
            <a:r>
              <a:rPr lang="es-PE" sz="2800" b="1" u="sng" dirty="0" smtClean="0">
                <a:solidFill>
                  <a:schemeClr val="accent1">
                    <a:lumMod val="50000"/>
                  </a:schemeClr>
                </a:solidFill>
                <a:effectLst/>
              </a:rPr>
              <a:t>LA COMPENSACIÓN ECONÓMICA</a:t>
            </a:r>
            <a:endParaRPr lang="es-PE" sz="2800" b="1" u="sng" dirty="0">
              <a:solidFill>
                <a:schemeClr val="accent1">
                  <a:lumMod val="50000"/>
                </a:schemeClr>
              </a:solidFill>
              <a:effectLst/>
            </a:endParaRPr>
          </a:p>
        </p:txBody>
      </p:sp>
      <p:sp>
        <p:nvSpPr>
          <p:cNvPr id="22" name="21 Marcador de contenido"/>
          <p:cNvSpPr>
            <a:spLocks noGrp="1"/>
          </p:cNvSpPr>
          <p:nvPr>
            <p:ph sz="quarter" idx="4294967295"/>
          </p:nvPr>
        </p:nvSpPr>
        <p:spPr>
          <a:xfrm>
            <a:off x="357158" y="1643050"/>
            <a:ext cx="8229600" cy="4071966"/>
          </a:xfrm>
        </p:spPr>
        <p:txBody>
          <a:bodyPr>
            <a:normAutofit/>
          </a:bodyPr>
          <a:lstStyle/>
          <a:p>
            <a:pPr>
              <a:buNone/>
            </a:pPr>
            <a:endParaRPr lang="es-PE" dirty="0" smtClean="0"/>
          </a:p>
          <a:p>
            <a:pPr>
              <a:buNone/>
            </a:pPr>
            <a:endParaRPr lang="es-PE" dirty="0" smtClean="0"/>
          </a:p>
          <a:p>
            <a:pPr>
              <a:buNone/>
            </a:pPr>
            <a:endParaRPr lang="es-PE" dirty="0" smtClean="0"/>
          </a:p>
          <a:p>
            <a:pPr>
              <a:buNone/>
            </a:pPr>
            <a:endParaRPr lang="es-PE" dirty="0" smtClean="0"/>
          </a:p>
          <a:p>
            <a:pPr>
              <a:buNone/>
            </a:pPr>
            <a:endParaRPr lang="es-PE" dirty="0" smtClean="0"/>
          </a:p>
          <a:p>
            <a:pPr>
              <a:buNone/>
            </a:pPr>
            <a:endParaRPr lang="es-PE" dirty="0" smtClean="0"/>
          </a:p>
          <a:p>
            <a:pPr>
              <a:buNone/>
            </a:pPr>
            <a:endParaRPr lang="es-PE" dirty="0" smtClean="0"/>
          </a:p>
          <a:p>
            <a:pPr>
              <a:buNone/>
            </a:pPr>
            <a:endParaRPr lang="es-PE" dirty="0" smtClean="0"/>
          </a:p>
          <a:p>
            <a:pPr>
              <a:buNone/>
            </a:pPr>
            <a:endParaRPr lang="es-PE" dirty="0" smtClean="0"/>
          </a:p>
          <a:p>
            <a:pPr>
              <a:buNone/>
            </a:pPr>
            <a:endParaRPr lang="es-PE" sz="1800" b="1" dirty="0" smtClean="0">
              <a:solidFill>
                <a:schemeClr val="accent1">
                  <a:lumMod val="50000"/>
                </a:schemeClr>
              </a:solidFill>
            </a:endParaRPr>
          </a:p>
        </p:txBody>
      </p:sp>
      <p:sp>
        <p:nvSpPr>
          <p:cNvPr id="17" name="16 Rectángulo"/>
          <p:cNvSpPr/>
          <p:nvPr/>
        </p:nvSpPr>
        <p:spPr>
          <a:xfrm>
            <a:off x="500034" y="6429396"/>
            <a:ext cx="8215370" cy="4286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None/>
            </a:pPr>
            <a:r>
              <a:rPr lang="es-PE" sz="1600" b="1" dirty="0" smtClean="0">
                <a:solidFill>
                  <a:schemeClr val="tx2">
                    <a:lumMod val="75000"/>
                  </a:schemeClr>
                </a:solidFill>
              </a:rPr>
              <a:t>DECRETO SUPREMO Nº 138-2014-EF, REGLAMENTO  LSC, ART. 5.</a:t>
            </a:r>
          </a:p>
        </p:txBody>
      </p:sp>
      <p:graphicFrame>
        <p:nvGraphicFramePr>
          <p:cNvPr id="18" name="17 Diagrama"/>
          <p:cNvGraphicFramePr/>
          <p:nvPr/>
        </p:nvGraphicFramePr>
        <p:xfrm>
          <a:off x="785786" y="1714488"/>
          <a:ext cx="7500990" cy="41434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idx="4294967295"/>
          </p:nvPr>
        </p:nvSpPr>
        <p:spPr>
          <a:xfrm>
            <a:off x="285720" y="428604"/>
            <a:ext cx="8534400" cy="758825"/>
          </a:xfrm>
        </p:spPr>
        <p:txBody>
          <a:bodyPr>
            <a:normAutofit/>
          </a:bodyPr>
          <a:lstStyle/>
          <a:p>
            <a:r>
              <a:rPr lang="es-PE" sz="2800" b="1" u="sng" dirty="0" smtClean="0">
                <a:solidFill>
                  <a:schemeClr val="accent1">
                    <a:lumMod val="50000"/>
                  </a:schemeClr>
                </a:solidFill>
              </a:rPr>
              <a:t>A) VALORIZACIÓN PRINCIPAL</a:t>
            </a:r>
            <a:endParaRPr lang="es-PE" sz="2800" b="1" u="sng" dirty="0">
              <a:solidFill>
                <a:schemeClr val="accent1">
                  <a:lumMod val="50000"/>
                </a:schemeClr>
              </a:solidFill>
            </a:endParaRPr>
          </a:p>
        </p:txBody>
      </p:sp>
      <p:sp>
        <p:nvSpPr>
          <p:cNvPr id="3" name="2 Marcador de contenido"/>
          <p:cNvSpPr>
            <a:spLocks noGrp="1"/>
          </p:cNvSpPr>
          <p:nvPr>
            <p:ph sz="quarter" idx="4294967295"/>
          </p:nvPr>
        </p:nvSpPr>
        <p:spPr>
          <a:xfrm>
            <a:off x="357158" y="1714488"/>
            <a:ext cx="8504238" cy="1143008"/>
          </a:xfrm>
        </p:spPr>
        <p:txBody>
          <a:bodyPr/>
          <a:lstStyle/>
          <a:p>
            <a:pPr>
              <a:buNone/>
            </a:pPr>
            <a:r>
              <a:rPr lang="es-PE" dirty="0" smtClean="0"/>
              <a:t>	</a:t>
            </a:r>
            <a:r>
              <a:rPr lang="es-PE" sz="2400" dirty="0" smtClean="0">
                <a:solidFill>
                  <a:schemeClr val="accent2">
                    <a:lumMod val="50000"/>
                  </a:schemeClr>
                </a:solidFill>
              </a:rPr>
              <a:t>Componente económico directo de la familia de puestos.</a:t>
            </a:r>
          </a:p>
          <a:p>
            <a:pPr>
              <a:buNone/>
            </a:pPr>
            <a:endParaRPr lang="es-PE" dirty="0" smtClean="0"/>
          </a:p>
          <a:p>
            <a:pPr>
              <a:buNone/>
            </a:pPr>
            <a:endParaRPr lang="es-PE" dirty="0" smtClean="0"/>
          </a:p>
          <a:p>
            <a:pPr>
              <a:buNone/>
            </a:pPr>
            <a:endParaRPr lang="es-PE" dirty="0" smtClean="0"/>
          </a:p>
          <a:p>
            <a:pPr>
              <a:buNone/>
            </a:pPr>
            <a:endParaRPr lang="es-PE" dirty="0" smtClean="0"/>
          </a:p>
          <a:p>
            <a:pPr>
              <a:buNone/>
            </a:pPr>
            <a:endParaRPr lang="es-PE" dirty="0" smtClean="0"/>
          </a:p>
          <a:p>
            <a:pPr>
              <a:buNone/>
            </a:pPr>
            <a:endParaRPr lang="es-PE" dirty="0" smtClean="0"/>
          </a:p>
          <a:p>
            <a:pPr>
              <a:buNone/>
            </a:pPr>
            <a:endParaRPr lang="es-PE" dirty="0" smtClean="0"/>
          </a:p>
          <a:p>
            <a:pPr>
              <a:buNone/>
            </a:pPr>
            <a:endParaRPr lang="es-PE" dirty="0" smtClean="0"/>
          </a:p>
          <a:p>
            <a:pPr>
              <a:buNone/>
            </a:pPr>
            <a:endParaRPr lang="es-PE" dirty="0" smtClean="0"/>
          </a:p>
          <a:p>
            <a:pPr>
              <a:buNone/>
            </a:pPr>
            <a:endParaRPr lang="es-PE" dirty="0" smtClean="0"/>
          </a:p>
          <a:p>
            <a:pPr>
              <a:buNone/>
            </a:pPr>
            <a:endParaRPr lang="es-PE" dirty="0" smtClean="0"/>
          </a:p>
          <a:p>
            <a:pPr>
              <a:buNone/>
            </a:pPr>
            <a:endParaRPr lang="es-PE" dirty="0" smtClean="0"/>
          </a:p>
          <a:p>
            <a:pPr>
              <a:buNone/>
            </a:pPr>
            <a:endParaRPr lang="es-PE" dirty="0" smtClean="0"/>
          </a:p>
          <a:p>
            <a:pPr>
              <a:buNone/>
            </a:pPr>
            <a:endParaRPr lang="es-PE" dirty="0" smtClean="0"/>
          </a:p>
          <a:p>
            <a:pPr>
              <a:buNone/>
            </a:pPr>
            <a:endParaRPr lang="es-PE" dirty="0" smtClean="0"/>
          </a:p>
          <a:p>
            <a:pPr>
              <a:buNone/>
            </a:pPr>
            <a:endParaRPr lang="es-PE" dirty="0" smtClean="0"/>
          </a:p>
          <a:p>
            <a:pPr>
              <a:buNone/>
            </a:pPr>
            <a:endParaRPr lang="es-PE" dirty="0" smtClean="0"/>
          </a:p>
          <a:p>
            <a:pPr>
              <a:buNone/>
            </a:pPr>
            <a:endParaRPr lang="es-PE" dirty="0" smtClean="0"/>
          </a:p>
          <a:p>
            <a:pPr>
              <a:buNone/>
            </a:pPr>
            <a:endParaRPr lang="es-PE" dirty="0" smtClean="0"/>
          </a:p>
          <a:p>
            <a:pPr>
              <a:buNone/>
            </a:pPr>
            <a:endParaRPr lang="es-PE" dirty="0"/>
          </a:p>
        </p:txBody>
      </p:sp>
      <p:sp>
        <p:nvSpPr>
          <p:cNvPr id="4" name="3 Rectángulo"/>
          <p:cNvSpPr/>
          <p:nvPr/>
        </p:nvSpPr>
        <p:spPr>
          <a:xfrm>
            <a:off x="357158" y="6357958"/>
            <a:ext cx="5429288" cy="3571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PE" b="1" dirty="0" smtClean="0">
                <a:solidFill>
                  <a:schemeClr val="accent1">
                    <a:lumMod val="50000"/>
                  </a:schemeClr>
                </a:solidFill>
              </a:rPr>
              <a:t>LSC, ART. 31.1</a:t>
            </a:r>
            <a:endParaRPr lang="es-PE" b="1" dirty="0">
              <a:solidFill>
                <a:schemeClr val="accent1">
                  <a:lumMod val="50000"/>
                </a:schemeClr>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idx="4294967295"/>
          </p:nvPr>
        </p:nvSpPr>
        <p:spPr>
          <a:xfrm>
            <a:off x="285720" y="642918"/>
            <a:ext cx="8534400" cy="758825"/>
          </a:xfrm>
        </p:spPr>
        <p:txBody>
          <a:bodyPr>
            <a:noAutofit/>
          </a:bodyPr>
          <a:lstStyle/>
          <a:p>
            <a:r>
              <a:rPr lang="es-PE" sz="2800" b="1" u="sng" dirty="0" smtClean="0">
                <a:solidFill>
                  <a:schemeClr val="accent1">
                    <a:lumMod val="50000"/>
                  </a:schemeClr>
                </a:solidFill>
              </a:rPr>
              <a:t>DETERMINACIÓN DE LA VALORIZACIÓN PRINCIPAL DE UN PUESTO DE DIRECTIVO PÚBLICO</a:t>
            </a:r>
            <a:endParaRPr lang="es-PE" sz="2800" u="sng" dirty="0">
              <a:solidFill>
                <a:schemeClr val="accent1">
                  <a:lumMod val="50000"/>
                </a:schemeClr>
              </a:solidFill>
            </a:endParaRPr>
          </a:p>
        </p:txBody>
      </p:sp>
      <p:sp>
        <p:nvSpPr>
          <p:cNvPr id="3" name="2 Marcador de contenido"/>
          <p:cNvSpPr>
            <a:spLocks noGrp="1"/>
          </p:cNvSpPr>
          <p:nvPr>
            <p:ph sz="quarter" idx="4294967295"/>
          </p:nvPr>
        </p:nvSpPr>
        <p:spPr>
          <a:xfrm>
            <a:off x="285720" y="1785926"/>
            <a:ext cx="8429684" cy="4357686"/>
          </a:xfrm>
        </p:spPr>
        <p:txBody>
          <a:bodyPr/>
          <a:lstStyle/>
          <a:p>
            <a:pPr algn="just">
              <a:buNone/>
            </a:pPr>
            <a:r>
              <a:rPr lang="es-PE" dirty="0" smtClean="0"/>
              <a:t>	</a:t>
            </a:r>
            <a:r>
              <a:rPr lang="es-PE" sz="2400" dirty="0" smtClean="0">
                <a:solidFill>
                  <a:schemeClr val="accent2">
                    <a:lumMod val="50000"/>
                  </a:schemeClr>
                </a:solidFill>
              </a:rPr>
              <a:t>La Valorización Principal que corresponde a un puesto de Directivo Público se determina en función a las características y condiciones del puesto y considerando, además, la entidad a la que éste pertenece.</a:t>
            </a:r>
          </a:p>
          <a:p>
            <a:pPr algn="just">
              <a:buNone/>
            </a:pPr>
            <a:endParaRPr lang="es-PE" sz="2400" dirty="0" smtClean="0">
              <a:solidFill>
                <a:schemeClr val="accent2">
                  <a:lumMod val="50000"/>
                </a:schemeClr>
              </a:solidFill>
            </a:endParaRPr>
          </a:p>
          <a:p>
            <a:pPr algn="just">
              <a:buNone/>
            </a:pPr>
            <a:endParaRPr lang="es-PE" sz="2400" dirty="0" smtClean="0">
              <a:solidFill>
                <a:schemeClr val="accent2">
                  <a:lumMod val="50000"/>
                </a:schemeClr>
              </a:solidFill>
            </a:endParaRPr>
          </a:p>
          <a:p>
            <a:pPr algn="just">
              <a:buNone/>
            </a:pPr>
            <a:endParaRPr lang="es-PE" sz="2400" dirty="0" smtClean="0">
              <a:solidFill>
                <a:schemeClr val="accent2">
                  <a:lumMod val="50000"/>
                </a:schemeClr>
              </a:solidFill>
            </a:endParaRPr>
          </a:p>
          <a:p>
            <a:pPr algn="just">
              <a:buNone/>
            </a:pPr>
            <a:r>
              <a:rPr lang="es-PE" sz="2400" dirty="0">
                <a:solidFill>
                  <a:schemeClr val="accent2">
                    <a:lumMod val="50000"/>
                  </a:schemeClr>
                </a:solidFill>
              </a:rPr>
              <a:t>	</a:t>
            </a:r>
            <a:r>
              <a:rPr lang="es-PE" sz="2400" dirty="0" smtClean="0">
                <a:solidFill>
                  <a:schemeClr val="accent2">
                    <a:lumMod val="50000"/>
                  </a:schemeClr>
                </a:solidFill>
              </a:rPr>
              <a:t>		</a:t>
            </a:r>
            <a:r>
              <a:rPr lang="es-PE" sz="2400" dirty="0" smtClean="0">
                <a:solidFill>
                  <a:srgbClr val="0070C0"/>
                </a:solidFill>
              </a:rPr>
              <a:t>VP                      características del puesto</a:t>
            </a:r>
          </a:p>
        </p:txBody>
      </p:sp>
      <p:sp>
        <p:nvSpPr>
          <p:cNvPr id="4" name="3 Rectángulo"/>
          <p:cNvSpPr/>
          <p:nvPr/>
        </p:nvSpPr>
        <p:spPr>
          <a:xfrm>
            <a:off x="571472" y="6286520"/>
            <a:ext cx="8215370" cy="4286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None/>
            </a:pPr>
            <a:r>
              <a:rPr lang="es-PE" sz="1600" b="1" dirty="0" smtClean="0">
                <a:solidFill>
                  <a:schemeClr val="tx2">
                    <a:lumMod val="75000"/>
                  </a:schemeClr>
                </a:solidFill>
              </a:rPr>
              <a:t>DECRETO SUPREMO Nº 138-2014-EF, REGLAMENTO  LSC, ART. 7.</a:t>
            </a:r>
          </a:p>
        </p:txBody>
      </p:sp>
      <p:cxnSp>
        <p:nvCxnSpPr>
          <p:cNvPr id="10" name="9 Conector recto de flecha"/>
          <p:cNvCxnSpPr/>
          <p:nvPr/>
        </p:nvCxnSpPr>
        <p:spPr>
          <a:xfrm>
            <a:off x="2786050" y="4572008"/>
            <a:ext cx="121444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idx="4294967295"/>
          </p:nvPr>
        </p:nvSpPr>
        <p:spPr>
          <a:xfrm>
            <a:off x="357158" y="214290"/>
            <a:ext cx="8358246" cy="1401767"/>
          </a:xfrm>
        </p:spPr>
        <p:txBody>
          <a:bodyPr>
            <a:noAutofit/>
          </a:bodyPr>
          <a:lstStyle/>
          <a:p>
            <a:r>
              <a:rPr lang="es-PE" sz="2800" b="1" u="sng" dirty="0" smtClean="0">
                <a:solidFill>
                  <a:schemeClr val="accent1">
                    <a:lumMod val="50000"/>
                  </a:schemeClr>
                </a:solidFill>
              </a:rPr>
              <a:t>DETERMINACIÓN DE LA VALORIZACIÓN  PRINCIPAL QUE CORRESPONDE A UN PUESTO DE SERVIDOR CIVIL DE CARRERA</a:t>
            </a:r>
            <a:endParaRPr lang="es-PE" sz="2800" b="1" u="sng" dirty="0">
              <a:solidFill>
                <a:schemeClr val="accent1">
                  <a:lumMod val="50000"/>
                </a:schemeClr>
              </a:solidFill>
            </a:endParaRPr>
          </a:p>
        </p:txBody>
      </p:sp>
      <p:sp>
        <p:nvSpPr>
          <p:cNvPr id="5" name="4 Marcador de contenido"/>
          <p:cNvSpPr>
            <a:spLocks noGrp="1"/>
          </p:cNvSpPr>
          <p:nvPr>
            <p:ph sz="quarter" idx="4294967295"/>
          </p:nvPr>
        </p:nvSpPr>
        <p:spPr>
          <a:xfrm>
            <a:off x="357158" y="2071678"/>
            <a:ext cx="8358246" cy="3741745"/>
          </a:xfrm>
        </p:spPr>
        <p:txBody>
          <a:bodyPr/>
          <a:lstStyle/>
          <a:p>
            <a:pPr algn="just">
              <a:buNone/>
            </a:pPr>
            <a:r>
              <a:rPr lang="es-PE" dirty="0" smtClean="0"/>
              <a:t>	</a:t>
            </a:r>
            <a:r>
              <a:rPr lang="es-PE" sz="2400" dirty="0" smtClean="0">
                <a:solidFill>
                  <a:schemeClr val="accent2">
                    <a:lumMod val="50000"/>
                  </a:schemeClr>
                </a:solidFill>
              </a:rPr>
              <a:t>La Valorización Principal que corresponde a un puesto de Servidor Civil de Carrera se determina en función a las características y condiciones del puesto y considerando, además, la entidad a la que éste pertenece.</a:t>
            </a:r>
          </a:p>
          <a:p>
            <a:pPr algn="just">
              <a:buNone/>
            </a:pPr>
            <a:endParaRPr lang="es-PE" sz="2400" dirty="0" smtClean="0">
              <a:solidFill>
                <a:schemeClr val="accent2">
                  <a:lumMod val="50000"/>
                </a:schemeClr>
              </a:solidFill>
            </a:endParaRPr>
          </a:p>
          <a:p>
            <a:pPr algn="just">
              <a:buNone/>
            </a:pPr>
            <a:endParaRPr lang="es-PE" sz="2400" dirty="0" smtClean="0">
              <a:solidFill>
                <a:schemeClr val="accent2">
                  <a:lumMod val="50000"/>
                </a:schemeClr>
              </a:solidFill>
            </a:endParaRPr>
          </a:p>
          <a:p>
            <a:pPr algn="just">
              <a:buNone/>
            </a:pPr>
            <a:r>
              <a:rPr lang="es-PE" sz="2400" dirty="0" smtClean="0">
                <a:solidFill>
                  <a:schemeClr val="accent2">
                    <a:lumMod val="50000"/>
                  </a:schemeClr>
                </a:solidFill>
              </a:rPr>
              <a:t>				</a:t>
            </a:r>
            <a:r>
              <a:rPr lang="es-PE" sz="2400" dirty="0" smtClean="0">
                <a:solidFill>
                  <a:srgbClr val="0070C0"/>
                </a:solidFill>
              </a:rPr>
              <a:t>VP		C y C P</a:t>
            </a:r>
            <a:endParaRPr lang="es-PE" sz="2400" dirty="0">
              <a:solidFill>
                <a:srgbClr val="0070C0"/>
              </a:solidFill>
            </a:endParaRPr>
          </a:p>
        </p:txBody>
      </p:sp>
      <p:sp>
        <p:nvSpPr>
          <p:cNvPr id="4" name="3 Rectángulo"/>
          <p:cNvSpPr/>
          <p:nvPr/>
        </p:nvSpPr>
        <p:spPr>
          <a:xfrm>
            <a:off x="571472" y="6286520"/>
            <a:ext cx="8215370" cy="4286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None/>
            </a:pPr>
            <a:r>
              <a:rPr lang="es-PE" sz="1600" b="1" dirty="0" smtClean="0">
                <a:solidFill>
                  <a:schemeClr val="tx2">
                    <a:lumMod val="75000"/>
                  </a:schemeClr>
                </a:solidFill>
              </a:rPr>
              <a:t>DECRETO SUPREMO Nº 138-2014-EF, REGLAMENTO  LSC, ART. 9.</a:t>
            </a:r>
          </a:p>
        </p:txBody>
      </p:sp>
      <p:cxnSp>
        <p:nvCxnSpPr>
          <p:cNvPr id="7" name="6 Conector recto de flecha"/>
          <p:cNvCxnSpPr/>
          <p:nvPr/>
        </p:nvCxnSpPr>
        <p:spPr>
          <a:xfrm>
            <a:off x="3643306" y="4786322"/>
            <a:ext cx="121444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idx="4294967295"/>
          </p:nvPr>
        </p:nvSpPr>
        <p:spPr>
          <a:xfrm>
            <a:off x="285720" y="571480"/>
            <a:ext cx="8534400" cy="1058887"/>
          </a:xfrm>
        </p:spPr>
        <p:txBody>
          <a:bodyPr>
            <a:noAutofit/>
          </a:bodyPr>
          <a:lstStyle/>
          <a:p>
            <a:r>
              <a:rPr lang="es-PE" sz="2800" b="1" u="sng" dirty="0" smtClean="0">
                <a:solidFill>
                  <a:schemeClr val="accent1">
                    <a:lumMod val="50000"/>
                  </a:schemeClr>
                </a:solidFill>
              </a:rPr>
              <a:t>DETERMINACIÓN DE LA VALORIZACIÓN PRINCIPAL QUE CORRESPONDE A UN PUESTO DE SERVIDOR DE ACTIVIDADES COMPLEMENTARIAS</a:t>
            </a:r>
            <a:endParaRPr lang="es-PE" sz="2800" u="sng" dirty="0">
              <a:solidFill>
                <a:schemeClr val="accent1">
                  <a:lumMod val="50000"/>
                </a:schemeClr>
              </a:solidFill>
            </a:endParaRPr>
          </a:p>
        </p:txBody>
      </p:sp>
      <p:sp>
        <p:nvSpPr>
          <p:cNvPr id="3" name="2 Marcador de contenido"/>
          <p:cNvSpPr>
            <a:spLocks noGrp="1"/>
          </p:cNvSpPr>
          <p:nvPr>
            <p:ph sz="quarter" idx="4294967295"/>
          </p:nvPr>
        </p:nvSpPr>
        <p:spPr>
          <a:xfrm>
            <a:off x="285720" y="2143116"/>
            <a:ext cx="8429684" cy="3544899"/>
          </a:xfrm>
        </p:spPr>
        <p:txBody>
          <a:bodyPr/>
          <a:lstStyle/>
          <a:p>
            <a:pPr algn="just">
              <a:buNone/>
            </a:pPr>
            <a:r>
              <a:rPr lang="es-PE" dirty="0" smtClean="0"/>
              <a:t>	</a:t>
            </a:r>
            <a:r>
              <a:rPr lang="es-PE" sz="2400" dirty="0" smtClean="0">
                <a:solidFill>
                  <a:schemeClr val="accent2">
                    <a:lumMod val="50000"/>
                  </a:schemeClr>
                </a:solidFill>
              </a:rPr>
              <a:t>La Valorización Principal que corresponde a un puesto de Servidor de Actividades Complementarias se determina en función a las características y condiciones del puesto y considerando, además, el nivel de la entidad a la que éste pertenece.</a:t>
            </a:r>
          </a:p>
          <a:p>
            <a:pPr algn="just">
              <a:buNone/>
            </a:pPr>
            <a:endParaRPr lang="es-PE" sz="2400" dirty="0" smtClean="0">
              <a:solidFill>
                <a:schemeClr val="accent2">
                  <a:lumMod val="50000"/>
                </a:schemeClr>
              </a:solidFill>
            </a:endParaRPr>
          </a:p>
          <a:p>
            <a:pPr algn="just">
              <a:buNone/>
            </a:pPr>
            <a:r>
              <a:rPr lang="es-PE" sz="2400" dirty="0" smtClean="0">
                <a:solidFill>
                  <a:schemeClr val="accent2">
                    <a:lumMod val="50000"/>
                  </a:schemeClr>
                </a:solidFill>
              </a:rPr>
              <a:t>				</a:t>
            </a:r>
            <a:r>
              <a:rPr lang="es-PE" sz="2400" dirty="0" smtClean="0">
                <a:solidFill>
                  <a:srgbClr val="0070C0"/>
                </a:solidFill>
              </a:rPr>
              <a:t>VP		C y C P</a:t>
            </a:r>
            <a:endParaRPr lang="es-PE" sz="2400" dirty="0">
              <a:solidFill>
                <a:srgbClr val="0070C0"/>
              </a:solidFill>
            </a:endParaRPr>
          </a:p>
        </p:txBody>
      </p:sp>
      <p:sp>
        <p:nvSpPr>
          <p:cNvPr id="4" name="3 Rectángulo"/>
          <p:cNvSpPr/>
          <p:nvPr/>
        </p:nvSpPr>
        <p:spPr>
          <a:xfrm>
            <a:off x="571472" y="6286520"/>
            <a:ext cx="8215370" cy="4286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None/>
            </a:pPr>
            <a:r>
              <a:rPr lang="es-PE" sz="1600" b="1" dirty="0" smtClean="0">
                <a:solidFill>
                  <a:schemeClr val="tx2">
                    <a:lumMod val="75000"/>
                  </a:schemeClr>
                </a:solidFill>
              </a:rPr>
              <a:t>DECRETO SUPREMO Nº 138-2014-EF, REGLAMENTO  LSC, ART.  11.</a:t>
            </a:r>
          </a:p>
        </p:txBody>
      </p:sp>
      <p:cxnSp>
        <p:nvCxnSpPr>
          <p:cNvPr id="6" name="5 Conector recto de flecha"/>
          <p:cNvCxnSpPr/>
          <p:nvPr/>
        </p:nvCxnSpPr>
        <p:spPr>
          <a:xfrm>
            <a:off x="3571868" y="4572008"/>
            <a:ext cx="121444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idx="4294967295"/>
          </p:nvPr>
        </p:nvSpPr>
        <p:spPr>
          <a:xfrm>
            <a:off x="571472" y="714356"/>
            <a:ext cx="7786687" cy="571496"/>
          </a:xfrm>
        </p:spPr>
        <p:txBody>
          <a:bodyPr>
            <a:normAutofit/>
          </a:bodyPr>
          <a:lstStyle/>
          <a:p>
            <a:pPr algn="ctr"/>
            <a:r>
              <a:rPr lang="es-PE" sz="3000" b="1" u="sng" dirty="0" smtClean="0">
                <a:solidFill>
                  <a:schemeClr val="accent1">
                    <a:lumMod val="50000"/>
                  </a:schemeClr>
                </a:solidFill>
                <a:effectLst/>
              </a:rPr>
              <a:t>DEFINICIÓN DE COMPENSACIÓN</a:t>
            </a:r>
            <a:endParaRPr lang="es-PE" sz="3000" b="1" u="sng" dirty="0">
              <a:solidFill>
                <a:schemeClr val="accent1">
                  <a:lumMod val="50000"/>
                </a:schemeClr>
              </a:solidFill>
              <a:effectLst/>
            </a:endParaRPr>
          </a:p>
        </p:txBody>
      </p:sp>
      <p:sp>
        <p:nvSpPr>
          <p:cNvPr id="3" name="2 Marcador de contenido"/>
          <p:cNvSpPr>
            <a:spLocks noGrp="1"/>
          </p:cNvSpPr>
          <p:nvPr>
            <p:ph sz="quarter" idx="4294967295"/>
          </p:nvPr>
        </p:nvSpPr>
        <p:spPr>
          <a:xfrm>
            <a:off x="428596" y="1571612"/>
            <a:ext cx="8072438" cy="2071702"/>
          </a:xfrm>
        </p:spPr>
        <p:txBody>
          <a:bodyPr>
            <a:normAutofit/>
          </a:bodyPr>
          <a:lstStyle/>
          <a:p>
            <a:pPr algn="just">
              <a:buNone/>
            </a:pPr>
            <a:r>
              <a:rPr lang="es-PE" sz="2800" dirty="0" smtClean="0"/>
              <a:t>	</a:t>
            </a:r>
            <a:r>
              <a:rPr lang="es-PE" sz="2400" dirty="0" smtClean="0">
                <a:solidFill>
                  <a:schemeClr val="accent2">
                    <a:lumMod val="50000"/>
                  </a:schemeClr>
                </a:solidFill>
              </a:rPr>
              <a:t>La Compensación es el conjunto de ingresos y beneficios que la entidad destina al servidor civil para retribuir la prestación de sus servicios a la entidad. Está determinada de acuerdo al puesto que el servidor civil ocupa.</a:t>
            </a:r>
          </a:p>
          <a:p>
            <a:pPr algn="just">
              <a:buNone/>
            </a:pPr>
            <a:endParaRPr lang="es-PE" sz="3500" dirty="0" smtClean="0">
              <a:solidFill>
                <a:schemeClr val="accent2">
                  <a:lumMod val="50000"/>
                </a:schemeClr>
              </a:solidFill>
            </a:endParaRPr>
          </a:p>
          <a:p>
            <a:pPr algn="just">
              <a:buNone/>
            </a:pPr>
            <a:endParaRPr lang="es-PE" dirty="0"/>
          </a:p>
          <a:p>
            <a:pPr algn="just">
              <a:buNone/>
            </a:pPr>
            <a:endParaRPr lang="es-PE" dirty="0" smtClean="0"/>
          </a:p>
          <a:p>
            <a:pPr algn="just">
              <a:buNone/>
            </a:pPr>
            <a:endParaRPr lang="es-PE" dirty="0" smtClean="0"/>
          </a:p>
          <a:p>
            <a:pPr algn="just">
              <a:buNone/>
            </a:pPr>
            <a:endParaRPr lang="es-PE" dirty="0" smtClean="0"/>
          </a:p>
          <a:p>
            <a:pPr algn="just">
              <a:buNone/>
            </a:pPr>
            <a:endParaRPr lang="es-PE" dirty="0" smtClean="0"/>
          </a:p>
          <a:p>
            <a:pPr algn="just">
              <a:buNone/>
            </a:pPr>
            <a:endParaRPr lang="es-PE" dirty="0" smtClean="0"/>
          </a:p>
          <a:p>
            <a:pPr algn="just">
              <a:buNone/>
            </a:pPr>
            <a:endParaRPr lang="es-PE" dirty="0"/>
          </a:p>
          <a:p>
            <a:pPr algn="just">
              <a:buNone/>
            </a:pPr>
            <a:endParaRPr lang="es-PE" dirty="0" smtClean="0"/>
          </a:p>
          <a:p>
            <a:pPr algn="just">
              <a:buNone/>
            </a:pPr>
            <a:endParaRPr lang="es-PE" dirty="0" smtClean="0"/>
          </a:p>
          <a:p>
            <a:pPr algn="just">
              <a:buNone/>
            </a:pPr>
            <a:endParaRPr lang="es-PE" dirty="0" smtClean="0"/>
          </a:p>
          <a:p>
            <a:pPr algn="just">
              <a:buNone/>
            </a:pPr>
            <a:endParaRPr lang="es-PE" dirty="0" smtClean="0"/>
          </a:p>
          <a:p>
            <a:pPr algn="just">
              <a:buNone/>
            </a:pPr>
            <a:endParaRPr lang="es-PE" dirty="0" smtClean="0"/>
          </a:p>
          <a:p>
            <a:pPr algn="just">
              <a:buNone/>
            </a:pPr>
            <a:endParaRPr lang="es-PE" dirty="0" smtClean="0"/>
          </a:p>
          <a:p>
            <a:pPr algn="just">
              <a:buNone/>
            </a:pPr>
            <a:endParaRPr lang="es-PE" dirty="0" smtClean="0"/>
          </a:p>
          <a:p>
            <a:pPr algn="just">
              <a:buNone/>
            </a:pPr>
            <a:endParaRPr lang="es-PE" dirty="0" smtClean="0"/>
          </a:p>
          <a:p>
            <a:pPr algn="just">
              <a:buNone/>
            </a:pPr>
            <a:endParaRPr lang="es-PE" sz="3300" dirty="0">
              <a:solidFill>
                <a:schemeClr val="tx2">
                  <a:lumMod val="50000"/>
                </a:schemeClr>
              </a:solidFill>
            </a:endParaRPr>
          </a:p>
        </p:txBody>
      </p:sp>
      <p:sp>
        <p:nvSpPr>
          <p:cNvPr id="34818" name="AutoShape 2" descr="https://encrypted-tbn2.gstatic.com/images?q=tbn:ANd9GcTA95Y2-OHJcL4FhuT0sWYkS1OtJkks2SM7IpH9OelUJ7MPPOo2">
            <a:hlinkClick r:id="rId2"/>
          </p:cNvPr>
          <p:cNvSpPr>
            <a:spLocks noChangeAspect="1" noChangeArrowheads="1"/>
          </p:cNvSpPr>
          <p:nvPr/>
        </p:nvSpPr>
        <p:spPr bwMode="auto">
          <a:xfrm>
            <a:off x="28575" y="-1347788"/>
            <a:ext cx="4476750" cy="2809876"/>
          </a:xfrm>
          <a:prstGeom prst="rect">
            <a:avLst/>
          </a:prstGeom>
          <a:noFill/>
        </p:spPr>
        <p:txBody>
          <a:bodyPr vert="horz" wrap="square" lIns="91440" tIns="45720" rIns="91440" bIns="45720" numCol="1" anchor="t" anchorCtr="0" compatLnSpc="1">
            <a:prstTxWarp prst="textNoShape">
              <a:avLst/>
            </a:prstTxWarp>
          </a:bodyPr>
          <a:lstStyle/>
          <a:p>
            <a:endParaRPr lang="es-PE" dirty="0"/>
          </a:p>
        </p:txBody>
      </p:sp>
      <p:sp>
        <p:nvSpPr>
          <p:cNvPr id="34820" name="AutoShape 4" descr="https://encrypted-tbn2.gstatic.com/images?q=tbn:ANd9GcTA95Y2-OHJcL4FhuT0sWYkS1OtJkks2SM7IpH9OelUJ7MPPOo2">
            <a:hlinkClick r:id="rId2"/>
          </p:cNvPr>
          <p:cNvSpPr>
            <a:spLocks noChangeAspect="1" noChangeArrowheads="1"/>
          </p:cNvSpPr>
          <p:nvPr/>
        </p:nvSpPr>
        <p:spPr bwMode="auto">
          <a:xfrm>
            <a:off x="28575" y="-1347788"/>
            <a:ext cx="4476750" cy="2809876"/>
          </a:xfrm>
          <a:prstGeom prst="rect">
            <a:avLst/>
          </a:prstGeom>
          <a:noFill/>
        </p:spPr>
        <p:txBody>
          <a:bodyPr vert="horz" wrap="square" lIns="91440" tIns="45720" rIns="91440" bIns="45720" numCol="1" anchor="t" anchorCtr="0" compatLnSpc="1">
            <a:prstTxWarp prst="textNoShape">
              <a:avLst/>
            </a:prstTxWarp>
          </a:bodyPr>
          <a:lstStyle/>
          <a:p>
            <a:endParaRPr lang="es-PE" dirty="0"/>
          </a:p>
        </p:txBody>
      </p:sp>
      <p:sp>
        <p:nvSpPr>
          <p:cNvPr id="34822" name="AutoShape 6" descr="https://encrypted-tbn3.gstatic.com/images?q=tbn:ANd9GcRT4c2fgF2Uin53UEb1sHJcMEDjkalQ8JAdYhkpAx_CbSl19XrW6g">
            <a:hlinkClick r:id="rId3"/>
          </p:cNvPr>
          <p:cNvSpPr>
            <a:spLocks noChangeAspect="1" noChangeArrowheads="1"/>
          </p:cNvSpPr>
          <p:nvPr/>
        </p:nvSpPr>
        <p:spPr bwMode="auto">
          <a:xfrm>
            <a:off x="28575" y="-1951037"/>
            <a:ext cx="6105525" cy="3094022"/>
          </a:xfrm>
          <a:prstGeom prst="rect">
            <a:avLst/>
          </a:prstGeom>
          <a:noFill/>
        </p:spPr>
        <p:txBody>
          <a:bodyPr vert="horz" wrap="square" lIns="91440" tIns="45720" rIns="91440" bIns="45720" numCol="1" anchor="t" anchorCtr="0" compatLnSpc="1">
            <a:prstTxWarp prst="textNoShape">
              <a:avLst/>
            </a:prstTxWarp>
          </a:bodyPr>
          <a:lstStyle/>
          <a:p>
            <a:endParaRPr lang="es-PE" dirty="0"/>
          </a:p>
        </p:txBody>
      </p:sp>
      <p:sp>
        <p:nvSpPr>
          <p:cNvPr id="34824" name="AutoShape 8" descr="https://encrypted-tbn3.gstatic.com/images?q=tbn:ANd9GcRT4c2fgF2Uin53UEb1sHJcMEDjkalQ8JAdYhkpAx_CbSl19XrW6g"/>
          <p:cNvSpPr>
            <a:spLocks noChangeAspect="1" noChangeArrowheads="1"/>
          </p:cNvSpPr>
          <p:nvPr/>
        </p:nvSpPr>
        <p:spPr bwMode="auto">
          <a:xfrm>
            <a:off x="63500" y="-384175"/>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es-PE" dirty="0"/>
          </a:p>
        </p:txBody>
      </p:sp>
      <p:pic>
        <p:nvPicPr>
          <p:cNvPr id="34826" name="Picture 10" descr="http://us.123rf.com/400wm/400/400/pressmaster/pressmaster1012/pressmaster101200314/8394693-portrait-of-three-people-working-together-in-the-office.jpg">
            <a:hlinkClick r:id="rId4"/>
          </p:cNvPr>
          <p:cNvPicPr>
            <a:picLocks noChangeAspect="1" noChangeArrowheads="1"/>
          </p:cNvPicPr>
          <p:nvPr/>
        </p:nvPicPr>
        <p:blipFill>
          <a:blip r:embed="rId5" cstate="print"/>
          <a:srcRect/>
          <a:stretch>
            <a:fillRect/>
          </a:stretch>
        </p:blipFill>
        <p:spPr bwMode="auto">
          <a:xfrm rot="21118217">
            <a:off x="1421086" y="3544647"/>
            <a:ext cx="2828476" cy="2134787"/>
          </a:xfrm>
          <a:prstGeom prst="rect">
            <a:avLst/>
          </a:prstGeom>
          <a:ln>
            <a:noFill/>
          </a:ln>
          <a:effectLst>
            <a:outerShdw blurRad="292100" dist="139700" dir="2700000" algn="tl" rotWithShape="0">
              <a:srgbClr val="333333">
                <a:alpha val="65000"/>
              </a:srgbClr>
            </a:outerShdw>
          </a:effectLst>
        </p:spPr>
      </p:pic>
      <p:pic>
        <p:nvPicPr>
          <p:cNvPr id="34828" name="Picture 12" descr="http://us.123rf.com/400wm/400/400/chagin/chagin1004/chagin100400046/6782518-six-business-people-working-together-in-the-office.jpg">
            <a:hlinkClick r:id="rId6"/>
          </p:cNvPr>
          <p:cNvPicPr>
            <a:picLocks noChangeAspect="1" noChangeArrowheads="1"/>
          </p:cNvPicPr>
          <p:nvPr/>
        </p:nvPicPr>
        <p:blipFill>
          <a:blip r:embed="rId7" cstate="print"/>
          <a:srcRect/>
          <a:stretch>
            <a:fillRect/>
          </a:stretch>
        </p:blipFill>
        <p:spPr bwMode="auto">
          <a:xfrm rot="601983">
            <a:off x="4913876" y="3611551"/>
            <a:ext cx="2701780" cy="2213882"/>
          </a:xfrm>
          <a:prstGeom prst="rect">
            <a:avLst/>
          </a:prstGeom>
          <a:ln>
            <a:noFill/>
          </a:ln>
          <a:effectLst>
            <a:outerShdw blurRad="292100" dist="139700" dir="2700000" algn="tl" rotWithShape="0">
              <a:srgbClr val="333333">
                <a:alpha val="65000"/>
              </a:srgbClr>
            </a:outerShdw>
          </a:effectLst>
        </p:spPr>
      </p:pic>
      <p:sp>
        <p:nvSpPr>
          <p:cNvPr id="10" name="9 Rectángulo"/>
          <p:cNvSpPr/>
          <p:nvPr/>
        </p:nvSpPr>
        <p:spPr>
          <a:xfrm>
            <a:off x="571472" y="6286520"/>
            <a:ext cx="7715304" cy="4286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None/>
            </a:pPr>
            <a:r>
              <a:rPr lang="es-PE" sz="1600" b="1" dirty="0" smtClean="0">
                <a:solidFill>
                  <a:schemeClr val="tx2">
                    <a:lumMod val="75000"/>
                  </a:schemeClr>
                </a:solidFill>
              </a:rPr>
              <a:t>DECRETO SUPREMO Nº 138-2014-EF, REGLAMENTO  LSC, ART. 3, PRIMER PÁRRAFO</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idx="4294967295"/>
          </p:nvPr>
        </p:nvSpPr>
        <p:spPr>
          <a:xfrm>
            <a:off x="214282" y="571480"/>
            <a:ext cx="8534400" cy="758825"/>
          </a:xfrm>
        </p:spPr>
        <p:txBody>
          <a:bodyPr>
            <a:normAutofit/>
          </a:bodyPr>
          <a:lstStyle/>
          <a:p>
            <a:r>
              <a:rPr lang="es-PE" sz="2800" b="1" u="sng" dirty="0" smtClean="0">
                <a:solidFill>
                  <a:schemeClr val="accent1">
                    <a:lumMod val="50000"/>
                  </a:schemeClr>
                </a:solidFill>
              </a:rPr>
              <a:t>B) VALORIZACIÓN AJUSTADA</a:t>
            </a:r>
            <a:endParaRPr lang="es-PE" sz="2800" b="1" u="sng" dirty="0">
              <a:solidFill>
                <a:schemeClr val="accent1">
                  <a:lumMod val="50000"/>
                </a:schemeClr>
              </a:solidFill>
            </a:endParaRPr>
          </a:p>
        </p:txBody>
      </p:sp>
      <p:sp>
        <p:nvSpPr>
          <p:cNvPr id="3" name="2 Marcador de contenido"/>
          <p:cNvSpPr>
            <a:spLocks noGrp="1"/>
          </p:cNvSpPr>
          <p:nvPr>
            <p:ph sz="quarter" idx="4294967295"/>
          </p:nvPr>
        </p:nvSpPr>
        <p:spPr>
          <a:xfrm>
            <a:off x="357158" y="1643050"/>
            <a:ext cx="8358246" cy="4572000"/>
          </a:xfrm>
        </p:spPr>
        <p:txBody>
          <a:bodyPr/>
          <a:lstStyle/>
          <a:p>
            <a:pPr algn="just">
              <a:buNone/>
            </a:pPr>
            <a:r>
              <a:rPr lang="es-PE" dirty="0" smtClean="0"/>
              <a:t>	</a:t>
            </a:r>
            <a:r>
              <a:rPr lang="es-PE" sz="2400" dirty="0" smtClean="0">
                <a:solidFill>
                  <a:schemeClr val="accent2">
                    <a:lumMod val="50000"/>
                  </a:schemeClr>
                </a:solidFill>
              </a:rPr>
              <a:t>Otorgada al puesto en razón de la entidad y en función a criterios de jerarquía, responsabilidad, presupuesto a cargo, personal directamente a su cargo, alcance de sus decisiones o monto que involucran las decisiones sobre recursos del Estado.</a:t>
            </a:r>
            <a:endParaRPr lang="es-PE" sz="2400" dirty="0">
              <a:solidFill>
                <a:schemeClr val="accent2">
                  <a:lumMod val="50000"/>
                </a:schemeClr>
              </a:solidFill>
            </a:endParaRPr>
          </a:p>
        </p:txBody>
      </p:sp>
      <p:sp>
        <p:nvSpPr>
          <p:cNvPr id="4" name="3 Rectángulo"/>
          <p:cNvSpPr/>
          <p:nvPr/>
        </p:nvSpPr>
        <p:spPr>
          <a:xfrm>
            <a:off x="500034" y="6357958"/>
            <a:ext cx="4786346" cy="3571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PE" b="1" dirty="0" smtClean="0">
                <a:solidFill>
                  <a:schemeClr val="accent2">
                    <a:lumMod val="50000"/>
                  </a:schemeClr>
                </a:solidFill>
              </a:rPr>
              <a:t>LSC, ART. 31.1</a:t>
            </a:r>
            <a:endParaRPr lang="es-PE" b="1" dirty="0">
              <a:solidFill>
                <a:schemeClr val="accent2">
                  <a:lumMod val="50000"/>
                </a:schemeClr>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idx="4294967295"/>
          </p:nvPr>
        </p:nvSpPr>
        <p:spPr>
          <a:xfrm>
            <a:off x="285720" y="571480"/>
            <a:ext cx="8534400" cy="1130325"/>
          </a:xfrm>
        </p:spPr>
        <p:txBody>
          <a:bodyPr>
            <a:normAutofit/>
          </a:bodyPr>
          <a:lstStyle/>
          <a:p>
            <a:r>
              <a:rPr lang="es-PE" sz="2800" b="1" u="sng" dirty="0" smtClean="0">
                <a:solidFill>
                  <a:schemeClr val="accent1">
                    <a:lumMod val="50000"/>
                  </a:schemeClr>
                </a:solidFill>
              </a:rPr>
              <a:t>DETERMINACIÓN DE LA VALORIZACIÓN AJUSTADA CORRESPONDIENTE A UN PUESTO DE DIRECTIVO PÚBLICO</a:t>
            </a:r>
            <a:endParaRPr lang="es-PE" sz="2800" u="sng" dirty="0">
              <a:solidFill>
                <a:schemeClr val="accent1">
                  <a:lumMod val="50000"/>
                </a:schemeClr>
              </a:solidFill>
            </a:endParaRPr>
          </a:p>
        </p:txBody>
      </p:sp>
      <p:sp>
        <p:nvSpPr>
          <p:cNvPr id="3" name="2 Marcador de contenido"/>
          <p:cNvSpPr>
            <a:spLocks noGrp="1"/>
          </p:cNvSpPr>
          <p:nvPr>
            <p:ph sz="quarter" idx="4294967295"/>
          </p:nvPr>
        </p:nvSpPr>
        <p:spPr>
          <a:xfrm>
            <a:off x="285720" y="2143116"/>
            <a:ext cx="8504238" cy="3214710"/>
          </a:xfrm>
        </p:spPr>
        <p:txBody>
          <a:bodyPr/>
          <a:lstStyle/>
          <a:p>
            <a:pPr algn="just">
              <a:buNone/>
            </a:pPr>
            <a:r>
              <a:rPr lang="es-PE" dirty="0" smtClean="0"/>
              <a:t>	</a:t>
            </a:r>
            <a:r>
              <a:rPr lang="es-PE" sz="2400" dirty="0" smtClean="0">
                <a:solidFill>
                  <a:schemeClr val="accent2">
                    <a:lumMod val="50000"/>
                  </a:schemeClr>
                </a:solidFill>
              </a:rPr>
              <a:t>El monto de la Valorización Ajustada para un puesto de Directivo Público se determina en función a la Valorización Principal establecida para el mismo.</a:t>
            </a:r>
          </a:p>
          <a:p>
            <a:pPr algn="just">
              <a:buNone/>
            </a:pPr>
            <a:endParaRPr lang="es-PE" sz="2400" dirty="0" smtClean="0">
              <a:solidFill>
                <a:schemeClr val="accent2">
                  <a:lumMod val="50000"/>
                </a:schemeClr>
              </a:solidFill>
            </a:endParaRPr>
          </a:p>
          <a:p>
            <a:pPr algn="just">
              <a:buNone/>
            </a:pPr>
            <a:endParaRPr lang="es-PE" sz="2400" dirty="0" smtClean="0">
              <a:solidFill>
                <a:schemeClr val="accent2">
                  <a:lumMod val="50000"/>
                </a:schemeClr>
              </a:solidFill>
            </a:endParaRPr>
          </a:p>
          <a:p>
            <a:pPr algn="just">
              <a:buNone/>
            </a:pPr>
            <a:r>
              <a:rPr lang="es-PE" sz="2400" dirty="0" smtClean="0">
                <a:solidFill>
                  <a:schemeClr val="accent2">
                    <a:lumMod val="50000"/>
                  </a:schemeClr>
                </a:solidFill>
              </a:rPr>
              <a:t>				</a:t>
            </a:r>
            <a:r>
              <a:rPr lang="es-PE" sz="2400" dirty="0" smtClean="0">
                <a:solidFill>
                  <a:srgbClr val="0070C0"/>
                </a:solidFill>
              </a:rPr>
              <a:t>VA			VP</a:t>
            </a:r>
            <a:endParaRPr lang="es-PE" sz="2400" dirty="0">
              <a:solidFill>
                <a:srgbClr val="0070C0"/>
              </a:solidFill>
            </a:endParaRPr>
          </a:p>
        </p:txBody>
      </p:sp>
      <p:sp>
        <p:nvSpPr>
          <p:cNvPr id="4" name="3 Rectángulo"/>
          <p:cNvSpPr/>
          <p:nvPr/>
        </p:nvSpPr>
        <p:spPr>
          <a:xfrm>
            <a:off x="571472" y="6286520"/>
            <a:ext cx="8215370" cy="4286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None/>
            </a:pPr>
            <a:r>
              <a:rPr lang="es-PE" sz="1600" b="1" dirty="0" smtClean="0">
                <a:solidFill>
                  <a:schemeClr val="tx2">
                    <a:lumMod val="75000"/>
                  </a:schemeClr>
                </a:solidFill>
              </a:rPr>
              <a:t>DECRETO SUPREMO Nº 138-2014-EF, REGLAMENTO  LSC, ART. 8.</a:t>
            </a:r>
          </a:p>
        </p:txBody>
      </p:sp>
      <p:cxnSp>
        <p:nvCxnSpPr>
          <p:cNvPr id="6" name="5 Conector recto de flecha"/>
          <p:cNvCxnSpPr/>
          <p:nvPr/>
        </p:nvCxnSpPr>
        <p:spPr>
          <a:xfrm>
            <a:off x="3714744" y="4429132"/>
            <a:ext cx="171451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idx="4294967295"/>
          </p:nvPr>
        </p:nvSpPr>
        <p:spPr>
          <a:xfrm>
            <a:off x="285720" y="357166"/>
            <a:ext cx="8534400" cy="1330329"/>
          </a:xfrm>
        </p:spPr>
        <p:txBody>
          <a:bodyPr>
            <a:noAutofit/>
          </a:bodyPr>
          <a:lstStyle/>
          <a:p>
            <a:r>
              <a:rPr lang="es-PE" sz="2800" b="1" u="sng" dirty="0" smtClean="0">
                <a:solidFill>
                  <a:schemeClr val="accent1">
                    <a:lumMod val="50000"/>
                  </a:schemeClr>
                </a:solidFill>
              </a:rPr>
              <a:t>DETERMINACIÓN DE LA VALORIZACIÓN AJUSTADA CORRESPONDIENTE A UN PUESTO DE SERVIDOR CIVIL DE CARRERA</a:t>
            </a:r>
            <a:endParaRPr lang="es-PE" sz="2800" u="sng" dirty="0">
              <a:solidFill>
                <a:schemeClr val="accent1">
                  <a:lumMod val="50000"/>
                </a:schemeClr>
              </a:solidFill>
            </a:endParaRPr>
          </a:p>
        </p:txBody>
      </p:sp>
      <p:sp>
        <p:nvSpPr>
          <p:cNvPr id="3" name="2 Marcador de contenido"/>
          <p:cNvSpPr>
            <a:spLocks noGrp="1"/>
          </p:cNvSpPr>
          <p:nvPr>
            <p:ph sz="quarter" idx="4294967295"/>
          </p:nvPr>
        </p:nvSpPr>
        <p:spPr>
          <a:xfrm>
            <a:off x="214282" y="2143116"/>
            <a:ext cx="8504238" cy="3571900"/>
          </a:xfrm>
        </p:spPr>
        <p:txBody>
          <a:bodyPr/>
          <a:lstStyle/>
          <a:p>
            <a:pPr algn="just">
              <a:buNone/>
            </a:pPr>
            <a:r>
              <a:rPr lang="es-PE" dirty="0" smtClean="0"/>
              <a:t>	</a:t>
            </a:r>
            <a:r>
              <a:rPr lang="es-PE" sz="2400" dirty="0" smtClean="0">
                <a:solidFill>
                  <a:schemeClr val="accent2">
                    <a:lumMod val="50000"/>
                  </a:schemeClr>
                </a:solidFill>
              </a:rPr>
              <a:t>El monto de la Valorización Ajustada para un puesto de Directivo Público se determina en función a la Valorización Principal establecida para el mismo.</a:t>
            </a:r>
          </a:p>
          <a:p>
            <a:pPr algn="just">
              <a:buNone/>
            </a:pPr>
            <a:endParaRPr lang="es-PE" sz="2400" dirty="0" smtClean="0">
              <a:solidFill>
                <a:schemeClr val="accent2">
                  <a:lumMod val="50000"/>
                </a:schemeClr>
              </a:solidFill>
            </a:endParaRPr>
          </a:p>
          <a:p>
            <a:pPr algn="just">
              <a:buNone/>
            </a:pPr>
            <a:endParaRPr lang="es-PE" sz="2400" dirty="0" smtClean="0">
              <a:solidFill>
                <a:schemeClr val="accent2">
                  <a:lumMod val="50000"/>
                </a:schemeClr>
              </a:solidFill>
            </a:endParaRPr>
          </a:p>
          <a:p>
            <a:pPr algn="just">
              <a:buNone/>
            </a:pPr>
            <a:r>
              <a:rPr lang="es-PE" sz="2400" dirty="0" smtClean="0">
                <a:solidFill>
                  <a:schemeClr val="accent2">
                    <a:lumMod val="50000"/>
                  </a:schemeClr>
                </a:solidFill>
              </a:rPr>
              <a:t>				</a:t>
            </a:r>
            <a:r>
              <a:rPr lang="es-PE" sz="2400" dirty="0" smtClean="0">
                <a:solidFill>
                  <a:srgbClr val="0070C0"/>
                </a:solidFill>
              </a:rPr>
              <a:t>VA		VP</a:t>
            </a:r>
            <a:endParaRPr lang="es-PE" sz="2400" dirty="0">
              <a:solidFill>
                <a:srgbClr val="0070C0"/>
              </a:solidFill>
            </a:endParaRPr>
          </a:p>
        </p:txBody>
      </p:sp>
      <p:sp>
        <p:nvSpPr>
          <p:cNvPr id="4" name="3 Rectángulo"/>
          <p:cNvSpPr/>
          <p:nvPr/>
        </p:nvSpPr>
        <p:spPr>
          <a:xfrm>
            <a:off x="571472" y="6286520"/>
            <a:ext cx="8215370" cy="4286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None/>
            </a:pPr>
            <a:r>
              <a:rPr lang="es-PE" sz="1600" b="1" dirty="0" smtClean="0">
                <a:solidFill>
                  <a:schemeClr val="tx2">
                    <a:lumMod val="75000"/>
                  </a:schemeClr>
                </a:solidFill>
              </a:rPr>
              <a:t>DECRETO SUPREMO Nº 138-2014-EF, REGLAMENTO  LSC, ART.  10.</a:t>
            </a:r>
          </a:p>
        </p:txBody>
      </p:sp>
      <p:cxnSp>
        <p:nvCxnSpPr>
          <p:cNvPr id="6" name="5 Conector recto de flecha"/>
          <p:cNvCxnSpPr/>
          <p:nvPr/>
        </p:nvCxnSpPr>
        <p:spPr>
          <a:xfrm>
            <a:off x="3500430" y="4429132"/>
            <a:ext cx="1143008"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idx="4294967295"/>
          </p:nvPr>
        </p:nvSpPr>
        <p:spPr>
          <a:xfrm>
            <a:off x="285720" y="428604"/>
            <a:ext cx="8534400" cy="1130325"/>
          </a:xfrm>
        </p:spPr>
        <p:txBody>
          <a:bodyPr>
            <a:noAutofit/>
          </a:bodyPr>
          <a:lstStyle/>
          <a:p>
            <a:r>
              <a:rPr lang="es-PE" sz="2800" b="1" u="sng" dirty="0" smtClean="0">
                <a:solidFill>
                  <a:schemeClr val="accent1">
                    <a:lumMod val="50000"/>
                  </a:schemeClr>
                </a:solidFill>
              </a:rPr>
              <a:t>DETERMINACIÓN DE LA VALORIZACIÓN AJUSTADA CORRESPONDIENTE A UN PUESTO DE SERVIDOR DE ACTIVIDADES COMPLEMENTARIAS</a:t>
            </a:r>
            <a:endParaRPr lang="es-PE" sz="2800" u="sng" dirty="0">
              <a:solidFill>
                <a:schemeClr val="accent1">
                  <a:lumMod val="50000"/>
                </a:schemeClr>
              </a:solidFill>
            </a:endParaRPr>
          </a:p>
        </p:txBody>
      </p:sp>
      <p:sp>
        <p:nvSpPr>
          <p:cNvPr id="3" name="2 Marcador de contenido"/>
          <p:cNvSpPr>
            <a:spLocks noGrp="1"/>
          </p:cNvSpPr>
          <p:nvPr>
            <p:ph sz="quarter" idx="4294967295"/>
          </p:nvPr>
        </p:nvSpPr>
        <p:spPr>
          <a:xfrm>
            <a:off x="357158" y="2214554"/>
            <a:ext cx="8504238" cy="2759081"/>
          </a:xfrm>
        </p:spPr>
        <p:txBody>
          <a:bodyPr/>
          <a:lstStyle/>
          <a:p>
            <a:pPr>
              <a:buNone/>
            </a:pPr>
            <a:r>
              <a:rPr lang="es-PE" dirty="0" smtClean="0"/>
              <a:t>	</a:t>
            </a:r>
            <a:r>
              <a:rPr lang="es-PE" sz="2400" dirty="0" smtClean="0">
                <a:solidFill>
                  <a:schemeClr val="accent2">
                    <a:lumMod val="50000"/>
                  </a:schemeClr>
                </a:solidFill>
              </a:rPr>
              <a:t>El monto de la Valorización Ajustada para un puesto de Servidor de Actividades Complementarias se determina en función a la Valorización Principal establecida para el mismo.</a:t>
            </a:r>
          </a:p>
          <a:p>
            <a:pPr>
              <a:buNone/>
            </a:pPr>
            <a:endParaRPr lang="es-PE" sz="2400" dirty="0" smtClean="0">
              <a:solidFill>
                <a:schemeClr val="accent2">
                  <a:lumMod val="50000"/>
                </a:schemeClr>
              </a:solidFill>
            </a:endParaRPr>
          </a:p>
          <a:p>
            <a:pPr>
              <a:buNone/>
            </a:pPr>
            <a:r>
              <a:rPr lang="es-PE" sz="2400" dirty="0" smtClean="0">
                <a:solidFill>
                  <a:schemeClr val="accent2">
                    <a:lumMod val="50000"/>
                  </a:schemeClr>
                </a:solidFill>
              </a:rPr>
              <a:t>				</a:t>
            </a:r>
          </a:p>
          <a:p>
            <a:pPr>
              <a:buNone/>
            </a:pPr>
            <a:r>
              <a:rPr lang="es-PE" sz="2400" dirty="0" smtClean="0">
                <a:solidFill>
                  <a:schemeClr val="accent2">
                    <a:lumMod val="50000"/>
                  </a:schemeClr>
                </a:solidFill>
              </a:rPr>
              <a:t>				</a:t>
            </a:r>
            <a:r>
              <a:rPr lang="es-PE" sz="2400" dirty="0" smtClean="0">
                <a:solidFill>
                  <a:srgbClr val="0070C0"/>
                </a:solidFill>
              </a:rPr>
              <a:t>VA		VP</a:t>
            </a:r>
            <a:endParaRPr lang="es-PE" sz="2400" dirty="0">
              <a:solidFill>
                <a:srgbClr val="0070C0"/>
              </a:solidFill>
            </a:endParaRPr>
          </a:p>
        </p:txBody>
      </p:sp>
      <p:sp>
        <p:nvSpPr>
          <p:cNvPr id="4" name="3 Rectángulo"/>
          <p:cNvSpPr/>
          <p:nvPr/>
        </p:nvSpPr>
        <p:spPr>
          <a:xfrm>
            <a:off x="571472" y="6286520"/>
            <a:ext cx="8215370" cy="4286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None/>
            </a:pPr>
            <a:r>
              <a:rPr lang="es-PE" sz="1600" b="1" dirty="0" smtClean="0">
                <a:solidFill>
                  <a:schemeClr val="tx2">
                    <a:lumMod val="75000"/>
                  </a:schemeClr>
                </a:solidFill>
              </a:rPr>
              <a:t>DECRETO SUPREMO Nº 138-2014-EF, REGLAMENTO  LSC, ART.  12.</a:t>
            </a:r>
          </a:p>
        </p:txBody>
      </p:sp>
      <p:cxnSp>
        <p:nvCxnSpPr>
          <p:cNvPr id="6" name="5 Conector recto de flecha"/>
          <p:cNvCxnSpPr/>
          <p:nvPr/>
        </p:nvCxnSpPr>
        <p:spPr>
          <a:xfrm>
            <a:off x="3571868" y="4500570"/>
            <a:ext cx="135732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idx="4294967295"/>
          </p:nvPr>
        </p:nvSpPr>
        <p:spPr>
          <a:xfrm>
            <a:off x="214282" y="428604"/>
            <a:ext cx="8534400" cy="758825"/>
          </a:xfrm>
        </p:spPr>
        <p:txBody>
          <a:bodyPr>
            <a:normAutofit/>
          </a:bodyPr>
          <a:lstStyle/>
          <a:p>
            <a:r>
              <a:rPr lang="es-PE" sz="2800" b="1" u="sng" dirty="0" smtClean="0">
                <a:solidFill>
                  <a:schemeClr val="accent1">
                    <a:lumMod val="50000"/>
                  </a:schemeClr>
                </a:solidFill>
              </a:rPr>
              <a:t>C) VALORIZACIÓN PRIORIZADA</a:t>
            </a:r>
            <a:endParaRPr lang="es-PE" sz="2800" b="1" u="sng" dirty="0">
              <a:solidFill>
                <a:schemeClr val="accent1">
                  <a:lumMod val="50000"/>
                </a:schemeClr>
              </a:solidFill>
            </a:endParaRPr>
          </a:p>
        </p:txBody>
      </p:sp>
      <p:sp>
        <p:nvSpPr>
          <p:cNvPr id="3" name="2 Marcador de contenido"/>
          <p:cNvSpPr>
            <a:spLocks noGrp="1"/>
          </p:cNvSpPr>
          <p:nvPr>
            <p:ph sz="half" idx="4294967295"/>
          </p:nvPr>
        </p:nvSpPr>
        <p:spPr>
          <a:xfrm>
            <a:off x="0" y="1371600"/>
            <a:ext cx="4038600" cy="4681538"/>
          </a:xfrm>
        </p:spPr>
        <p:txBody>
          <a:bodyPr>
            <a:normAutofit/>
          </a:bodyPr>
          <a:lstStyle/>
          <a:p>
            <a:pPr>
              <a:buNone/>
            </a:pPr>
            <a:r>
              <a:rPr lang="es-PE" dirty="0" smtClean="0"/>
              <a:t>	</a:t>
            </a:r>
            <a:endParaRPr lang="es-PE" dirty="0"/>
          </a:p>
        </p:txBody>
      </p:sp>
      <p:sp>
        <p:nvSpPr>
          <p:cNvPr id="4" name="3 Marcador de contenido"/>
          <p:cNvSpPr>
            <a:spLocks noGrp="1"/>
          </p:cNvSpPr>
          <p:nvPr>
            <p:ph sz="half" idx="4294967295"/>
          </p:nvPr>
        </p:nvSpPr>
        <p:spPr>
          <a:xfrm>
            <a:off x="285720" y="1428736"/>
            <a:ext cx="8286808" cy="4681538"/>
          </a:xfrm>
        </p:spPr>
        <p:txBody>
          <a:bodyPr>
            <a:normAutofit/>
          </a:bodyPr>
          <a:lstStyle/>
          <a:p>
            <a:pPr algn="just">
              <a:buNone/>
            </a:pPr>
            <a:r>
              <a:rPr lang="es-PE" dirty="0" smtClean="0"/>
              <a:t>	</a:t>
            </a:r>
            <a:r>
              <a:rPr lang="es-PE" sz="2400" dirty="0" smtClean="0">
                <a:solidFill>
                  <a:schemeClr val="accent2">
                    <a:lumMod val="50000"/>
                  </a:schemeClr>
                </a:solidFill>
              </a:rPr>
              <a:t>Entrega adicional y de acuerdo a situaciones atípicas para el desempeño de un puesto, debido a condiciones de accesibilidad geográfica, por altitud, riesgo de vida, riesgo legal o servicios efectivos en el extranjero, la cual es aprobada mediante decreto supremo refrendado por el Ministro de Economía y Finanzas. Esta modalidad de compensación se restringe al tiempo que dure las condiciones de su asignación.</a:t>
            </a:r>
            <a:endParaRPr lang="es-PE" sz="2400" dirty="0">
              <a:solidFill>
                <a:schemeClr val="accent2">
                  <a:lumMod val="50000"/>
                </a:schemeClr>
              </a:solidFill>
            </a:endParaRPr>
          </a:p>
        </p:txBody>
      </p:sp>
      <p:sp>
        <p:nvSpPr>
          <p:cNvPr id="5" name="4 Rectángulo"/>
          <p:cNvSpPr/>
          <p:nvPr/>
        </p:nvSpPr>
        <p:spPr>
          <a:xfrm>
            <a:off x="428596" y="6357958"/>
            <a:ext cx="3286148" cy="3571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PE" b="1" dirty="0" smtClean="0">
                <a:solidFill>
                  <a:schemeClr val="accent2">
                    <a:lumMod val="50000"/>
                  </a:schemeClr>
                </a:solidFill>
              </a:rPr>
              <a:t>LSC, ART. 31.1</a:t>
            </a:r>
            <a:endParaRPr lang="es-PE" b="1" dirty="0">
              <a:solidFill>
                <a:schemeClr val="accent2">
                  <a:lumMod val="50000"/>
                </a:schemeClr>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idx="4294967295"/>
          </p:nvPr>
        </p:nvSpPr>
        <p:spPr>
          <a:xfrm>
            <a:off x="285720" y="357166"/>
            <a:ext cx="8534400" cy="758825"/>
          </a:xfrm>
        </p:spPr>
        <p:txBody>
          <a:bodyPr>
            <a:normAutofit/>
          </a:bodyPr>
          <a:lstStyle/>
          <a:p>
            <a:r>
              <a:rPr lang="es-PE" sz="2800" b="1" u="sng" dirty="0" smtClean="0">
                <a:solidFill>
                  <a:schemeClr val="accent1">
                    <a:lumMod val="50000"/>
                  </a:schemeClr>
                </a:solidFill>
              </a:rPr>
              <a:t>D) VACACIONES</a:t>
            </a:r>
            <a:endParaRPr lang="es-PE" sz="2800" u="sng" dirty="0">
              <a:solidFill>
                <a:schemeClr val="accent1">
                  <a:lumMod val="50000"/>
                </a:schemeClr>
              </a:solidFill>
            </a:endParaRPr>
          </a:p>
        </p:txBody>
      </p:sp>
      <p:sp>
        <p:nvSpPr>
          <p:cNvPr id="3" name="2 Marcador de contenido"/>
          <p:cNvSpPr>
            <a:spLocks noGrp="1"/>
          </p:cNvSpPr>
          <p:nvPr>
            <p:ph sz="quarter" idx="4294967295"/>
          </p:nvPr>
        </p:nvSpPr>
        <p:spPr>
          <a:xfrm>
            <a:off x="428596" y="1428736"/>
            <a:ext cx="8286808" cy="4929222"/>
          </a:xfrm>
        </p:spPr>
        <p:txBody>
          <a:bodyPr>
            <a:normAutofit/>
          </a:bodyPr>
          <a:lstStyle/>
          <a:p>
            <a:pPr algn="just">
              <a:buNone/>
            </a:pPr>
            <a:r>
              <a:rPr lang="es-PE" dirty="0" smtClean="0"/>
              <a:t>	</a:t>
            </a:r>
            <a:r>
              <a:rPr lang="es-PE" sz="2400" dirty="0" smtClean="0">
                <a:solidFill>
                  <a:schemeClr val="accent2">
                    <a:lumMod val="50000"/>
                  </a:schemeClr>
                </a:solidFill>
              </a:rPr>
              <a:t>El servidor civil tiene derecho a percibir una entrega económica con motivo del goce del descanso vacacional, en sustitución y por un monto equivalente al que le correspondería percibir mensualmente por concepto de la Valorización Principal y Ajustada y, si correspondiera, Valorización Priorizada. Se abona en la oportunidad de pago de la compensación económica mensual.</a:t>
            </a:r>
          </a:p>
          <a:p>
            <a:pPr algn="just">
              <a:buNone/>
            </a:pPr>
            <a:endParaRPr lang="es-PE" sz="2400" dirty="0" smtClean="0">
              <a:solidFill>
                <a:schemeClr val="accent2">
                  <a:lumMod val="50000"/>
                </a:schemeClr>
              </a:solidFill>
            </a:endParaRPr>
          </a:p>
          <a:p>
            <a:pPr algn="just">
              <a:buNone/>
            </a:pPr>
            <a:endParaRPr lang="es-PE" sz="2400" dirty="0" smtClean="0">
              <a:solidFill>
                <a:schemeClr val="accent2">
                  <a:lumMod val="50000"/>
                </a:schemeClr>
              </a:solidFill>
            </a:endParaRPr>
          </a:p>
          <a:p>
            <a:pPr algn="just">
              <a:buNone/>
            </a:pPr>
            <a:r>
              <a:rPr lang="es-PE" sz="2400" dirty="0" smtClean="0">
                <a:solidFill>
                  <a:schemeClr val="accent2">
                    <a:lumMod val="50000"/>
                  </a:schemeClr>
                </a:solidFill>
              </a:rPr>
              <a:t>				</a:t>
            </a:r>
            <a:r>
              <a:rPr lang="es-PE" sz="2400" dirty="0" smtClean="0">
                <a:solidFill>
                  <a:srgbClr val="0070C0"/>
                </a:solidFill>
              </a:rPr>
              <a:t>EEV = VP + VA + VPZ </a:t>
            </a:r>
            <a:r>
              <a:rPr lang="es-PE" sz="1400" dirty="0" smtClean="0">
                <a:solidFill>
                  <a:srgbClr val="0070C0"/>
                </a:solidFill>
              </a:rPr>
              <a:t>(*) </a:t>
            </a:r>
          </a:p>
          <a:p>
            <a:pPr algn="just">
              <a:buNone/>
            </a:pPr>
            <a:endParaRPr lang="es-PE" sz="2400" dirty="0" smtClean="0">
              <a:solidFill>
                <a:schemeClr val="accent2">
                  <a:lumMod val="50000"/>
                </a:schemeClr>
              </a:solidFill>
            </a:endParaRPr>
          </a:p>
          <a:p>
            <a:pPr algn="just">
              <a:buNone/>
            </a:pPr>
            <a:endParaRPr lang="es-PE" sz="2400" dirty="0" smtClean="0">
              <a:solidFill>
                <a:schemeClr val="accent2">
                  <a:lumMod val="50000"/>
                </a:schemeClr>
              </a:solidFill>
            </a:endParaRPr>
          </a:p>
          <a:p>
            <a:pPr algn="just">
              <a:buNone/>
            </a:pPr>
            <a:r>
              <a:rPr lang="es-PE" sz="1600" dirty="0" smtClean="0">
                <a:solidFill>
                  <a:schemeClr val="accent2">
                    <a:lumMod val="50000"/>
                  </a:schemeClr>
                </a:solidFill>
              </a:rPr>
              <a:t>    </a:t>
            </a:r>
            <a:r>
              <a:rPr lang="es-PE" sz="1600" b="1" dirty="0" smtClean="0">
                <a:solidFill>
                  <a:schemeClr val="accent2">
                    <a:lumMod val="50000"/>
                  </a:schemeClr>
                </a:solidFill>
              </a:rPr>
              <a:t>(*) DE CORRESPONDER</a:t>
            </a:r>
            <a:endParaRPr lang="es-PE" sz="1600" b="1" dirty="0">
              <a:solidFill>
                <a:schemeClr val="accent2">
                  <a:lumMod val="50000"/>
                </a:schemeClr>
              </a:solidFill>
            </a:endParaRPr>
          </a:p>
        </p:txBody>
      </p:sp>
      <p:sp>
        <p:nvSpPr>
          <p:cNvPr id="4" name="3 Rectángulo"/>
          <p:cNvSpPr/>
          <p:nvPr/>
        </p:nvSpPr>
        <p:spPr>
          <a:xfrm>
            <a:off x="571472" y="6286520"/>
            <a:ext cx="8215370" cy="4286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None/>
            </a:pPr>
            <a:r>
              <a:rPr lang="es-PE" sz="1600" b="1" dirty="0" smtClean="0">
                <a:solidFill>
                  <a:schemeClr val="tx2">
                    <a:lumMod val="75000"/>
                  </a:schemeClr>
                </a:solidFill>
              </a:rPr>
              <a:t>DECRETO SUPREMO Nº 138-2014-EF, REGLAMENTO  LSC, ART.  13.</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idx="4294967295"/>
          </p:nvPr>
        </p:nvSpPr>
        <p:spPr>
          <a:xfrm>
            <a:off x="357158" y="642918"/>
            <a:ext cx="8534400" cy="758825"/>
          </a:xfrm>
        </p:spPr>
        <p:txBody>
          <a:bodyPr>
            <a:noAutofit/>
          </a:bodyPr>
          <a:lstStyle/>
          <a:p>
            <a:r>
              <a:rPr lang="es-PE" sz="2800" b="1" u="sng" dirty="0" smtClean="0">
                <a:solidFill>
                  <a:schemeClr val="accent1">
                    <a:lumMod val="50000"/>
                  </a:schemeClr>
                </a:solidFill>
              </a:rPr>
              <a:t>REGLAS ESPECIALES APLICABLES A LA ENTREGA ECONÓMICA VACACIONAL</a:t>
            </a:r>
            <a:endParaRPr lang="es-PE" sz="2800" u="sng" dirty="0">
              <a:solidFill>
                <a:schemeClr val="accent1">
                  <a:lumMod val="50000"/>
                </a:schemeClr>
              </a:solidFill>
            </a:endParaRPr>
          </a:p>
        </p:txBody>
      </p:sp>
      <p:graphicFrame>
        <p:nvGraphicFramePr>
          <p:cNvPr id="4" name="3 Diagrama"/>
          <p:cNvGraphicFramePr/>
          <p:nvPr/>
        </p:nvGraphicFramePr>
        <p:xfrm>
          <a:off x="1428728" y="2000240"/>
          <a:ext cx="6429420" cy="378621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4 Rectángulo"/>
          <p:cNvSpPr/>
          <p:nvPr/>
        </p:nvSpPr>
        <p:spPr>
          <a:xfrm>
            <a:off x="571472" y="6286520"/>
            <a:ext cx="8215370" cy="4286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None/>
            </a:pPr>
            <a:r>
              <a:rPr lang="es-PE" sz="1600" b="1" dirty="0" smtClean="0">
                <a:solidFill>
                  <a:schemeClr val="tx2">
                    <a:lumMod val="75000"/>
                  </a:schemeClr>
                </a:solidFill>
              </a:rPr>
              <a:t>DECRETO SUPREMO Nº 138-2014-EF, REGLAMENTO  LSC, ART.  14.</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idx="4294967295"/>
          </p:nvPr>
        </p:nvSpPr>
        <p:spPr>
          <a:xfrm>
            <a:off x="214282" y="428604"/>
            <a:ext cx="8534400" cy="758825"/>
          </a:xfrm>
        </p:spPr>
        <p:txBody>
          <a:bodyPr>
            <a:normAutofit/>
          </a:bodyPr>
          <a:lstStyle/>
          <a:p>
            <a:r>
              <a:rPr lang="es-PE" sz="2800" b="1" u="sng" dirty="0" smtClean="0">
                <a:solidFill>
                  <a:schemeClr val="accent1">
                    <a:lumMod val="50000"/>
                  </a:schemeClr>
                </a:solidFill>
              </a:rPr>
              <a:t>E) AGUINALDOS</a:t>
            </a:r>
            <a:endParaRPr lang="es-PE" sz="2800" b="1" u="sng" dirty="0">
              <a:solidFill>
                <a:schemeClr val="accent1">
                  <a:lumMod val="50000"/>
                </a:schemeClr>
              </a:solidFill>
            </a:endParaRPr>
          </a:p>
        </p:txBody>
      </p:sp>
      <p:sp>
        <p:nvSpPr>
          <p:cNvPr id="3" name="2 Marcador de contenido"/>
          <p:cNvSpPr>
            <a:spLocks noGrp="1"/>
          </p:cNvSpPr>
          <p:nvPr>
            <p:ph sz="quarter" idx="4294967295"/>
          </p:nvPr>
        </p:nvSpPr>
        <p:spPr>
          <a:xfrm>
            <a:off x="214282" y="1571612"/>
            <a:ext cx="8504238" cy="4000496"/>
          </a:xfrm>
        </p:spPr>
        <p:txBody>
          <a:bodyPr/>
          <a:lstStyle/>
          <a:p>
            <a:pPr algn="just">
              <a:buNone/>
            </a:pPr>
            <a:r>
              <a:rPr lang="es-PE" dirty="0" smtClean="0"/>
              <a:t>	</a:t>
            </a:r>
            <a:r>
              <a:rPr lang="es-PE" sz="2400" dirty="0" smtClean="0">
                <a:solidFill>
                  <a:schemeClr val="accent2">
                    <a:lumMod val="50000"/>
                  </a:schemeClr>
                </a:solidFill>
              </a:rPr>
              <a:t>Los servidores civiles tienen derecho a percibir, como entregas económicas, dos (2) aguinaldos en el año, uno con motivo de Fiestas Patrias y el otro con ocasión de la Navidad. Ambos aguinaldos forman parte de la compensación económica a que se refiere el artículo 31 de la Ley.</a:t>
            </a:r>
          </a:p>
          <a:p>
            <a:pPr algn="just">
              <a:buNone/>
            </a:pPr>
            <a:endParaRPr lang="es-PE" sz="2400" dirty="0" smtClean="0">
              <a:solidFill>
                <a:schemeClr val="accent2">
                  <a:lumMod val="50000"/>
                </a:schemeClr>
              </a:solidFill>
            </a:endParaRPr>
          </a:p>
          <a:p>
            <a:pPr algn="just">
              <a:buNone/>
            </a:pPr>
            <a:r>
              <a:rPr lang="es-PE" sz="2400" dirty="0">
                <a:solidFill>
                  <a:schemeClr val="accent2">
                    <a:lumMod val="50000"/>
                  </a:schemeClr>
                </a:solidFill>
              </a:rPr>
              <a:t>	</a:t>
            </a:r>
            <a:r>
              <a:rPr lang="es-PE" sz="2400" dirty="0" smtClean="0">
                <a:solidFill>
                  <a:schemeClr val="accent2">
                    <a:lumMod val="50000"/>
                  </a:schemeClr>
                </a:solidFill>
              </a:rPr>
              <a:t>				</a:t>
            </a:r>
            <a:r>
              <a:rPr lang="es-PE" sz="2400" dirty="0" smtClean="0">
                <a:solidFill>
                  <a:srgbClr val="0070C0"/>
                </a:solidFill>
              </a:rPr>
              <a:t>(2)A = (1)AFP + (1)AN</a:t>
            </a:r>
          </a:p>
        </p:txBody>
      </p:sp>
      <p:sp>
        <p:nvSpPr>
          <p:cNvPr id="4" name="3 Rectángulo"/>
          <p:cNvSpPr/>
          <p:nvPr/>
        </p:nvSpPr>
        <p:spPr>
          <a:xfrm>
            <a:off x="571472" y="6286520"/>
            <a:ext cx="8215370" cy="4286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None/>
            </a:pPr>
            <a:r>
              <a:rPr lang="es-PE" sz="1600" b="1" dirty="0" smtClean="0">
                <a:solidFill>
                  <a:schemeClr val="tx2">
                    <a:lumMod val="75000"/>
                  </a:schemeClr>
                </a:solidFill>
              </a:rPr>
              <a:t>DECRETO SUPREMO Nº 138-2014-EF, REGLAMENTO  LSC, ART.  15.</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2 Marcador de contenido"/>
          <p:cNvSpPr>
            <a:spLocks noGrp="1"/>
          </p:cNvSpPr>
          <p:nvPr>
            <p:ph sz="half" idx="4294967295"/>
          </p:nvPr>
        </p:nvSpPr>
        <p:spPr>
          <a:xfrm>
            <a:off x="0" y="1371600"/>
            <a:ext cx="4038600" cy="4681538"/>
          </a:xfrm>
        </p:spPr>
        <p:txBody>
          <a:bodyPr>
            <a:normAutofit fontScale="47500" lnSpcReduction="20000"/>
          </a:bodyPr>
          <a:lstStyle/>
          <a:p>
            <a:pPr marL="609600" indent="-609600" algn="just">
              <a:buFont typeface="Wingdings" pitchFamily="2" charset="2"/>
              <a:buNone/>
            </a:pPr>
            <a:endParaRPr lang="es-PE" sz="2400" dirty="0" smtClean="0">
              <a:solidFill>
                <a:schemeClr val="accent4">
                  <a:lumMod val="50000"/>
                </a:schemeClr>
              </a:solidFill>
              <a:effectLst/>
            </a:endParaRPr>
          </a:p>
          <a:p>
            <a:pPr marL="609600" indent="-609600" algn="just">
              <a:buFont typeface="Wingdings" pitchFamily="2" charset="2"/>
              <a:buNone/>
            </a:pPr>
            <a:endParaRPr lang="es-PE" sz="2400" dirty="0" smtClean="0">
              <a:solidFill>
                <a:schemeClr val="accent4">
                  <a:lumMod val="50000"/>
                </a:schemeClr>
              </a:solidFill>
            </a:endParaRPr>
          </a:p>
          <a:p>
            <a:pPr marL="609600" indent="-609600" algn="just">
              <a:buFont typeface="Wingdings" pitchFamily="2" charset="2"/>
              <a:buNone/>
            </a:pPr>
            <a:r>
              <a:rPr lang="es-PE" sz="2400" dirty="0" smtClean="0">
                <a:solidFill>
                  <a:schemeClr val="accent4">
                    <a:lumMod val="50000"/>
                  </a:schemeClr>
                </a:solidFill>
                <a:effectLst/>
              </a:rPr>
              <a:t>	</a:t>
            </a:r>
            <a:endParaRPr lang="es-PE" sz="4200" dirty="0">
              <a:solidFill>
                <a:schemeClr val="accent4">
                  <a:lumMod val="50000"/>
                </a:schemeClr>
              </a:solidFill>
              <a:effectLst/>
            </a:endParaRPr>
          </a:p>
          <a:p>
            <a:pPr marL="609600" indent="-609600" algn="just">
              <a:buFont typeface="Wingdings" pitchFamily="2" charset="2"/>
              <a:buNone/>
            </a:pPr>
            <a:endParaRPr lang="es-PE" sz="3000" dirty="0">
              <a:effectLst/>
            </a:endParaRPr>
          </a:p>
          <a:p>
            <a:pPr marL="609600" indent="-609600" algn="just">
              <a:buFont typeface="Wingdings" pitchFamily="2" charset="2"/>
              <a:buNone/>
            </a:pPr>
            <a:r>
              <a:rPr lang="es-PE" sz="3000" dirty="0">
                <a:effectLst/>
              </a:rPr>
              <a:t>	</a:t>
            </a:r>
            <a:endParaRPr lang="es-PE" sz="3000" dirty="0" smtClean="0">
              <a:effectLst/>
            </a:endParaRPr>
          </a:p>
          <a:p>
            <a:pPr marL="609600" indent="-609600" algn="just">
              <a:buFont typeface="Wingdings" pitchFamily="2" charset="2"/>
              <a:buNone/>
            </a:pPr>
            <a:endParaRPr lang="es-PE" sz="3000" dirty="0" smtClean="0"/>
          </a:p>
          <a:p>
            <a:pPr marL="609600" indent="-609600" algn="just">
              <a:buFont typeface="Wingdings" pitchFamily="2" charset="2"/>
              <a:buNone/>
            </a:pPr>
            <a:endParaRPr lang="es-PE" sz="3000" dirty="0" smtClean="0">
              <a:effectLst/>
            </a:endParaRPr>
          </a:p>
          <a:p>
            <a:pPr marL="609600" indent="-609600" algn="just">
              <a:buFont typeface="Wingdings" pitchFamily="2" charset="2"/>
              <a:buNone/>
            </a:pPr>
            <a:endParaRPr lang="es-PE" sz="3000" dirty="0" smtClean="0"/>
          </a:p>
          <a:p>
            <a:pPr marL="609600" indent="-609600" algn="just">
              <a:buFont typeface="Wingdings" pitchFamily="2" charset="2"/>
              <a:buNone/>
            </a:pPr>
            <a:endParaRPr lang="es-PE" sz="3000" dirty="0" smtClean="0">
              <a:effectLst/>
            </a:endParaRPr>
          </a:p>
          <a:p>
            <a:pPr marL="609600" indent="-609600" algn="just">
              <a:buFont typeface="Wingdings" pitchFamily="2" charset="2"/>
              <a:buNone/>
            </a:pPr>
            <a:endParaRPr lang="es-PE" sz="3000" dirty="0" smtClean="0">
              <a:effectLst/>
            </a:endParaRPr>
          </a:p>
          <a:p>
            <a:pPr marL="609600" indent="-609600" algn="just">
              <a:buFont typeface="Wingdings" pitchFamily="2" charset="2"/>
              <a:buNone/>
            </a:pPr>
            <a:endParaRPr lang="es-PE" sz="3000" dirty="0" smtClean="0"/>
          </a:p>
          <a:p>
            <a:pPr marL="609600" indent="-609600" algn="just">
              <a:buFont typeface="Wingdings" pitchFamily="2" charset="2"/>
              <a:buNone/>
            </a:pPr>
            <a:endParaRPr lang="es-PE" sz="3000" dirty="0" smtClean="0">
              <a:effectLst/>
            </a:endParaRPr>
          </a:p>
          <a:p>
            <a:pPr marL="609600" indent="-609600" algn="just">
              <a:buFont typeface="Wingdings" pitchFamily="2" charset="2"/>
              <a:buNone/>
            </a:pPr>
            <a:endParaRPr lang="es-PE" sz="3000" dirty="0" smtClean="0">
              <a:effectLst/>
            </a:endParaRPr>
          </a:p>
          <a:p>
            <a:pPr marL="609600" indent="-609600" algn="just">
              <a:buFont typeface="Wingdings" pitchFamily="2" charset="2"/>
              <a:buNone/>
            </a:pPr>
            <a:endParaRPr lang="es-PE" sz="3000" dirty="0" smtClean="0"/>
          </a:p>
          <a:p>
            <a:pPr marL="609600" indent="-609600" algn="just">
              <a:buFont typeface="Wingdings" pitchFamily="2" charset="2"/>
              <a:buNone/>
            </a:pPr>
            <a:endParaRPr lang="es-PE" sz="3000" dirty="0" smtClean="0"/>
          </a:p>
          <a:p>
            <a:pPr marL="609600" indent="-609600" algn="just">
              <a:buFont typeface="Wingdings" pitchFamily="2" charset="2"/>
              <a:buNone/>
            </a:pPr>
            <a:endParaRPr lang="es-PE" sz="3000" dirty="0" smtClean="0">
              <a:effectLst/>
            </a:endParaRPr>
          </a:p>
          <a:p>
            <a:pPr marL="609600" indent="-609600" algn="just">
              <a:buFont typeface="Wingdings" pitchFamily="2" charset="2"/>
              <a:buNone/>
            </a:pPr>
            <a:endParaRPr lang="es-PE" sz="3000" dirty="0" smtClean="0"/>
          </a:p>
          <a:p>
            <a:pPr marL="609600" indent="-609600" algn="just">
              <a:buFont typeface="Wingdings" pitchFamily="2" charset="2"/>
              <a:buNone/>
            </a:pPr>
            <a:endParaRPr lang="es-PE" sz="3000" dirty="0" smtClean="0">
              <a:effectLst/>
            </a:endParaRPr>
          </a:p>
          <a:p>
            <a:pPr marL="609600" indent="-609600" algn="just">
              <a:buFont typeface="Wingdings" pitchFamily="2" charset="2"/>
              <a:buNone/>
            </a:pPr>
            <a:endParaRPr lang="es-PE" sz="3000" dirty="0">
              <a:effectLst/>
            </a:endParaRPr>
          </a:p>
          <a:p>
            <a:pPr marL="609600" indent="-609600" algn="just">
              <a:buFont typeface="Wingdings" pitchFamily="2" charset="2"/>
              <a:buNone/>
            </a:pPr>
            <a:r>
              <a:rPr lang="es-PE" sz="2000" dirty="0">
                <a:effectLst/>
              </a:rPr>
              <a:t>	</a:t>
            </a:r>
            <a:endParaRPr lang="es-ES" sz="2900" b="1" dirty="0">
              <a:solidFill>
                <a:schemeClr val="accent1">
                  <a:lumMod val="50000"/>
                </a:schemeClr>
              </a:solidFill>
              <a:effectLst/>
            </a:endParaRPr>
          </a:p>
        </p:txBody>
      </p:sp>
      <p:sp>
        <p:nvSpPr>
          <p:cNvPr id="8" name="7 Marcador de contenido"/>
          <p:cNvSpPr>
            <a:spLocks noGrp="1"/>
          </p:cNvSpPr>
          <p:nvPr>
            <p:ph sz="half" idx="4294967295"/>
          </p:nvPr>
        </p:nvSpPr>
        <p:spPr>
          <a:xfrm>
            <a:off x="4143372" y="1428736"/>
            <a:ext cx="4500594" cy="4681538"/>
          </a:xfrm>
        </p:spPr>
        <p:txBody>
          <a:bodyPr>
            <a:normAutofit fontScale="77500" lnSpcReduction="20000"/>
          </a:bodyPr>
          <a:lstStyle/>
          <a:p>
            <a:pPr algn="just">
              <a:buClr>
                <a:schemeClr val="tx2">
                  <a:lumMod val="50000"/>
                </a:schemeClr>
              </a:buClr>
              <a:buFont typeface="Wingdings" pitchFamily="2" charset="2"/>
              <a:buChar char="Ø"/>
            </a:pPr>
            <a:r>
              <a:rPr lang="es-PE" dirty="0" smtClean="0">
                <a:solidFill>
                  <a:schemeClr val="accent2">
                    <a:lumMod val="50000"/>
                  </a:schemeClr>
                </a:solidFill>
              </a:rPr>
              <a:t>Son pagos que se efectúan a los funcionarios y servidores públicos con motivo de Fiestas Patrias y Navidad. Antes de la entrada en vigencia de la L.S.C. su monto era fijado en la Ley Anual del Presupuesto, pero la regulación de los requisitos para su percepción y forma de pago se efectuaba mediante Decreto Supremo. </a:t>
            </a:r>
          </a:p>
          <a:p>
            <a:pPr algn="just">
              <a:buClr>
                <a:schemeClr val="tx2">
                  <a:lumMod val="50000"/>
                </a:schemeClr>
              </a:buClr>
              <a:buFont typeface="Wingdings" pitchFamily="2" charset="2"/>
              <a:buChar char="Ø"/>
            </a:pPr>
            <a:endParaRPr lang="es-PE" dirty="0" smtClean="0">
              <a:solidFill>
                <a:schemeClr val="accent2">
                  <a:lumMod val="50000"/>
                </a:schemeClr>
              </a:solidFill>
            </a:endParaRPr>
          </a:p>
          <a:p>
            <a:pPr algn="just">
              <a:buClr>
                <a:schemeClr val="tx2">
                  <a:lumMod val="50000"/>
                </a:schemeClr>
              </a:buClr>
              <a:buFont typeface="Wingdings" pitchFamily="2" charset="2"/>
              <a:buChar char="Ø"/>
            </a:pPr>
            <a:r>
              <a:rPr lang="es-PE" dirty="0" smtClean="0">
                <a:solidFill>
                  <a:schemeClr val="accent2">
                    <a:lumMod val="50000"/>
                  </a:schemeClr>
                </a:solidFill>
              </a:rPr>
              <a:t>La L.S.C. establece que los aguinaldos son entregas económicas que se efectúan en julio y diciembre y su monto es equivalente al pago mensual (L.S.C., Art. 31°, 31.2°), no pudiendo ser variado por vía de interpretación ni de negociación.</a:t>
            </a:r>
          </a:p>
          <a:p>
            <a:endParaRPr lang="es-PE" dirty="0"/>
          </a:p>
        </p:txBody>
      </p:sp>
      <p:sp>
        <p:nvSpPr>
          <p:cNvPr id="28676" name="1 Título"/>
          <p:cNvSpPr>
            <a:spLocks/>
          </p:cNvSpPr>
          <p:nvPr/>
        </p:nvSpPr>
        <p:spPr bwMode="auto">
          <a:xfrm>
            <a:off x="428596" y="357166"/>
            <a:ext cx="8229600" cy="722295"/>
          </a:xfrm>
          <a:prstGeom prst="rect">
            <a:avLst/>
          </a:prstGeom>
          <a:noFill/>
          <a:ln w="9525">
            <a:noFill/>
            <a:miter lim="800000"/>
            <a:headEnd/>
            <a:tailEnd/>
          </a:ln>
          <a:effectLst/>
        </p:spPr>
        <p:txBody>
          <a:bodyPr anchor="ctr"/>
          <a:lstStyle/>
          <a:p>
            <a:pPr algn="ctr"/>
            <a:r>
              <a:rPr lang="es-ES" sz="2800" b="1" u="sng" dirty="0" smtClean="0">
                <a:solidFill>
                  <a:schemeClr val="accent1">
                    <a:lumMod val="50000"/>
                  </a:schemeClr>
                </a:solidFill>
              </a:rPr>
              <a:t>AGUINALDOS</a:t>
            </a:r>
            <a:endParaRPr lang="es-ES" sz="2800" b="1" u="sng" dirty="0">
              <a:solidFill>
                <a:schemeClr val="accent1">
                  <a:lumMod val="50000"/>
                </a:schemeClr>
              </a:solidFill>
            </a:endParaRPr>
          </a:p>
        </p:txBody>
      </p:sp>
      <p:pic>
        <p:nvPicPr>
          <p:cNvPr id="20482" name="Picture 2" descr="http://2.bp.blogspot.com/-C4GWN8fNZvc/TjLr_DFVcsI/AAAAAAAAB_c/zAUkqhpx0hc/s400/FELIZDIAPERU.jpg">
            <a:hlinkClick r:id="rId2"/>
          </p:cNvPr>
          <p:cNvPicPr>
            <a:picLocks noChangeAspect="1" noChangeArrowheads="1"/>
          </p:cNvPicPr>
          <p:nvPr/>
        </p:nvPicPr>
        <p:blipFill>
          <a:blip r:embed="rId3"/>
          <a:srcRect/>
          <a:stretch>
            <a:fillRect/>
          </a:stretch>
        </p:blipFill>
        <p:spPr bwMode="auto">
          <a:xfrm>
            <a:off x="1154521" y="3716610"/>
            <a:ext cx="2801638" cy="2176105"/>
          </a:xfrm>
          <a:prstGeom prst="ellipse">
            <a:avLst/>
          </a:prstGeom>
          <a:ln>
            <a:noFill/>
          </a:ln>
          <a:effectLst>
            <a:softEdge rad="112500"/>
          </a:effectLst>
        </p:spPr>
      </p:pic>
      <p:pic>
        <p:nvPicPr>
          <p:cNvPr id="20486" name="Picture 6" descr="http://1.bp.blogspot.com/-EfGHlTcT4kk/ULVKR6mQ6hI/AAAAAAAAI6I/zlFBdqbZRgk/s1600/ideas+decoracion+arbol+de+navidad+wild+style+magazine.jpg"/>
          <p:cNvPicPr>
            <a:picLocks noChangeAspect="1" noChangeArrowheads="1"/>
          </p:cNvPicPr>
          <p:nvPr/>
        </p:nvPicPr>
        <p:blipFill>
          <a:blip r:embed="rId4" cstate="print"/>
          <a:srcRect/>
          <a:stretch>
            <a:fillRect/>
          </a:stretch>
        </p:blipFill>
        <p:spPr bwMode="auto">
          <a:xfrm rot="21391295">
            <a:off x="657220" y="1335737"/>
            <a:ext cx="2953416" cy="2150647"/>
          </a:xfrm>
          <a:prstGeom prst="ellipse">
            <a:avLst/>
          </a:prstGeom>
          <a:ln>
            <a:noFill/>
          </a:ln>
          <a:effectLst>
            <a:softEdge rad="112500"/>
          </a:effectLst>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idx="4294967295"/>
          </p:nvPr>
        </p:nvSpPr>
        <p:spPr>
          <a:xfrm>
            <a:off x="285720" y="500042"/>
            <a:ext cx="8534400" cy="758825"/>
          </a:xfrm>
        </p:spPr>
        <p:txBody>
          <a:bodyPr>
            <a:normAutofit/>
          </a:bodyPr>
          <a:lstStyle/>
          <a:p>
            <a:r>
              <a:rPr lang="es-PE" sz="2800" b="1" u="sng" dirty="0" smtClean="0">
                <a:solidFill>
                  <a:schemeClr val="accent1">
                    <a:lumMod val="50000"/>
                  </a:schemeClr>
                </a:solidFill>
              </a:rPr>
              <a:t>REQUISITOS PARA PERCIBIR LOS AGUINALDOS</a:t>
            </a:r>
            <a:endParaRPr lang="es-PE" sz="2800" u="sng" dirty="0">
              <a:solidFill>
                <a:schemeClr val="accent1">
                  <a:lumMod val="50000"/>
                </a:schemeClr>
              </a:solidFill>
            </a:endParaRPr>
          </a:p>
        </p:txBody>
      </p:sp>
      <p:sp>
        <p:nvSpPr>
          <p:cNvPr id="3" name="2 Marcador de contenido"/>
          <p:cNvSpPr>
            <a:spLocks noGrp="1"/>
          </p:cNvSpPr>
          <p:nvPr>
            <p:ph sz="quarter" idx="4294967295"/>
          </p:nvPr>
        </p:nvSpPr>
        <p:spPr>
          <a:xfrm>
            <a:off x="285720" y="1571612"/>
            <a:ext cx="8358246" cy="4572000"/>
          </a:xfrm>
        </p:spPr>
        <p:txBody>
          <a:bodyPr/>
          <a:lstStyle/>
          <a:p>
            <a:pPr algn="just">
              <a:buNone/>
            </a:pPr>
            <a:r>
              <a:rPr lang="es-PE" dirty="0" smtClean="0"/>
              <a:t>	</a:t>
            </a:r>
            <a:r>
              <a:rPr lang="es-PE" sz="2400" dirty="0" smtClean="0">
                <a:solidFill>
                  <a:schemeClr val="accent2">
                    <a:lumMod val="50000"/>
                  </a:schemeClr>
                </a:solidFill>
              </a:rPr>
              <a:t>El servidor civil debe tener relación de servicios vigente en cada oportunidad en que corresponde percibir el aguinaldo o, en su defecto, encontrarse en alguno de los supuestos de suspensión imperfecta de la relación de servicio civil previstos en el numeral 47.2 del artículo 47 de la Ley.</a:t>
            </a:r>
            <a:endParaRPr lang="es-PE" sz="2400" dirty="0">
              <a:solidFill>
                <a:schemeClr val="accent2">
                  <a:lumMod val="50000"/>
                </a:schemeClr>
              </a:solidFill>
            </a:endParaRPr>
          </a:p>
        </p:txBody>
      </p:sp>
      <p:sp>
        <p:nvSpPr>
          <p:cNvPr id="4" name="3 Rectángulo"/>
          <p:cNvSpPr/>
          <p:nvPr/>
        </p:nvSpPr>
        <p:spPr>
          <a:xfrm>
            <a:off x="571472" y="6286520"/>
            <a:ext cx="8215370" cy="4286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None/>
            </a:pPr>
            <a:r>
              <a:rPr lang="es-PE" sz="1600" b="1" dirty="0" smtClean="0">
                <a:solidFill>
                  <a:schemeClr val="tx2">
                    <a:lumMod val="75000"/>
                  </a:schemeClr>
                </a:solidFill>
              </a:rPr>
              <a:t>DECRETO SUPREMO Nº 138-2014-EF, REGLAMENTO  LSC, ART.  16.</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idx="4294967295"/>
          </p:nvPr>
        </p:nvSpPr>
        <p:spPr>
          <a:xfrm>
            <a:off x="357158" y="357166"/>
            <a:ext cx="8534400" cy="758825"/>
          </a:xfrm>
        </p:spPr>
        <p:txBody>
          <a:bodyPr>
            <a:normAutofit/>
          </a:bodyPr>
          <a:lstStyle/>
          <a:p>
            <a:pPr algn="ctr"/>
            <a:r>
              <a:rPr lang="es-PE" sz="3000" b="1" u="sng" dirty="0" smtClean="0">
                <a:solidFill>
                  <a:schemeClr val="accent1">
                    <a:lumMod val="50000"/>
                  </a:schemeClr>
                </a:solidFill>
                <a:effectLst/>
              </a:rPr>
              <a:t>OBJETIVO DE LA COMPENSACIÓN</a:t>
            </a:r>
            <a:endParaRPr lang="es-PE" sz="3000" b="1" u="sng" dirty="0">
              <a:solidFill>
                <a:schemeClr val="accent1">
                  <a:lumMod val="50000"/>
                </a:schemeClr>
              </a:solidFill>
              <a:effectLst/>
            </a:endParaRPr>
          </a:p>
        </p:txBody>
      </p:sp>
      <p:sp>
        <p:nvSpPr>
          <p:cNvPr id="3" name="2 Marcador de contenido"/>
          <p:cNvSpPr>
            <a:spLocks noGrp="1"/>
          </p:cNvSpPr>
          <p:nvPr>
            <p:ph sz="half" idx="4294967295"/>
          </p:nvPr>
        </p:nvSpPr>
        <p:spPr>
          <a:xfrm>
            <a:off x="428596" y="1714488"/>
            <a:ext cx="4000528" cy="5143512"/>
          </a:xfrm>
        </p:spPr>
        <p:txBody>
          <a:bodyPr>
            <a:normAutofit fontScale="85000" lnSpcReduction="20000"/>
          </a:bodyPr>
          <a:lstStyle/>
          <a:p>
            <a:pPr algn="just">
              <a:buNone/>
            </a:pPr>
            <a:r>
              <a:rPr lang="es-PE" dirty="0" smtClean="0"/>
              <a:t>	</a:t>
            </a:r>
            <a:r>
              <a:rPr lang="es-PE" sz="2600" dirty="0" smtClean="0">
                <a:solidFill>
                  <a:schemeClr val="accent2">
                    <a:lumMod val="50000"/>
                  </a:schemeClr>
                </a:solidFill>
              </a:rPr>
              <a:t>El objetivo de la compensación es captar, mantener y desarrollar un cuerpo de servidores efectivo que contribuya con el cumplimiento de los objetivos institucionales.</a:t>
            </a:r>
          </a:p>
          <a:p>
            <a:pPr algn="just">
              <a:buNone/>
            </a:pPr>
            <a:endParaRPr lang="es-PE" dirty="0"/>
          </a:p>
          <a:p>
            <a:pPr algn="just">
              <a:buNone/>
            </a:pPr>
            <a:endParaRPr lang="es-PE" dirty="0" smtClean="0"/>
          </a:p>
          <a:p>
            <a:pPr algn="just">
              <a:buNone/>
            </a:pPr>
            <a:endParaRPr lang="es-PE" dirty="0" smtClean="0"/>
          </a:p>
          <a:p>
            <a:pPr algn="just">
              <a:buNone/>
            </a:pPr>
            <a:endParaRPr lang="es-PE" dirty="0" smtClean="0"/>
          </a:p>
          <a:p>
            <a:pPr algn="just">
              <a:buNone/>
            </a:pPr>
            <a:endParaRPr lang="es-PE" dirty="0"/>
          </a:p>
          <a:p>
            <a:pPr algn="just">
              <a:buNone/>
            </a:pPr>
            <a:r>
              <a:rPr lang="es-PE" dirty="0" smtClean="0"/>
              <a:t>	</a:t>
            </a:r>
          </a:p>
          <a:p>
            <a:pPr algn="just">
              <a:buNone/>
            </a:pPr>
            <a:endParaRPr lang="es-PE" sz="1800" b="1" dirty="0" smtClean="0">
              <a:solidFill>
                <a:schemeClr val="accent1">
                  <a:lumMod val="50000"/>
                </a:schemeClr>
              </a:solidFill>
            </a:endParaRPr>
          </a:p>
          <a:p>
            <a:pPr algn="just">
              <a:buNone/>
            </a:pPr>
            <a:endParaRPr lang="es-PE" sz="1800" b="1" dirty="0" smtClean="0">
              <a:solidFill>
                <a:schemeClr val="accent1">
                  <a:lumMod val="50000"/>
                </a:schemeClr>
              </a:solidFill>
            </a:endParaRPr>
          </a:p>
          <a:p>
            <a:pPr algn="just">
              <a:buNone/>
            </a:pPr>
            <a:endParaRPr lang="es-PE" sz="1800" b="1" dirty="0" smtClean="0">
              <a:solidFill>
                <a:schemeClr val="accent1">
                  <a:lumMod val="50000"/>
                </a:schemeClr>
              </a:solidFill>
            </a:endParaRPr>
          </a:p>
          <a:p>
            <a:pPr algn="just">
              <a:buNone/>
            </a:pPr>
            <a:endParaRPr lang="es-PE" sz="1800" b="1" dirty="0" smtClean="0">
              <a:solidFill>
                <a:schemeClr val="accent1">
                  <a:lumMod val="50000"/>
                </a:schemeClr>
              </a:solidFill>
            </a:endParaRPr>
          </a:p>
          <a:p>
            <a:pPr algn="just">
              <a:buNone/>
            </a:pPr>
            <a:endParaRPr lang="es-PE" sz="1800" b="1" dirty="0" smtClean="0">
              <a:solidFill>
                <a:schemeClr val="accent1">
                  <a:lumMod val="50000"/>
                </a:schemeClr>
              </a:solidFill>
            </a:endParaRPr>
          </a:p>
          <a:p>
            <a:pPr>
              <a:buNone/>
            </a:pPr>
            <a:r>
              <a:rPr lang="es-PE" sz="1800" b="1" dirty="0" smtClean="0">
                <a:solidFill>
                  <a:schemeClr val="accent1">
                    <a:lumMod val="50000"/>
                  </a:schemeClr>
                </a:solidFill>
              </a:rPr>
              <a:t>LSC, ART. 28, PRIMER PÁRRAFO</a:t>
            </a:r>
            <a:endParaRPr lang="es-PE" sz="1800" b="1" dirty="0">
              <a:solidFill>
                <a:schemeClr val="accent1">
                  <a:lumMod val="50000"/>
                </a:schemeClr>
              </a:solidFill>
            </a:endParaRPr>
          </a:p>
        </p:txBody>
      </p:sp>
      <p:pic>
        <p:nvPicPr>
          <p:cNvPr id="33794" name="Picture 2" descr="http://us.123rf.com/400wm/400/400/Kurhan/Kurhan1002/Kurhan100200083/6352916-smiling-business-people-team-working-in-the-office.jpg">
            <a:hlinkClick r:id="rId2"/>
          </p:cNvPr>
          <p:cNvPicPr>
            <a:picLocks noChangeAspect="1" noChangeArrowheads="1"/>
          </p:cNvPicPr>
          <p:nvPr/>
        </p:nvPicPr>
        <p:blipFill>
          <a:blip r:embed="rId3"/>
          <a:srcRect/>
          <a:stretch>
            <a:fillRect/>
          </a:stretch>
        </p:blipFill>
        <p:spPr bwMode="auto">
          <a:xfrm>
            <a:off x="4429124" y="1857364"/>
            <a:ext cx="3929090" cy="4076701"/>
          </a:xfrm>
          <a:prstGeom prst="rect">
            <a:avLst/>
          </a:prstGeom>
          <a:solidFill>
            <a:srgbClr val="FFFFFF">
              <a:shade val="85000"/>
            </a:srgbClr>
          </a:solidFill>
          <a:ln w="190500" cap="rnd">
            <a:solidFill>
              <a:srgbClr val="FFFFFF"/>
            </a:solidFill>
          </a:ln>
          <a:effectLst>
            <a:outerShdw blurRad="36195" dist="12700" dir="11400000" algn="tl" rotWithShape="0">
              <a:srgbClr val="000000">
                <a:alpha val="33000"/>
              </a:srgbClr>
            </a:outerShdw>
          </a:effectLst>
          <a:scene3d>
            <a:camera prst="perspectiveContrastingLeftFacing">
              <a:rot lat="540000" lon="2100000" rev="0"/>
            </a:camera>
            <a:lightRig rig="soft" dir="t"/>
          </a:scene3d>
          <a:sp3d contourW="12700" prstMaterial="matte">
            <a:bevelT w="63500" h="50800"/>
            <a:contourClr>
              <a:srgbClr val="C0C0C0"/>
            </a:contourClr>
          </a:sp3d>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idx="4294967295"/>
          </p:nvPr>
        </p:nvSpPr>
        <p:spPr>
          <a:xfrm>
            <a:off x="285720" y="500042"/>
            <a:ext cx="8534400" cy="758825"/>
          </a:xfrm>
        </p:spPr>
        <p:txBody>
          <a:bodyPr>
            <a:normAutofit/>
          </a:bodyPr>
          <a:lstStyle/>
          <a:p>
            <a:r>
              <a:rPr lang="es-PE" sz="2800" b="1" u="sng" dirty="0" smtClean="0">
                <a:solidFill>
                  <a:schemeClr val="accent1">
                    <a:lumMod val="50000"/>
                  </a:schemeClr>
                </a:solidFill>
              </a:rPr>
              <a:t>OPORTUNIDAD DE PAGO DE LOS AGUINALDOS</a:t>
            </a:r>
            <a:endParaRPr lang="es-PE" sz="2800" u="sng" dirty="0">
              <a:solidFill>
                <a:schemeClr val="accent1">
                  <a:lumMod val="50000"/>
                </a:schemeClr>
              </a:solidFill>
            </a:endParaRPr>
          </a:p>
        </p:txBody>
      </p:sp>
      <p:sp>
        <p:nvSpPr>
          <p:cNvPr id="3" name="2 Marcador de contenido"/>
          <p:cNvSpPr>
            <a:spLocks noGrp="1"/>
          </p:cNvSpPr>
          <p:nvPr>
            <p:ph sz="quarter" idx="4294967295"/>
          </p:nvPr>
        </p:nvSpPr>
        <p:spPr>
          <a:xfrm>
            <a:off x="214282" y="1571612"/>
            <a:ext cx="8504238" cy="4500562"/>
          </a:xfrm>
        </p:spPr>
        <p:txBody>
          <a:bodyPr/>
          <a:lstStyle/>
          <a:p>
            <a:pPr algn="just">
              <a:buNone/>
            </a:pPr>
            <a:r>
              <a:rPr lang="es-PE" dirty="0" smtClean="0"/>
              <a:t>	</a:t>
            </a:r>
            <a:r>
              <a:rPr lang="es-PE" sz="2400" dirty="0" smtClean="0">
                <a:solidFill>
                  <a:schemeClr val="accent2">
                    <a:lumMod val="50000"/>
                  </a:schemeClr>
                </a:solidFill>
              </a:rPr>
              <a:t>Los aguinaldos de Fiestas Patrias o de Navidad se abonan en los meses de julio y diciembre respectivamente, conjuntamente con la compensación mensual.</a:t>
            </a:r>
            <a:endParaRPr lang="es-PE" sz="2400" dirty="0">
              <a:solidFill>
                <a:schemeClr val="accent2">
                  <a:lumMod val="50000"/>
                </a:schemeClr>
              </a:solidFill>
            </a:endParaRPr>
          </a:p>
        </p:txBody>
      </p:sp>
      <p:sp>
        <p:nvSpPr>
          <p:cNvPr id="4" name="3 Rectángulo"/>
          <p:cNvSpPr/>
          <p:nvPr/>
        </p:nvSpPr>
        <p:spPr>
          <a:xfrm>
            <a:off x="571472" y="6286520"/>
            <a:ext cx="8215370" cy="4286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None/>
            </a:pPr>
            <a:r>
              <a:rPr lang="es-PE" sz="1600" b="1" dirty="0" smtClean="0">
                <a:solidFill>
                  <a:schemeClr val="tx2">
                    <a:lumMod val="75000"/>
                  </a:schemeClr>
                </a:solidFill>
              </a:rPr>
              <a:t>DECRETO SUPREMO Nº 138-2014-EF, REGLAMENTO  LSC, ART.  17.</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idx="4294967295"/>
          </p:nvPr>
        </p:nvSpPr>
        <p:spPr>
          <a:xfrm>
            <a:off x="285720" y="428604"/>
            <a:ext cx="8534400" cy="758825"/>
          </a:xfrm>
        </p:spPr>
        <p:txBody>
          <a:bodyPr>
            <a:normAutofit/>
          </a:bodyPr>
          <a:lstStyle/>
          <a:p>
            <a:r>
              <a:rPr lang="es-PE" sz="2800" b="1" u="sng" dirty="0" smtClean="0">
                <a:solidFill>
                  <a:schemeClr val="accent1">
                    <a:lumMod val="50000"/>
                  </a:schemeClr>
                </a:solidFill>
              </a:rPr>
              <a:t>MONTO DE LOS AGUINALD</a:t>
            </a:r>
            <a:r>
              <a:rPr lang="es-PE" sz="2800" b="1" dirty="0" smtClean="0">
                <a:solidFill>
                  <a:schemeClr val="accent1">
                    <a:lumMod val="50000"/>
                  </a:schemeClr>
                </a:solidFill>
              </a:rPr>
              <a:t>OS</a:t>
            </a:r>
            <a:endParaRPr lang="es-PE" sz="2800" dirty="0">
              <a:solidFill>
                <a:schemeClr val="accent1">
                  <a:lumMod val="50000"/>
                </a:schemeClr>
              </a:solidFill>
            </a:endParaRPr>
          </a:p>
        </p:txBody>
      </p:sp>
      <p:sp>
        <p:nvSpPr>
          <p:cNvPr id="3" name="2 Marcador de contenido"/>
          <p:cNvSpPr>
            <a:spLocks noGrp="1"/>
          </p:cNvSpPr>
          <p:nvPr>
            <p:ph sz="quarter" idx="4294967295"/>
          </p:nvPr>
        </p:nvSpPr>
        <p:spPr>
          <a:xfrm>
            <a:off x="214282" y="1571612"/>
            <a:ext cx="8429684" cy="4572000"/>
          </a:xfrm>
        </p:spPr>
        <p:txBody>
          <a:bodyPr/>
          <a:lstStyle/>
          <a:p>
            <a:pPr algn="just">
              <a:buNone/>
            </a:pPr>
            <a:r>
              <a:rPr lang="es-PE" dirty="0" smtClean="0"/>
              <a:t>	</a:t>
            </a:r>
            <a:r>
              <a:rPr lang="es-PE" sz="2400" dirty="0" smtClean="0">
                <a:solidFill>
                  <a:schemeClr val="accent2">
                    <a:lumMod val="50000"/>
                  </a:schemeClr>
                </a:solidFill>
              </a:rPr>
              <a:t>El monto de cada aguinaldo es equivalente a un catorceavo (1/14) de la compensación económica anual del servidor civil, es decir, una suma igual a la compensación económica que mensualmente percibe el servidor en los meses de julio y de diciembre, según se trate del aguinaldo con motivo de Fiestas Patrias o de Navidad, respectivamente.</a:t>
            </a:r>
          </a:p>
          <a:p>
            <a:pPr algn="just">
              <a:buNone/>
            </a:pPr>
            <a:r>
              <a:rPr lang="es-PE" sz="2400" dirty="0" smtClean="0">
                <a:solidFill>
                  <a:schemeClr val="accent2">
                    <a:lumMod val="50000"/>
                  </a:schemeClr>
                </a:solidFill>
              </a:rPr>
              <a:t>					</a:t>
            </a:r>
          </a:p>
          <a:p>
            <a:pPr algn="just">
              <a:buNone/>
            </a:pPr>
            <a:r>
              <a:rPr lang="es-PE" sz="2400" dirty="0">
                <a:solidFill>
                  <a:schemeClr val="accent2">
                    <a:lumMod val="50000"/>
                  </a:schemeClr>
                </a:solidFill>
              </a:rPr>
              <a:t>	</a:t>
            </a:r>
            <a:r>
              <a:rPr lang="es-PE" sz="2400" dirty="0" smtClean="0">
                <a:solidFill>
                  <a:schemeClr val="accent2">
                    <a:lumMod val="50000"/>
                  </a:schemeClr>
                </a:solidFill>
              </a:rPr>
              <a:t>			</a:t>
            </a:r>
            <a:r>
              <a:rPr lang="es-PE" sz="2400" dirty="0" smtClean="0">
                <a:solidFill>
                  <a:srgbClr val="0070C0"/>
                </a:solidFill>
              </a:rPr>
              <a:t>A =   </a:t>
            </a:r>
            <a:r>
              <a:rPr lang="es-PE" sz="2400" u="sng" dirty="0" smtClean="0">
                <a:solidFill>
                  <a:srgbClr val="0070C0"/>
                </a:solidFill>
              </a:rPr>
              <a:t>1 </a:t>
            </a:r>
            <a:r>
              <a:rPr lang="es-PE" sz="2400" dirty="0" smtClean="0">
                <a:solidFill>
                  <a:srgbClr val="0070C0"/>
                </a:solidFill>
              </a:rPr>
              <a:t> CEA</a:t>
            </a:r>
            <a:endParaRPr lang="es-PE" sz="2400" u="sng" dirty="0" smtClean="0">
              <a:solidFill>
                <a:srgbClr val="0070C0"/>
              </a:solidFill>
            </a:endParaRPr>
          </a:p>
          <a:p>
            <a:pPr algn="just">
              <a:buNone/>
            </a:pPr>
            <a:r>
              <a:rPr lang="es-PE" sz="2400" dirty="0" smtClean="0">
                <a:solidFill>
                  <a:srgbClr val="0070C0"/>
                </a:solidFill>
              </a:rPr>
              <a:t>				       14</a:t>
            </a:r>
          </a:p>
        </p:txBody>
      </p:sp>
      <p:sp>
        <p:nvSpPr>
          <p:cNvPr id="4" name="3 Rectángulo"/>
          <p:cNvSpPr/>
          <p:nvPr/>
        </p:nvSpPr>
        <p:spPr>
          <a:xfrm>
            <a:off x="571472" y="6286520"/>
            <a:ext cx="8215370" cy="4286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None/>
            </a:pPr>
            <a:r>
              <a:rPr lang="es-PE" sz="1600" b="1" dirty="0" smtClean="0">
                <a:solidFill>
                  <a:schemeClr val="tx2">
                    <a:lumMod val="75000"/>
                  </a:schemeClr>
                </a:solidFill>
              </a:rPr>
              <a:t>DECRETO SUPREMO Nº 138-2014-EF, REGLAMENTO  LSC, ART.  18.</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idx="4294967295"/>
          </p:nvPr>
        </p:nvSpPr>
        <p:spPr>
          <a:xfrm>
            <a:off x="357158" y="428604"/>
            <a:ext cx="8534400" cy="615949"/>
          </a:xfrm>
        </p:spPr>
        <p:txBody>
          <a:bodyPr>
            <a:normAutofit/>
          </a:bodyPr>
          <a:lstStyle/>
          <a:p>
            <a:r>
              <a:rPr lang="es-PE" sz="2800" b="1" u="sng" dirty="0" smtClean="0">
                <a:solidFill>
                  <a:schemeClr val="accent1">
                    <a:lumMod val="50000"/>
                  </a:schemeClr>
                </a:solidFill>
              </a:rPr>
              <a:t>AGUINALDOS TRUNCOS Y PROPORCIONALES</a:t>
            </a:r>
            <a:endParaRPr lang="es-PE" sz="2800" u="sng" dirty="0">
              <a:solidFill>
                <a:schemeClr val="accent1">
                  <a:lumMod val="50000"/>
                </a:schemeClr>
              </a:solidFill>
            </a:endParaRPr>
          </a:p>
        </p:txBody>
      </p:sp>
      <p:graphicFrame>
        <p:nvGraphicFramePr>
          <p:cNvPr id="4" name="3 Diagrama"/>
          <p:cNvGraphicFramePr/>
          <p:nvPr/>
        </p:nvGraphicFramePr>
        <p:xfrm>
          <a:off x="714348" y="1285860"/>
          <a:ext cx="7929618" cy="464347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4 Rectángulo"/>
          <p:cNvSpPr/>
          <p:nvPr/>
        </p:nvSpPr>
        <p:spPr>
          <a:xfrm>
            <a:off x="571472" y="6286520"/>
            <a:ext cx="8215370" cy="4286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None/>
            </a:pPr>
            <a:r>
              <a:rPr lang="es-PE" sz="1600" b="1" dirty="0" smtClean="0">
                <a:solidFill>
                  <a:schemeClr val="tx2">
                    <a:lumMod val="75000"/>
                  </a:schemeClr>
                </a:solidFill>
              </a:rPr>
              <a:t>DECRETO SUPREMO Nº 138-2014-EF, REGLAMENTO  LSC, ART.  19.</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5789" name="Group 77"/>
          <p:cNvGraphicFramePr>
            <a:graphicFrameLocks noGrp="1"/>
          </p:cNvGraphicFramePr>
          <p:nvPr>
            <p:ph idx="4294967295"/>
          </p:nvPr>
        </p:nvGraphicFramePr>
        <p:xfrm>
          <a:off x="500034" y="928670"/>
          <a:ext cx="8215372" cy="5286412"/>
        </p:xfrm>
        <a:graphic>
          <a:graphicData uri="http://schemas.openxmlformats.org/drawingml/2006/table">
            <a:tbl>
              <a:tblPr>
                <a:tableStyleId>{8A107856-5554-42FB-B03E-39F5DBC370BA}</a:tableStyleId>
              </a:tblPr>
              <a:tblGrid>
                <a:gridCol w="2324350"/>
                <a:gridCol w="2248838"/>
                <a:gridCol w="3642184"/>
              </a:tblGrid>
              <a:tr h="658646">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s-ES" sz="1800" b="1" u="none" strike="noStrike" cap="none" normalizeH="0" baseline="0" dirty="0" smtClean="0">
                          <a:ln>
                            <a:noFill/>
                          </a:ln>
                          <a:solidFill>
                            <a:schemeClr val="accent1">
                              <a:lumMod val="50000"/>
                            </a:schemeClr>
                          </a:solidFill>
                          <a:effectLst/>
                        </a:rPr>
                        <a:t>AÑO </a:t>
                      </a:r>
                      <a:endParaRPr kumimoji="0" lang="es-ES" sz="1800" b="1" i="0" u="none" strike="noStrike" cap="none" normalizeH="0" baseline="0" dirty="0" smtClean="0">
                        <a:ln>
                          <a:noFill/>
                        </a:ln>
                        <a:solidFill>
                          <a:schemeClr val="accent1">
                            <a:lumMod val="50000"/>
                          </a:schemeClr>
                        </a:solidFill>
                        <a:effectLst/>
                        <a:latin typeface="+mj-lt"/>
                        <a:cs typeface="Arial" pitchFamily="34" charset="0"/>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s-ES" sz="1600" b="1" u="none" strike="noStrike" cap="none" normalizeH="0" baseline="0" dirty="0" smtClean="0">
                          <a:ln>
                            <a:noFill/>
                          </a:ln>
                          <a:solidFill>
                            <a:schemeClr val="accent1">
                              <a:lumMod val="50000"/>
                            </a:schemeClr>
                          </a:solidFill>
                          <a:effectLst/>
                        </a:rPr>
                        <a:t>LEY</a:t>
                      </a:r>
                      <a:endParaRPr kumimoji="0" lang="es-ES" sz="1600" b="1" i="0" u="none" strike="noStrike" cap="none" normalizeH="0" baseline="0" dirty="0" smtClean="0">
                        <a:ln>
                          <a:noFill/>
                        </a:ln>
                        <a:solidFill>
                          <a:schemeClr val="accent1">
                            <a:lumMod val="50000"/>
                          </a:schemeClr>
                        </a:solidFill>
                        <a:effectLst/>
                        <a:latin typeface="+mj-lt"/>
                        <a:cs typeface="Arial" pitchFamily="34" charset="0"/>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s-ES" sz="1600" b="1" u="none" strike="noStrike" cap="none" normalizeH="0" baseline="0" dirty="0" smtClean="0">
                          <a:ln>
                            <a:noFill/>
                          </a:ln>
                          <a:solidFill>
                            <a:schemeClr val="accent1">
                              <a:lumMod val="50000"/>
                            </a:schemeClr>
                          </a:solidFill>
                          <a:effectLst/>
                        </a:rPr>
                        <a:t>MONTO</a:t>
                      </a:r>
                    </a:p>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s-ES" sz="1600" b="1" u="none" strike="noStrike" cap="none" normalizeH="0" baseline="0" dirty="0" smtClean="0">
                          <a:ln>
                            <a:noFill/>
                          </a:ln>
                          <a:solidFill>
                            <a:schemeClr val="accent1">
                              <a:lumMod val="50000"/>
                            </a:schemeClr>
                          </a:solidFill>
                          <a:effectLst/>
                        </a:rPr>
                        <a:t>DADO EN JULIO Y DICIEMBRE </a:t>
                      </a:r>
                      <a:endParaRPr kumimoji="0" lang="es-ES" sz="1600" b="1" i="0" u="none" strike="noStrike" cap="none" normalizeH="0" baseline="0" dirty="0" smtClean="0">
                        <a:ln>
                          <a:noFill/>
                        </a:ln>
                        <a:solidFill>
                          <a:schemeClr val="accent1">
                            <a:lumMod val="50000"/>
                          </a:schemeClr>
                        </a:solidFill>
                        <a:effectLst/>
                        <a:latin typeface="+mj-lt"/>
                        <a:cs typeface="Arial" pitchFamily="34" charset="0"/>
                      </a:endParaRPr>
                    </a:p>
                  </a:txBody>
                  <a:tcPr horzOverflow="overflow"/>
                </a:tc>
              </a:tr>
              <a:tr h="351704">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s-ES" sz="1600" u="none" strike="noStrike" cap="none" normalizeH="0" baseline="0" dirty="0" smtClean="0">
                          <a:ln>
                            <a:noFill/>
                          </a:ln>
                          <a:solidFill>
                            <a:schemeClr val="accent1">
                              <a:lumMod val="50000"/>
                            </a:schemeClr>
                          </a:solidFill>
                          <a:effectLst/>
                        </a:rPr>
                        <a:t>2004</a:t>
                      </a:r>
                      <a:endParaRPr kumimoji="0" lang="es-ES" sz="1600" b="0" i="0" u="none" strike="noStrike" cap="none" normalizeH="0" baseline="0" dirty="0" smtClean="0">
                        <a:ln>
                          <a:noFill/>
                        </a:ln>
                        <a:solidFill>
                          <a:schemeClr val="accent1">
                            <a:lumMod val="50000"/>
                          </a:schemeClr>
                        </a:solidFill>
                        <a:effectLst/>
                        <a:latin typeface="+mj-lt"/>
                        <a:cs typeface="Arial" pitchFamily="34" charset="0"/>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s-ES" sz="1600" u="none" strike="noStrike" cap="none" normalizeH="0" baseline="0" dirty="0" smtClean="0">
                          <a:ln>
                            <a:noFill/>
                          </a:ln>
                          <a:solidFill>
                            <a:schemeClr val="accent1">
                              <a:lumMod val="50000"/>
                            </a:schemeClr>
                          </a:solidFill>
                          <a:effectLst/>
                        </a:rPr>
                        <a:t>Ley Nº 28128</a:t>
                      </a:r>
                      <a:endParaRPr kumimoji="0" lang="es-ES" sz="1600" b="0" i="0" u="none" strike="noStrike" cap="none" normalizeH="0" baseline="0" dirty="0" smtClean="0">
                        <a:ln>
                          <a:noFill/>
                        </a:ln>
                        <a:solidFill>
                          <a:schemeClr val="accent1">
                            <a:lumMod val="50000"/>
                          </a:schemeClr>
                        </a:solidFill>
                        <a:effectLst/>
                        <a:latin typeface="+mj-lt"/>
                        <a:cs typeface="Arial" pitchFamily="34" charset="0"/>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s-ES" sz="1600" u="none" strike="noStrike" cap="none" normalizeH="0" baseline="0" dirty="0" smtClean="0">
                          <a:ln>
                            <a:noFill/>
                          </a:ln>
                          <a:solidFill>
                            <a:schemeClr val="accent1">
                              <a:lumMod val="50000"/>
                            </a:schemeClr>
                          </a:solidFill>
                          <a:effectLst/>
                        </a:rPr>
                        <a:t>S/. 200.00</a:t>
                      </a:r>
                      <a:endParaRPr kumimoji="0" lang="es-ES" sz="1600" b="0" i="0" u="none" strike="noStrike" cap="none" normalizeH="0" baseline="0" dirty="0" smtClean="0">
                        <a:ln>
                          <a:noFill/>
                        </a:ln>
                        <a:solidFill>
                          <a:schemeClr val="accent1">
                            <a:lumMod val="50000"/>
                          </a:schemeClr>
                        </a:solidFill>
                        <a:effectLst/>
                        <a:latin typeface="+mj-lt"/>
                        <a:cs typeface="Arial" pitchFamily="34" charset="0"/>
                      </a:endParaRPr>
                    </a:p>
                  </a:txBody>
                  <a:tcPr horzOverflow="overflow"/>
                </a:tc>
              </a:tr>
              <a:tr h="351704">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s-ES" sz="1600" u="none" strike="noStrike" cap="none" normalizeH="0" baseline="0" dirty="0" smtClean="0">
                          <a:ln>
                            <a:noFill/>
                          </a:ln>
                          <a:solidFill>
                            <a:schemeClr val="accent1">
                              <a:lumMod val="50000"/>
                            </a:schemeClr>
                          </a:solidFill>
                          <a:effectLst/>
                        </a:rPr>
                        <a:t>2005</a:t>
                      </a:r>
                      <a:endParaRPr kumimoji="0" lang="es-ES" sz="1600" b="0" i="0" u="none" strike="noStrike" cap="none" normalizeH="0" baseline="0" dirty="0" smtClean="0">
                        <a:ln>
                          <a:noFill/>
                        </a:ln>
                        <a:solidFill>
                          <a:schemeClr val="accent1">
                            <a:lumMod val="50000"/>
                          </a:schemeClr>
                        </a:solidFill>
                        <a:effectLst/>
                        <a:latin typeface="+mj-lt"/>
                        <a:cs typeface="Arial" pitchFamily="34" charset="0"/>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s-ES" sz="1600" u="none" strike="noStrike" cap="none" normalizeH="0" baseline="0" dirty="0" smtClean="0">
                          <a:ln>
                            <a:noFill/>
                          </a:ln>
                          <a:solidFill>
                            <a:schemeClr val="accent1">
                              <a:lumMod val="50000"/>
                            </a:schemeClr>
                          </a:solidFill>
                          <a:effectLst/>
                        </a:rPr>
                        <a:t>Ley Nº 28427</a:t>
                      </a:r>
                      <a:endParaRPr kumimoji="0" lang="es-ES" sz="1600" b="0" i="0" u="none" strike="noStrike" cap="none" normalizeH="0" baseline="0" dirty="0" smtClean="0">
                        <a:ln>
                          <a:noFill/>
                        </a:ln>
                        <a:solidFill>
                          <a:schemeClr val="accent1">
                            <a:lumMod val="50000"/>
                          </a:schemeClr>
                        </a:solidFill>
                        <a:effectLst/>
                        <a:latin typeface="+mj-lt"/>
                        <a:cs typeface="Arial" pitchFamily="34" charset="0"/>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s-ES" sz="1600" u="none" strike="noStrike" cap="none" normalizeH="0" baseline="0" dirty="0" smtClean="0">
                          <a:ln>
                            <a:noFill/>
                          </a:ln>
                          <a:solidFill>
                            <a:schemeClr val="accent1">
                              <a:lumMod val="50000"/>
                            </a:schemeClr>
                          </a:solidFill>
                          <a:effectLst/>
                        </a:rPr>
                        <a:t>S/.  200.00</a:t>
                      </a:r>
                      <a:endParaRPr kumimoji="0" lang="es-ES" sz="1600" b="0" i="0" u="none" strike="noStrike" cap="none" normalizeH="0" baseline="0" dirty="0" smtClean="0">
                        <a:ln>
                          <a:noFill/>
                        </a:ln>
                        <a:solidFill>
                          <a:schemeClr val="accent1">
                            <a:lumMod val="50000"/>
                          </a:schemeClr>
                        </a:solidFill>
                        <a:effectLst/>
                        <a:latin typeface="+mj-lt"/>
                        <a:cs typeface="Arial" pitchFamily="34" charset="0"/>
                      </a:endParaRPr>
                    </a:p>
                  </a:txBody>
                  <a:tcPr horzOverflow="overflow"/>
                </a:tc>
              </a:tr>
              <a:tr h="353518">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s-ES" sz="1600" u="none" strike="noStrike" cap="none" normalizeH="0" baseline="0" dirty="0" smtClean="0">
                          <a:ln>
                            <a:noFill/>
                          </a:ln>
                          <a:solidFill>
                            <a:schemeClr val="accent1">
                              <a:lumMod val="50000"/>
                            </a:schemeClr>
                          </a:solidFill>
                          <a:effectLst/>
                        </a:rPr>
                        <a:t>2006</a:t>
                      </a:r>
                      <a:endParaRPr kumimoji="0" lang="es-ES" sz="1600" b="0" i="0" u="none" strike="noStrike" cap="none" normalizeH="0" baseline="0" dirty="0" smtClean="0">
                        <a:ln>
                          <a:noFill/>
                        </a:ln>
                        <a:solidFill>
                          <a:schemeClr val="accent1">
                            <a:lumMod val="50000"/>
                          </a:schemeClr>
                        </a:solidFill>
                        <a:effectLst/>
                        <a:latin typeface="+mj-lt"/>
                        <a:cs typeface="Arial" pitchFamily="34" charset="0"/>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s-ES" sz="1600" u="none" strike="noStrike" cap="none" normalizeH="0" baseline="0" dirty="0" smtClean="0">
                          <a:ln>
                            <a:noFill/>
                          </a:ln>
                          <a:solidFill>
                            <a:schemeClr val="accent1">
                              <a:lumMod val="50000"/>
                            </a:schemeClr>
                          </a:solidFill>
                          <a:effectLst/>
                        </a:rPr>
                        <a:t>Ley Nº 28652</a:t>
                      </a:r>
                      <a:endParaRPr kumimoji="0" lang="es-ES" sz="1600" b="0" i="0" u="none" strike="noStrike" cap="none" normalizeH="0" baseline="0" dirty="0" smtClean="0">
                        <a:ln>
                          <a:noFill/>
                        </a:ln>
                        <a:solidFill>
                          <a:schemeClr val="accent1">
                            <a:lumMod val="50000"/>
                          </a:schemeClr>
                        </a:solidFill>
                        <a:effectLst/>
                        <a:latin typeface="+mj-lt"/>
                        <a:cs typeface="Arial" pitchFamily="34" charset="0"/>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s-ES" sz="1600" u="none" strike="noStrike" cap="none" normalizeH="0" baseline="0" dirty="0" smtClean="0">
                          <a:ln>
                            <a:noFill/>
                          </a:ln>
                          <a:solidFill>
                            <a:schemeClr val="accent1">
                              <a:lumMod val="50000"/>
                            </a:schemeClr>
                          </a:solidFill>
                          <a:effectLst/>
                        </a:rPr>
                        <a:t>S/.  200.00</a:t>
                      </a:r>
                      <a:endParaRPr kumimoji="0" lang="es-ES" sz="1600" b="0" i="0" u="none" strike="noStrike" cap="none" normalizeH="0" baseline="0" dirty="0" smtClean="0">
                        <a:ln>
                          <a:noFill/>
                        </a:ln>
                        <a:solidFill>
                          <a:schemeClr val="accent1">
                            <a:lumMod val="50000"/>
                          </a:schemeClr>
                        </a:solidFill>
                        <a:effectLst/>
                        <a:latin typeface="+mj-lt"/>
                        <a:cs typeface="Arial" pitchFamily="34" charset="0"/>
                      </a:endParaRPr>
                    </a:p>
                  </a:txBody>
                  <a:tcPr horzOverflow="overflow"/>
                </a:tc>
              </a:tr>
              <a:tr h="374688">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s-ES" sz="1600" u="none" strike="noStrike" cap="none" normalizeH="0" baseline="0" dirty="0" smtClean="0">
                          <a:ln>
                            <a:noFill/>
                          </a:ln>
                          <a:solidFill>
                            <a:schemeClr val="accent1">
                              <a:lumMod val="50000"/>
                            </a:schemeClr>
                          </a:solidFill>
                          <a:effectLst/>
                        </a:rPr>
                        <a:t>2007</a:t>
                      </a:r>
                      <a:endParaRPr kumimoji="0" lang="es-ES" sz="1600" b="0" i="0" u="none" strike="noStrike" cap="none" normalizeH="0" baseline="0" dirty="0" smtClean="0">
                        <a:ln>
                          <a:noFill/>
                        </a:ln>
                        <a:solidFill>
                          <a:schemeClr val="accent1">
                            <a:lumMod val="50000"/>
                          </a:schemeClr>
                        </a:solidFill>
                        <a:effectLst/>
                        <a:latin typeface="+mj-lt"/>
                        <a:cs typeface="Arial" pitchFamily="34" charset="0"/>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s-ES" sz="1600" u="none" strike="noStrike" cap="none" normalizeH="0" baseline="0" dirty="0" smtClean="0">
                          <a:ln>
                            <a:noFill/>
                          </a:ln>
                          <a:solidFill>
                            <a:schemeClr val="accent1">
                              <a:lumMod val="50000"/>
                            </a:schemeClr>
                          </a:solidFill>
                          <a:effectLst/>
                        </a:rPr>
                        <a:t>Ley Nº 28927</a:t>
                      </a:r>
                      <a:endParaRPr kumimoji="0" lang="es-ES" sz="1600" b="0" i="0" u="none" strike="noStrike" cap="none" normalizeH="0" baseline="0" dirty="0" smtClean="0">
                        <a:ln>
                          <a:noFill/>
                        </a:ln>
                        <a:solidFill>
                          <a:schemeClr val="accent1">
                            <a:lumMod val="50000"/>
                          </a:schemeClr>
                        </a:solidFill>
                        <a:effectLst/>
                        <a:latin typeface="+mj-lt"/>
                        <a:cs typeface="Arial" pitchFamily="34" charset="0"/>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s-ES" sz="1600" u="none" strike="noStrike" cap="none" normalizeH="0" baseline="0" dirty="0" smtClean="0">
                          <a:ln>
                            <a:noFill/>
                          </a:ln>
                          <a:solidFill>
                            <a:schemeClr val="accent1">
                              <a:lumMod val="50000"/>
                            </a:schemeClr>
                          </a:solidFill>
                          <a:effectLst/>
                        </a:rPr>
                        <a:t>S/. 200.00</a:t>
                      </a:r>
                      <a:endParaRPr kumimoji="0" lang="es-ES" sz="1600" b="0" i="0" u="none" strike="noStrike" cap="none" normalizeH="0" baseline="0" dirty="0" smtClean="0">
                        <a:ln>
                          <a:noFill/>
                        </a:ln>
                        <a:solidFill>
                          <a:schemeClr val="accent1">
                            <a:lumMod val="50000"/>
                          </a:schemeClr>
                        </a:solidFill>
                        <a:effectLst/>
                        <a:latin typeface="+mj-lt"/>
                        <a:cs typeface="Arial" pitchFamily="34" charset="0"/>
                      </a:endParaRPr>
                    </a:p>
                  </a:txBody>
                  <a:tcPr horzOverflow="overflow"/>
                </a:tc>
              </a:tr>
              <a:tr h="374688">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s-ES" sz="1600" u="none" strike="noStrike" cap="none" normalizeH="0" baseline="0" dirty="0" smtClean="0">
                          <a:ln>
                            <a:noFill/>
                          </a:ln>
                          <a:solidFill>
                            <a:schemeClr val="accent1">
                              <a:lumMod val="50000"/>
                            </a:schemeClr>
                          </a:solidFill>
                          <a:effectLst/>
                        </a:rPr>
                        <a:t>2008</a:t>
                      </a:r>
                      <a:endParaRPr kumimoji="0" lang="es-ES" sz="1600" b="0" i="0" u="none" strike="noStrike" cap="none" normalizeH="0" baseline="0" dirty="0" smtClean="0">
                        <a:ln>
                          <a:noFill/>
                        </a:ln>
                        <a:solidFill>
                          <a:schemeClr val="accent1">
                            <a:lumMod val="50000"/>
                          </a:schemeClr>
                        </a:solidFill>
                        <a:effectLst/>
                        <a:latin typeface="+mj-lt"/>
                        <a:cs typeface="Arial" pitchFamily="34" charset="0"/>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s-ES" sz="1600" u="none" strike="noStrike" cap="none" normalizeH="0" baseline="0" dirty="0" smtClean="0">
                          <a:ln>
                            <a:noFill/>
                          </a:ln>
                          <a:solidFill>
                            <a:schemeClr val="accent1">
                              <a:lumMod val="50000"/>
                            </a:schemeClr>
                          </a:solidFill>
                          <a:effectLst/>
                        </a:rPr>
                        <a:t>Ley Nº 29142</a:t>
                      </a:r>
                      <a:endParaRPr kumimoji="0" lang="es-ES" sz="1600" b="0" i="0" u="none" strike="noStrike" cap="none" normalizeH="0" baseline="0" dirty="0" smtClean="0">
                        <a:ln>
                          <a:noFill/>
                        </a:ln>
                        <a:solidFill>
                          <a:schemeClr val="accent1">
                            <a:lumMod val="50000"/>
                          </a:schemeClr>
                        </a:solidFill>
                        <a:effectLst/>
                        <a:latin typeface="+mj-lt"/>
                        <a:cs typeface="Arial" pitchFamily="34" charset="0"/>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s-ES" sz="1600" u="none" strike="noStrike" cap="none" normalizeH="0" baseline="0" dirty="0" smtClean="0">
                          <a:ln>
                            <a:noFill/>
                          </a:ln>
                          <a:solidFill>
                            <a:schemeClr val="accent1">
                              <a:lumMod val="50000"/>
                            </a:schemeClr>
                          </a:solidFill>
                          <a:effectLst/>
                        </a:rPr>
                        <a:t>S/. 200.00</a:t>
                      </a:r>
                      <a:endParaRPr kumimoji="0" lang="es-ES" sz="1600" b="0" i="0" u="none" strike="noStrike" cap="none" normalizeH="0" baseline="0" dirty="0" smtClean="0">
                        <a:ln>
                          <a:noFill/>
                        </a:ln>
                        <a:solidFill>
                          <a:schemeClr val="accent1">
                            <a:lumMod val="50000"/>
                          </a:schemeClr>
                        </a:solidFill>
                        <a:effectLst/>
                        <a:latin typeface="+mj-lt"/>
                        <a:cs typeface="Arial" pitchFamily="34" charset="0"/>
                      </a:endParaRPr>
                    </a:p>
                  </a:txBody>
                  <a:tcPr horzOverflow="overflow"/>
                </a:tc>
              </a:tr>
              <a:tr h="374688">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s-ES" sz="1600" u="none" strike="noStrike" cap="none" normalizeH="0" baseline="0" dirty="0" smtClean="0">
                          <a:ln>
                            <a:noFill/>
                          </a:ln>
                          <a:solidFill>
                            <a:schemeClr val="accent1">
                              <a:lumMod val="50000"/>
                            </a:schemeClr>
                          </a:solidFill>
                          <a:effectLst/>
                        </a:rPr>
                        <a:t>2009</a:t>
                      </a:r>
                      <a:endParaRPr kumimoji="0" lang="es-ES" sz="1600" b="0" i="0" u="none" strike="noStrike" cap="none" normalizeH="0" baseline="0" dirty="0" smtClean="0">
                        <a:ln>
                          <a:noFill/>
                        </a:ln>
                        <a:solidFill>
                          <a:schemeClr val="accent1">
                            <a:lumMod val="50000"/>
                          </a:schemeClr>
                        </a:solidFill>
                        <a:effectLst/>
                        <a:latin typeface="+mj-lt"/>
                        <a:cs typeface="Arial" pitchFamily="34" charset="0"/>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s-ES" sz="1600" u="none" strike="noStrike" cap="none" normalizeH="0" baseline="0" dirty="0" smtClean="0">
                          <a:ln>
                            <a:noFill/>
                          </a:ln>
                          <a:solidFill>
                            <a:schemeClr val="accent1">
                              <a:lumMod val="50000"/>
                            </a:schemeClr>
                          </a:solidFill>
                          <a:effectLst/>
                        </a:rPr>
                        <a:t>Ley Nº 29289</a:t>
                      </a:r>
                      <a:endParaRPr kumimoji="0" lang="es-ES" sz="1600" b="0" i="0" u="none" strike="noStrike" cap="none" normalizeH="0" baseline="0" dirty="0" smtClean="0">
                        <a:ln>
                          <a:noFill/>
                        </a:ln>
                        <a:solidFill>
                          <a:schemeClr val="accent1">
                            <a:lumMod val="50000"/>
                          </a:schemeClr>
                        </a:solidFill>
                        <a:effectLst/>
                        <a:latin typeface="+mj-lt"/>
                        <a:cs typeface="Arial" pitchFamily="34" charset="0"/>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s-ES" sz="1600" u="none" strike="noStrike" cap="none" normalizeH="0" baseline="0" dirty="0" smtClean="0">
                          <a:ln>
                            <a:noFill/>
                          </a:ln>
                          <a:solidFill>
                            <a:schemeClr val="accent1">
                              <a:lumMod val="50000"/>
                            </a:schemeClr>
                          </a:solidFill>
                          <a:effectLst/>
                        </a:rPr>
                        <a:t>S/. 200.00</a:t>
                      </a:r>
                      <a:endParaRPr kumimoji="0" lang="es-ES" sz="1600" b="0" i="0" u="none" strike="noStrike" cap="none" normalizeH="0" baseline="0" dirty="0" smtClean="0">
                        <a:ln>
                          <a:noFill/>
                        </a:ln>
                        <a:solidFill>
                          <a:schemeClr val="accent1">
                            <a:lumMod val="50000"/>
                          </a:schemeClr>
                        </a:solidFill>
                        <a:effectLst/>
                        <a:latin typeface="+mj-lt"/>
                        <a:cs typeface="Arial" pitchFamily="34" charset="0"/>
                      </a:endParaRPr>
                    </a:p>
                  </a:txBody>
                  <a:tcPr horzOverflow="overflow"/>
                </a:tc>
              </a:tr>
              <a:tr h="351704">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s-ES" sz="1600" u="none" strike="noStrike" cap="none" normalizeH="0" baseline="0" dirty="0" smtClean="0">
                          <a:ln>
                            <a:noFill/>
                          </a:ln>
                          <a:solidFill>
                            <a:schemeClr val="accent1">
                              <a:lumMod val="50000"/>
                            </a:schemeClr>
                          </a:solidFill>
                          <a:effectLst/>
                        </a:rPr>
                        <a:t>2010</a:t>
                      </a:r>
                      <a:endParaRPr kumimoji="0" lang="es-ES" sz="1600" b="0" i="0" u="none" strike="noStrike" cap="none" normalizeH="0" baseline="0" dirty="0" smtClean="0">
                        <a:ln>
                          <a:noFill/>
                        </a:ln>
                        <a:solidFill>
                          <a:schemeClr val="accent1">
                            <a:lumMod val="50000"/>
                          </a:schemeClr>
                        </a:solidFill>
                        <a:effectLst/>
                        <a:latin typeface="+mj-lt"/>
                        <a:cs typeface="Arial" pitchFamily="34" charset="0"/>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s-ES" sz="1600" u="none" strike="noStrike" cap="none" normalizeH="0" baseline="0" dirty="0" smtClean="0">
                          <a:ln>
                            <a:noFill/>
                          </a:ln>
                          <a:solidFill>
                            <a:schemeClr val="accent1">
                              <a:lumMod val="50000"/>
                            </a:schemeClr>
                          </a:solidFill>
                          <a:effectLst/>
                        </a:rPr>
                        <a:t>Ley Nº 29465</a:t>
                      </a:r>
                      <a:endParaRPr kumimoji="0" lang="es-ES" sz="1600" b="0" i="0" u="none" strike="noStrike" cap="none" normalizeH="0" baseline="0" dirty="0" smtClean="0">
                        <a:ln>
                          <a:noFill/>
                        </a:ln>
                        <a:solidFill>
                          <a:schemeClr val="accent1">
                            <a:lumMod val="50000"/>
                          </a:schemeClr>
                        </a:solidFill>
                        <a:effectLst/>
                        <a:latin typeface="+mj-lt"/>
                        <a:cs typeface="Arial" pitchFamily="34" charset="0"/>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s-ES" sz="1600" u="none" strike="noStrike" cap="none" normalizeH="0" baseline="0" dirty="0" smtClean="0">
                          <a:ln>
                            <a:noFill/>
                          </a:ln>
                          <a:solidFill>
                            <a:schemeClr val="accent1">
                              <a:lumMod val="50000"/>
                            </a:schemeClr>
                          </a:solidFill>
                          <a:effectLst/>
                        </a:rPr>
                        <a:t>S/. 300.00</a:t>
                      </a:r>
                      <a:endParaRPr kumimoji="0" lang="es-ES" sz="1600" b="0" i="0" u="none" strike="noStrike" cap="none" normalizeH="0" baseline="0" dirty="0" smtClean="0">
                        <a:ln>
                          <a:noFill/>
                        </a:ln>
                        <a:solidFill>
                          <a:schemeClr val="accent1">
                            <a:lumMod val="50000"/>
                          </a:schemeClr>
                        </a:solidFill>
                        <a:effectLst/>
                        <a:latin typeface="+mj-lt"/>
                        <a:cs typeface="Arial" pitchFamily="34" charset="0"/>
                      </a:endParaRPr>
                    </a:p>
                  </a:txBody>
                  <a:tcPr horzOverflow="overflow"/>
                </a:tc>
              </a:tr>
              <a:tr h="351704">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s-ES" sz="1600" u="none" strike="noStrike" cap="none" normalizeH="0" baseline="0" dirty="0" smtClean="0">
                          <a:ln>
                            <a:noFill/>
                          </a:ln>
                          <a:solidFill>
                            <a:schemeClr val="accent1">
                              <a:lumMod val="50000"/>
                            </a:schemeClr>
                          </a:solidFill>
                          <a:effectLst/>
                        </a:rPr>
                        <a:t>2011</a:t>
                      </a:r>
                      <a:endParaRPr kumimoji="0" lang="es-ES" sz="1600" b="0" i="0" u="none" strike="noStrike" cap="none" normalizeH="0" baseline="0" dirty="0" smtClean="0">
                        <a:ln>
                          <a:noFill/>
                        </a:ln>
                        <a:solidFill>
                          <a:schemeClr val="accent1">
                            <a:lumMod val="50000"/>
                          </a:schemeClr>
                        </a:solidFill>
                        <a:effectLst/>
                        <a:latin typeface="+mj-lt"/>
                        <a:cs typeface="Arial" pitchFamily="34" charset="0"/>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s-ES" sz="1600" u="none" strike="noStrike" cap="none" normalizeH="0" baseline="0" dirty="0" smtClean="0">
                          <a:ln>
                            <a:noFill/>
                          </a:ln>
                          <a:solidFill>
                            <a:schemeClr val="accent1">
                              <a:lumMod val="50000"/>
                            </a:schemeClr>
                          </a:solidFill>
                          <a:effectLst/>
                        </a:rPr>
                        <a:t>Ley Nº 29626</a:t>
                      </a:r>
                      <a:endParaRPr kumimoji="0" lang="es-ES" sz="1600" b="0" i="0" u="none" strike="noStrike" cap="none" normalizeH="0" baseline="0" dirty="0" smtClean="0">
                        <a:ln>
                          <a:noFill/>
                        </a:ln>
                        <a:solidFill>
                          <a:schemeClr val="accent1">
                            <a:lumMod val="50000"/>
                          </a:schemeClr>
                        </a:solidFill>
                        <a:effectLst/>
                        <a:latin typeface="+mj-lt"/>
                        <a:cs typeface="Arial" pitchFamily="34" charset="0"/>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s-ES" sz="1600" u="none" strike="noStrike" cap="none" normalizeH="0" baseline="0" dirty="0" smtClean="0">
                          <a:ln>
                            <a:noFill/>
                          </a:ln>
                          <a:solidFill>
                            <a:schemeClr val="accent1">
                              <a:lumMod val="50000"/>
                            </a:schemeClr>
                          </a:solidFill>
                          <a:effectLst/>
                        </a:rPr>
                        <a:t>S/. 300.00</a:t>
                      </a:r>
                      <a:endParaRPr kumimoji="0" lang="es-ES" sz="1600" b="0" i="0" u="none" strike="noStrike" cap="none" normalizeH="0" baseline="0" dirty="0" smtClean="0">
                        <a:ln>
                          <a:noFill/>
                        </a:ln>
                        <a:solidFill>
                          <a:schemeClr val="accent1">
                            <a:lumMod val="50000"/>
                          </a:schemeClr>
                        </a:solidFill>
                        <a:effectLst/>
                        <a:latin typeface="+mj-lt"/>
                        <a:cs typeface="Arial" pitchFamily="34" charset="0"/>
                      </a:endParaRPr>
                    </a:p>
                  </a:txBody>
                  <a:tcPr horzOverflow="overflow"/>
                </a:tc>
              </a:tr>
              <a:tr h="351704">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s-ES" sz="1600" u="none" strike="noStrike" cap="none" normalizeH="0" baseline="0" dirty="0" smtClean="0">
                          <a:ln>
                            <a:noFill/>
                          </a:ln>
                          <a:solidFill>
                            <a:schemeClr val="accent1">
                              <a:lumMod val="50000"/>
                            </a:schemeClr>
                          </a:solidFill>
                          <a:effectLst/>
                        </a:rPr>
                        <a:t>2012</a:t>
                      </a:r>
                      <a:endParaRPr kumimoji="0" lang="es-ES" sz="1600" b="0" i="0" u="none" strike="noStrike" cap="none" normalizeH="0" baseline="0" dirty="0" smtClean="0">
                        <a:ln>
                          <a:noFill/>
                        </a:ln>
                        <a:solidFill>
                          <a:schemeClr val="accent1">
                            <a:lumMod val="50000"/>
                          </a:schemeClr>
                        </a:solidFill>
                        <a:effectLst/>
                        <a:latin typeface="+mj-lt"/>
                        <a:cs typeface="Arial" pitchFamily="34" charset="0"/>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s-ES" sz="1600" u="none" strike="noStrike" cap="none" normalizeH="0" baseline="0" dirty="0" smtClean="0">
                          <a:ln>
                            <a:noFill/>
                          </a:ln>
                          <a:solidFill>
                            <a:schemeClr val="accent1">
                              <a:lumMod val="50000"/>
                            </a:schemeClr>
                          </a:solidFill>
                          <a:effectLst/>
                        </a:rPr>
                        <a:t>Ley N° 29812</a:t>
                      </a:r>
                      <a:endParaRPr kumimoji="0" lang="es-ES" sz="1600" b="0" i="0" u="none" strike="noStrike" cap="none" normalizeH="0" baseline="0" dirty="0" smtClean="0">
                        <a:ln>
                          <a:noFill/>
                        </a:ln>
                        <a:solidFill>
                          <a:schemeClr val="accent1">
                            <a:lumMod val="50000"/>
                          </a:schemeClr>
                        </a:solidFill>
                        <a:effectLst/>
                        <a:latin typeface="+mj-lt"/>
                        <a:cs typeface="Arial" pitchFamily="34" charset="0"/>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s-ES" sz="1600" u="none" strike="noStrike" cap="none" normalizeH="0" baseline="0" dirty="0" smtClean="0">
                          <a:ln>
                            <a:noFill/>
                          </a:ln>
                          <a:solidFill>
                            <a:schemeClr val="accent1">
                              <a:lumMod val="50000"/>
                            </a:schemeClr>
                          </a:solidFill>
                          <a:effectLst/>
                        </a:rPr>
                        <a:t>S/. 300.00</a:t>
                      </a:r>
                      <a:endParaRPr kumimoji="0" lang="es-ES" sz="1600" b="0" i="0" u="none" strike="noStrike" cap="none" normalizeH="0" baseline="0" dirty="0" smtClean="0">
                        <a:ln>
                          <a:noFill/>
                        </a:ln>
                        <a:solidFill>
                          <a:schemeClr val="accent1">
                            <a:lumMod val="50000"/>
                          </a:schemeClr>
                        </a:solidFill>
                        <a:effectLst/>
                        <a:latin typeface="+mj-lt"/>
                        <a:cs typeface="Arial" pitchFamily="34" charset="0"/>
                      </a:endParaRPr>
                    </a:p>
                  </a:txBody>
                  <a:tcPr horzOverflow="overflow"/>
                </a:tc>
              </a:tr>
              <a:tr h="463888">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s-ES" sz="1600" u="none" strike="noStrike" cap="none" normalizeH="0" baseline="0" dirty="0" smtClean="0">
                          <a:ln>
                            <a:noFill/>
                          </a:ln>
                          <a:solidFill>
                            <a:schemeClr val="accent1">
                              <a:lumMod val="50000"/>
                            </a:schemeClr>
                          </a:solidFill>
                          <a:effectLst/>
                        </a:rPr>
                        <a:t>2013</a:t>
                      </a:r>
                      <a:endParaRPr kumimoji="0" lang="es-ES" sz="1600" b="0" i="0" u="none" strike="noStrike" cap="none" normalizeH="0" baseline="0" dirty="0" smtClean="0">
                        <a:ln>
                          <a:noFill/>
                        </a:ln>
                        <a:solidFill>
                          <a:schemeClr val="accent1">
                            <a:lumMod val="50000"/>
                          </a:schemeClr>
                        </a:solidFill>
                        <a:effectLst/>
                        <a:latin typeface="+mj-lt"/>
                        <a:cs typeface="Arial" pitchFamily="34" charset="0"/>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s-ES" sz="1600" u="none" strike="noStrike" cap="none" normalizeH="0" baseline="0" dirty="0" smtClean="0">
                          <a:ln>
                            <a:noFill/>
                          </a:ln>
                          <a:solidFill>
                            <a:schemeClr val="accent1">
                              <a:lumMod val="50000"/>
                            </a:schemeClr>
                          </a:solidFill>
                          <a:effectLst/>
                        </a:rPr>
                        <a:t>Ley N° 29951</a:t>
                      </a:r>
                      <a:endParaRPr kumimoji="0" lang="es-ES" sz="1600" b="0" i="0" u="none" strike="noStrike" cap="none" normalizeH="0" baseline="0" dirty="0" smtClean="0">
                        <a:ln>
                          <a:noFill/>
                        </a:ln>
                        <a:solidFill>
                          <a:schemeClr val="accent1">
                            <a:lumMod val="50000"/>
                          </a:schemeClr>
                        </a:solidFill>
                        <a:effectLst/>
                        <a:latin typeface="+mj-lt"/>
                        <a:cs typeface="Arial" pitchFamily="34" charset="0"/>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s-ES" sz="1600" u="none" strike="noStrike" cap="none" normalizeH="0" baseline="0" dirty="0" smtClean="0">
                          <a:ln>
                            <a:noFill/>
                          </a:ln>
                          <a:solidFill>
                            <a:schemeClr val="accent1">
                              <a:lumMod val="50000"/>
                            </a:schemeClr>
                          </a:solidFill>
                          <a:effectLst/>
                        </a:rPr>
                        <a:t>S/. 300.00</a:t>
                      </a:r>
                      <a:endParaRPr kumimoji="0" lang="es-ES" sz="1600" b="0" i="0" u="none" strike="noStrike" cap="none" normalizeH="0" baseline="0" dirty="0" smtClean="0">
                        <a:ln>
                          <a:noFill/>
                        </a:ln>
                        <a:solidFill>
                          <a:schemeClr val="accent1">
                            <a:lumMod val="50000"/>
                          </a:schemeClr>
                        </a:solidFill>
                        <a:effectLst/>
                        <a:latin typeface="+mj-lt"/>
                        <a:cs typeface="Arial" pitchFamily="34" charset="0"/>
                      </a:endParaRPr>
                    </a:p>
                  </a:txBody>
                  <a:tcPr horzOverflow="overflow"/>
                </a:tc>
              </a:tr>
              <a:tr h="463888">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s-ES" sz="1600" u="none" strike="noStrike" cap="none" normalizeH="0" baseline="0" dirty="0" smtClean="0">
                          <a:ln>
                            <a:noFill/>
                          </a:ln>
                          <a:solidFill>
                            <a:schemeClr val="accent1">
                              <a:lumMod val="50000"/>
                            </a:schemeClr>
                          </a:solidFill>
                          <a:effectLst/>
                        </a:rPr>
                        <a:t>2014</a:t>
                      </a:r>
                      <a:endParaRPr kumimoji="0" lang="es-ES" sz="1600" b="0" i="0" u="none" strike="noStrike" cap="none" normalizeH="0" baseline="0" dirty="0" smtClean="0">
                        <a:ln>
                          <a:noFill/>
                        </a:ln>
                        <a:solidFill>
                          <a:schemeClr val="accent1">
                            <a:lumMod val="50000"/>
                          </a:schemeClr>
                        </a:solidFill>
                        <a:effectLst/>
                        <a:latin typeface="+mj-lt"/>
                        <a:cs typeface="Arial" pitchFamily="34" charset="0"/>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s-ES" sz="1600" u="none" strike="noStrike" cap="none" normalizeH="0" baseline="0" dirty="0" smtClean="0">
                          <a:ln>
                            <a:noFill/>
                          </a:ln>
                          <a:solidFill>
                            <a:schemeClr val="accent1">
                              <a:lumMod val="50000"/>
                            </a:schemeClr>
                          </a:solidFill>
                          <a:effectLst/>
                        </a:rPr>
                        <a:t>Ley N° 30114</a:t>
                      </a:r>
                      <a:endParaRPr kumimoji="0" lang="es-ES" sz="1600" b="0" i="0" u="none" strike="noStrike" cap="none" normalizeH="0" baseline="0" dirty="0" smtClean="0">
                        <a:ln>
                          <a:noFill/>
                        </a:ln>
                        <a:solidFill>
                          <a:schemeClr val="accent1">
                            <a:lumMod val="50000"/>
                          </a:schemeClr>
                        </a:solidFill>
                        <a:effectLst/>
                        <a:latin typeface="+mj-lt"/>
                        <a:cs typeface="Arial" pitchFamily="34" charset="0"/>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s-ES" sz="1600" u="none" strike="noStrike" cap="none" normalizeH="0" baseline="0" dirty="0" smtClean="0">
                          <a:ln>
                            <a:noFill/>
                          </a:ln>
                          <a:solidFill>
                            <a:schemeClr val="accent1">
                              <a:lumMod val="50000"/>
                            </a:schemeClr>
                          </a:solidFill>
                          <a:effectLst/>
                        </a:rPr>
                        <a:t>S/. 300.00</a:t>
                      </a:r>
                      <a:endParaRPr kumimoji="0" lang="es-ES" sz="1600" b="0" i="0" u="none" strike="noStrike" cap="none" normalizeH="0" baseline="0" dirty="0" smtClean="0">
                        <a:ln>
                          <a:noFill/>
                        </a:ln>
                        <a:solidFill>
                          <a:schemeClr val="accent1">
                            <a:lumMod val="50000"/>
                          </a:schemeClr>
                        </a:solidFill>
                        <a:effectLst/>
                        <a:latin typeface="+mj-lt"/>
                        <a:cs typeface="Arial" pitchFamily="34" charset="0"/>
                      </a:endParaRPr>
                    </a:p>
                  </a:txBody>
                  <a:tcPr horzOverflow="overflow"/>
                </a:tc>
              </a:tr>
              <a:tr h="463888">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s-ES" sz="1600" u="none" strike="noStrike" cap="none" normalizeH="0" baseline="0" dirty="0" smtClean="0">
                          <a:ln>
                            <a:noFill/>
                          </a:ln>
                          <a:solidFill>
                            <a:schemeClr val="accent1">
                              <a:lumMod val="50000"/>
                            </a:schemeClr>
                          </a:solidFill>
                          <a:effectLst/>
                        </a:rPr>
                        <a:t>2015</a:t>
                      </a:r>
                      <a:endParaRPr kumimoji="0" lang="es-ES" sz="1600" b="0" i="0" u="none" strike="noStrike" cap="none" normalizeH="0" baseline="0" dirty="0" smtClean="0">
                        <a:ln>
                          <a:noFill/>
                        </a:ln>
                        <a:solidFill>
                          <a:schemeClr val="accent1">
                            <a:lumMod val="50000"/>
                          </a:schemeClr>
                        </a:solidFill>
                        <a:effectLst/>
                        <a:latin typeface="+mj-lt"/>
                        <a:cs typeface="Arial" pitchFamily="34" charset="0"/>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s-ES" sz="1600" u="none" strike="noStrike" cap="none" normalizeH="0" baseline="0" dirty="0" smtClean="0">
                          <a:ln>
                            <a:noFill/>
                          </a:ln>
                          <a:solidFill>
                            <a:schemeClr val="accent1">
                              <a:lumMod val="50000"/>
                            </a:schemeClr>
                          </a:solidFill>
                          <a:effectLst/>
                        </a:rPr>
                        <a:t>Ley N° 30281</a:t>
                      </a:r>
                      <a:endParaRPr kumimoji="0" lang="es-ES" sz="1600" b="0" i="0" u="none" strike="noStrike" cap="none" normalizeH="0" baseline="0" dirty="0" smtClean="0">
                        <a:ln>
                          <a:noFill/>
                        </a:ln>
                        <a:solidFill>
                          <a:schemeClr val="accent1">
                            <a:lumMod val="50000"/>
                          </a:schemeClr>
                        </a:solidFill>
                        <a:effectLst/>
                        <a:latin typeface="+mj-lt"/>
                        <a:cs typeface="Arial" pitchFamily="34" charset="0"/>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s-ES" sz="1600" u="none" strike="noStrike" cap="none" normalizeH="0" baseline="0" dirty="0" smtClean="0">
                          <a:ln>
                            <a:noFill/>
                          </a:ln>
                          <a:solidFill>
                            <a:schemeClr val="accent1">
                              <a:lumMod val="50000"/>
                            </a:schemeClr>
                          </a:solidFill>
                          <a:effectLst/>
                        </a:rPr>
                        <a:t>S/. 300.00</a:t>
                      </a:r>
                      <a:endParaRPr kumimoji="0" lang="es-ES" sz="1600" b="0" i="0" u="none" strike="noStrike" cap="none" normalizeH="0" baseline="0" dirty="0" smtClean="0">
                        <a:ln>
                          <a:noFill/>
                        </a:ln>
                        <a:solidFill>
                          <a:schemeClr val="accent1">
                            <a:lumMod val="50000"/>
                          </a:schemeClr>
                        </a:solidFill>
                        <a:effectLst/>
                        <a:latin typeface="+mj-lt"/>
                        <a:cs typeface="Arial" pitchFamily="34" charset="0"/>
                      </a:endParaRPr>
                    </a:p>
                  </a:txBody>
                  <a:tcPr horzOverflow="overflow"/>
                </a:tc>
              </a:tr>
            </a:tbl>
          </a:graphicData>
        </a:graphic>
      </p:graphicFrame>
      <p:sp>
        <p:nvSpPr>
          <p:cNvPr id="115786" name="Rectangle 74"/>
          <p:cNvSpPr>
            <a:spLocks noGrp="1" noChangeArrowheads="1"/>
          </p:cNvSpPr>
          <p:nvPr>
            <p:ph type="title" idx="4294967295"/>
          </p:nvPr>
        </p:nvSpPr>
        <p:spPr>
          <a:xfrm>
            <a:off x="357158" y="285728"/>
            <a:ext cx="8229600" cy="500086"/>
          </a:xfrm>
        </p:spPr>
        <p:txBody>
          <a:bodyPr>
            <a:noAutofit/>
          </a:bodyPr>
          <a:lstStyle/>
          <a:p>
            <a:r>
              <a:rPr lang="es-PE" sz="2800" b="1" u="sng" dirty="0" smtClean="0">
                <a:solidFill>
                  <a:schemeClr val="accent1">
                    <a:lumMod val="50000"/>
                  </a:schemeClr>
                </a:solidFill>
                <a:effectLst/>
              </a:rPr>
              <a:t>MONTO </a:t>
            </a:r>
            <a:r>
              <a:rPr lang="es-PE" sz="2800" b="1" u="sng" dirty="0">
                <a:solidFill>
                  <a:schemeClr val="accent1">
                    <a:lumMod val="50000"/>
                  </a:schemeClr>
                </a:solidFill>
                <a:effectLst/>
              </a:rPr>
              <a:t>DE AGUINALDOS</a:t>
            </a:r>
            <a:endParaRPr lang="es-ES" sz="2800" b="1" u="sng" dirty="0">
              <a:solidFill>
                <a:schemeClr val="accent1">
                  <a:lumMod val="50000"/>
                </a:schemeClr>
              </a:solidFill>
              <a:effectLst/>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4294967295"/>
          </p:nvPr>
        </p:nvSpPr>
        <p:spPr>
          <a:xfrm>
            <a:off x="357158" y="928670"/>
            <a:ext cx="8286808" cy="4572000"/>
          </a:xfrm>
        </p:spPr>
        <p:txBody>
          <a:bodyPr/>
          <a:lstStyle/>
          <a:p>
            <a:pPr algn="just">
              <a:buClr>
                <a:schemeClr val="tx2">
                  <a:lumMod val="50000"/>
                </a:schemeClr>
              </a:buClr>
              <a:buFont typeface="Wingdings" pitchFamily="2" charset="2"/>
              <a:buChar char="Ø"/>
            </a:pPr>
            <a:r>
              <a:rPr lang="es-PE" sz="2200" dirty="0" smtClean="0">
                <a:solidFill>
                  <a:schemeClr val="accent2">
                    <a:lumMod val="50000"/>
                  </a:schemeClr>
                </a:solidFill>
              </a:rPr>
              <a:t>Para el caso de los funcionarios de libre designación y remoción, el tercer párrafo de la Segunda Disposición Complementaria  Transitoria del Decreto Supremo N° 023-2014-EF, dispone que el pago de los aguinaldos por Fiestas Patrias y Navidad, a los funcionarios de libre designación y remoción, se efectúa en la fecha establecida en el Cronograma Anual Mensualizado para el pago de Remuneraciones y Pensiones en la Administración Pública. Su cálculo se efectúa promediando las compensaciones económicas percibidas el semestre respectivo: enero-junio o julio-diciembre.</a:t>
            </a:r>
          </a:p>
          <a:p>
            <a:endParaRPr lang="es-PE"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idx="4294967295"/>
          </p:nvPr>
        </p:nvSpPr>
        <p:spPr>
          <a:xfrm>
            <a:off x="357158" y="428604"/>
            <a:ext cx="8534400" cy="758825"/>
          </a:xfrm>
        </p:spPr>
        <p:txBody>
          <a:bodyPr>
            <a:normAutofit/>
          </a:bodyPr>
          <a:lstStyle/>
          <a:p>
            <a:r>
              <a:rPr lang="es-PE" sz="2800" b="1" u="sng" dirty="0" smtClean="0">
                <a:solidFill>
                  <a:schemeClr val="accent1">
                    <a:lumMod val="50000"/>
                  </a:schemeClr>
                </a:solidFill>
              </a:rPr>
              <a:t>II.- COMPENSACIONES NO ECONÓMICAS</a:t>
            </a:r>
            <a:endParaRPr lang="es-PE" sz="2800" u="sng" dirty="0">
              <a:solidFill>
                <a:schemeClr val="accent1">
                  <a:lumMod val="50000"/>
                </a:schemeClr>
              </a:solidFill>
            </a:endParaRPr>
          </a:p>
        </p:txBody>
      </p:sp>
      <p:sp>
        <p:nvSpPr>
          <p:cNvPr id="3" name="2 Marcador de contenido"/>
          <p:cNvSpPr>
            <a:spLocks noGrp="1"/>
          </p:cNvSpPr>
          <p:nvPr>
            <p:ph sz="quarter" idx="4294967295"/>
          </p:nvPr>
        </p:nvSpPr>
        <p:spPr>
          <a:xfrm>
            <a:off x="357158" y="1571612"/>
            <a:ext cx="8286808" cy="4572000"/>
          </a:xfrm>
        </p:spPr>
        <p:txBody>
          <a:bodyPr/>
          <a:lstStyle/>
          <a:p>
            <a:pPr algn="just">
              <a:buNone/>
            </a:pPr>
            <a:r>
              <a:rPr lang="es-PE" dirty="0" smtClean="0"/>
              <a:t>	</a:t>
            </a:r>
            <a:r>
              <a:rPr lang="es-PE" sz="2400" dirty="0" smtClean="0">
                <a:solidFill>
                  <a:schemeClr val="accent2">
                    <a:lumMod val="50000"/>
                  </a:schemeClr>
                </a:solidFill>
              </a:rPr>
              <a:t>Es el conjunto de beneficios no monetarios que la entidad pública destina al servidor civil con el objetivo específico de motivarlo y elevar su competitividad. No son de libre disposición del servidor ni tampoco constituyen ventaja patrimonial.</a:t>
            </a:r>
            <a:endParaRPr lang="es-PE" sz="2400" dirty="0">
              <a:solidFill>
                <a:schemeClr val="accent2">
                  <a:lumMod val="50000"/>
                </a:schemeClr>
              </a:solidFill>
            </a:endParaRPr>
          </a:p>
        </p:txBody>
      </p:sp>
      <p:sp>
        <p:nvSpPr>
          <p:cNvPr id="4" name="3 Rectángulo"/>
          <p:cNvSpPr/>
          <p:nvPr/>
        </p:nvSpPr>
        <p:spPr>
          <a:xfrm>
            <a:off x="571472" y="6286520"/>
            <a:ext cx="8215370" cy="4286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None/>
            </a:pPr>
            <a:r>
              <a:rPr lang="es-PE" sz="1600" b="1" dirty="0" smtClean="0">
                <a:solidFill>
                  <a:schemeClr val="tx2">
                    <a:lumMod val="75000"/>
                  </a:schemeClr>
                </a:solidFill>
              </a:rPr>
              <a:t>DECRETO SUPREMO Nº 138-2014-EF, REGLAMENTO  LSC, ART.  23.</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idx="4294967295"/>
          </p:nvPr>
        </p:nvSpPr>
        <p:spPr>
          <a:xfrm>
            <a:off x="357158" y="285728"/>
            <a:ext cx="8534400" cy="642942"/>
          </a:xfrm>
        </p:spPr>
        <p:txBody>
          <a:bodyPr>
            <a:normAutofit/>
          </a:bodyPr>
          <a:lstStyle/>
          <a:p>
            <a:r>
              <a:rPr lang="es-PE" sz="2800" b="1" u="sng" dirty="0" smtClean="0">
                <a:solidFill>
                  <a:schemeClr val="accent1">
                    <a:lumMod val="50000"/>
                  </a:schemeClr>
                </a:solidFill>
              </a:rPr>
              <a:t>MODALIDADES DE LA COMPENSACIÓN NO ECONÓMICA</a:t>
            </a:r>
            <a:endParaRPr lang="es-PE" sz="2800" u="sng" dirty="0">
              <a:solidFill>
                <a:schemeClr val="accent1">
                  <a:lumMod val="50000"/>
                </a:schemeClr>
              </a:solidFill>
            </a:endParaRPr>
          </a:p>
        </p:txBody>
      </p:sp>
      <p:graphicFrame>
        <p:nvGraphicFramePr>
          <p:cNvPr id="4" name="3 Diagrama"/>
          <p:cNvGraphicFramePr/>
          <p:nvPr/>
        </p:nvGraphicFramePr>
        <p:xfrm>
          <a:off x="1071538" y="1357298"/>
          <a:ext cx="7072362" cy="44608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4 Rectángulo"/>
          <p:cNvSpPr/>
          <p:nvPr/>
        </p:nvSpPr>
        <p:spPr>
          <a:xfrm>
            <a:off x="214282" y="6429396"/>
            <a:ext cx="8215370" cy="2857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None/>
            </a:pPr>
            <a:r>
              <a:rPr lang="es-PE" sz="1600" b="1" dirty="0" smtClean="0">
                <a:solidFill>
                  <a:schemeClr val="tx2">
                    <a:lumMod val="75000"/>
                  </a:schemeClr>
                </a:solidFill>
              </a:rPr>
              <a:t>DECRETO SUPREMO Nº 138-2014-EF, REGLAMENTO  LSC, ART.  24.</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idx="4294967295"/>
          </p:nvPr>
        </p:nvSpPr>
        <p:spPr>
          <a:xfrm>
            <a:off x="500034" y="1928802"/>
            <a:ext cx="8143900" cy="1473205"/>
          </a:xfrm>
        </p:spPr>
        <p:txBody>
          <a:bodyPr>
            <a:noAutofit/>
          </a:bodyPr>
          <a:lstStyle/>
          <a:p>
            <a:r>
              <a:rPr lang="es-PE" sz="3600" b="1" u="sng" dirty="0" smtClean="0">
                <a:solidFill>
                  <a:schemeClr val="accent1">
                    <a:lumMod val="50000"/>
                  </a:schemeClr>
                </a:solidFill>
              </a:rPr>
              <a:t>COMPENSACIÓN POR TIEMPO DE </a:t>
            </a:r>
            <a:br>
              <a:rPr lang="es-PE" sz="3600" b="1" u="sng" dirty="0" smtClean="0">
                <a:solidFill>
                  <a:schemeClr val="accent1">
                    <a:lumMod val="50000"/>
                  </a:schemeClr>
                </a:solidFill>
              </a:rPr>
            </a:br>
            <a:r>
              <a:rPr lang="es-PE" sz="3600" b="1" u="sng" dirty="0" smtClean="0">
                <a:solidFill>
                  <a:schemeClr val="accent1">
                    <a:lumMod val="50000"/>
                  </a:schemeClr>
                </a:solidFill>
              </a:rPr>
              <a:t>SERVICIOS</a:t>
            </a:r>
            <a:endParaRPr lang="es-PE" sz="3600" b="1" u="sng" dirty="0">
              <a:solidFill>
                <a:schemeClr val="accent1">
                  <a:lumMod val="50000"/>
                </a:schemeClr>
              </a:solidFill>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idx="4294967295"/>
          </p:nvPr>
        </p:nvSpPr>
        <p:spPr>
          <a:xfrm>
            <a:off x="285720" y="500042"/>
            <a:ext cx="8534400" cy="758825"/>
          </a:xfrm>
        </p:spPr>
        <p:txBody>
          <a:bodyPr>
            <a:normAutofit/>
          </a:bodyPr>
          <a:lstStyle/>
          <a:p>
            <a:r>
              <a:rPr lang="es-PE" sz="2800" b="1" u="sng" dirty="0" smtClean="0">
                <a:solidFill>
                  <a:schemeClr val="accent1">
                    <a:lumMod val="50000"/>
                  </a:schemeClr>
                </a:solidFill>
              </a:rPr>
              <a:t>COMPENSACIÓN POR TIEMPO DE SERVICIOS – CTS</a:t>
            </a:r>
            <a:endParaRPr lang="es-PE" sz="2800" u="sng" dirty="0">
              <a:solidFill>
                <a:schemeClr val="accent1">
                  <a:lumMod val="50000"/>
                </a:schemeClr>
              </a:solidFill>
            </a:endParaRPr>
          </a:p>
        </p:txBody>
      </p:sp>
      <p:sp>
        <p:nvSpPr>
          <p:cNvPr id="3" name="2 Marcador de contenido"/>
          <p:cNvSpPr>
            <a:spLocks noGrp="1"/>
          </p:cNvSpPr>
          <p:nvPr>
            <p:ph sz="quarter" idx="4294967295"/>
          </p:nvPr>
        </p:nvSpPr>
        <p:spPr>
          <a:xfrm>
            <a:off x="285720" y="1571612"/>
            <a:ext cx="8358246" cy="4572000"/>
          </a:xfrm>
        </p:spPr>
        <p:txBody>
          <a:bodyPr/>
          <a:lstStyle/>
          <a:p>
            <a:pPr algn="just">
              <a:buNone/>
            </a:pPr>
            <a:r>
              <a:rPr lang="es-PE" dirty="0" smtClean="0"/>
              <a:t>	</a:t>
            </a:r>
            <a:r>
              <a:rPr lang="es-PE" sz="2400" dirty="0" smtClean="0">
                <a:solidFill>
                  <a:schemeClr val="accent2">
                    <a:lumMod val="50000"/>
                  </a:schemeClr>
                </a:solidFill>
              </a:rPr>
              <a:t>Los servidores civiles tienen derecho a una Compensación por Tiempo de Servicios -CTS por cada año de servicio efectivamente prestado.</a:t>
            </a:r>
          </a:p>
          <a:p>
            <a:pPr algn="just">
              <a:buNone/>
            </a:pPr>
            <a:endParaRPr lang="es-PE" sz="2400" dirty="0" smtClean="0">
              <a:solidFill>
                <a:schemeClr val="accent2">
                  <a:lumMod val="50000"/>
                </a:schemeClr>
              </a:solidFill>
            </a:endParaRPr>
          </a:p>
          <a:p>
            <a:pPr algn="just">
              <a:buNone/>
            </a:pPr>
            <a:r>
              <a:rPr lang="es-PE" sz="2400" dirty="0" smtClean="0">
                <a:solidFill>
                  <a:schemeClr val="accent2">
                    <a:lumMod val="50000"/>
                  </a:schemeClr>
                </a:solidFill>
              </a:rPr>
              <a:t>	Para la determinación del año de servicio efectivamente prestado se considera como días efectivos de servicio los establecidos para el cómputo del récord vacacional en el Reglamento de la Ley.</a:t>
            </a:r>
            <a:endParaRPr lang="es-PE" sz="2400" dirty="0">
              <a:solidFill>
                <a:schemeClr val="accent2">
                  <a:lumMod val="50000"/>
                </a:schemeClr>
              </a:solidFill>
            </a:endParaRPr>
          </a:p>
        </p:txBody>
      </p:sp>
      <p:sp>
        <p:nvSpPr>
          <p:cNvPr id="4" name="3 Rectángulo"/>
          <p:cNvSpPr/>
          <p:nvPr/>
        </p:nvSpPr>
        <p:spPr>
          <a:xfrm>
            <a:off x="571472" y="6286520"/>
            <a:ext cx="8215370" cy="4286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None/>
            </a:pPr>
            <a:r>
              <a:rPr lang="es-PE" sz="1600" b="1" dirty="0" smtClean="0">
                <a:solidFill>
                  <a:schemeClr val="tx2">
                    <a:lumMod val="75000"/>
                  </a:schemeClr>
                </a:solidFill>
              </a:rPr>
              <a:t>DECRETO SUPREMO Nº 138-2014-EF, REGLAMENTO  LSC, ART.  20.</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idx="4294967295"/>
          </p:nvPr>
        </p:nvSpPr>
        <p:spPr>
          <a:xfrm>
            <a:off x="285720" y="285728"/>
            <a:ext cx="8534400" cy="758825"/>
          </a:xfrm>
        </p:spPr>
        <p:txBody>
          <a:bodyPr>
            <a:normAutofit/>
          </a:bodyPr>
          <a:lstStyle/>
          <a:p>
            <a:r>
              <a:rPr lang="es-PE" sz="2800" b="1" u="sng" dirty="0" smtClean="0">
                <a:solidFill>
                  <a:schemeClr val="accent1">
                    <a:lumMod val="50000"/>
                  </a:schemeClr>
                </a:solidFill>
              </a:rPr>
              <a:t>MONTO DE LA CTS</a:t>
            </a:r>
            <a:endParaRPr lang="es-PE" sz="2800" u="sng" dirty="0">
              <a:solidFill>
                <a:schemeClr val="accent1">
                  <a:lumMod val="50000"/>
                </a:schemeClr>
              </a:solidFill>
            </a:endParaRPr>
          </a:p>
        </p:txBody>
      </p:sp>
      <p:sp>
        <p:nvSpPr>
          <p:cNvPr id="3" name="2 Marcador de contenido"/>
          <p:cNvSpPr>
            <a:spLocks noGrp="1"/>
          </p:cNvSpPr>
          <p:nvPr>
            <p:ph sz="quarter" idx="4294967295"/>
          </p:nvPr>
        </p:nvSpPr>
        <p:spPr>
          <a:xfrm>
            <a:off x="285720" y="1357298"/>
            <a:ext cx="8429684" cy="4714908"/>
          </a:xfrm>
        </p:spPr>
        <p:txBody>
          <a:bodyPr>
            <a:normAutofit/>
          </a:bodyPr>
          <a:lstStyle/>
          <a:p>
            <a:pPr algn="just"/>
            <a:r>
              <a:rPr lang="es-PE" sz="2300" dirty="0" smtClean="0">
                <a:solidFill>
                  <a:schemeClr val="accent2">
                    <a:lumMod val="50000"/>
                  </a:schemeClr>
                </a:solidFill>
              </a:rPr>
              <a:t>El monto de la CTS por cada año de servicio efectivamente prestado equivale al 100% del monto que resulta de calcular el promedio mensual de la Valorización Principal y Ajustada percibida por el servidor civil en cada mes durante los últimos treinta y seis (36) meses de servicio efectivamente prestado.</a:t>
            </a:r>
          </a:p>
          <a:p>
            <a:pPr algn="just"/>
            <a:endParaRPr lang="es-PE" sz="2300" dirty="0" smtClean="0">
              <a:solidFill>
                <a:schemeClr val="accent2">
                  <a:lumMod val="50000"/>
                </a:schemeClr>
              </a:solidFill>
            </a:endParaRPr>
          </a:p>
          <a:p>
            <a:pPr algn="just">
              <a:buNone/>
            </a:pPr>
            <a:r>
              <a:rPr lang="es-PE" sz="2400" dirty="0" smtClean="0">
                <a:solidFill>
                  <a:schemeClr val="accent2">
                    <a:lumMod val="50000"/>
                  </a:schemeClr>
                </a:solidFill>
              </a:rPr>
              <a:t>		</a:t>
            </a:r>
          </a:p>
          <a:p>
            <a:pPr algn="just">
              <a:buNone/>
            </a:pPr>
            <a:r>
              <a:rPr lang="es-PE" sz="2400" dirty="0" smtClean="0">
                <a:solidFill>
                  <a:schemeClr val="accent2">
                    <a:lumMod val="50000"/>
                  </a:schemeClr>
                </a:solidFill>
              </a:rPr>
              <a:t>				</a:t>
            </a:r>
            <a:r>
              <a:rPr lang="es-PE" sz="2400" dirty="0" smtClean="0">
                <a:solidFill>
                  <a:srgbClr val="0070C0"/>
                </a:solidFill>
              </a:rPr>
              <a:t>CTS = 100% MCPM        VP + VA</a:t>
            </a:r>
          </a:p>
          <a:p>
            <a:pPr algn="just">
              <a:buNone/>
            </a:pPr>
            <a:endParaRPr lang="es-PE" sz="2300" dirty="0" smtClean="0">
              <a:solidFill>
                <a:schemeClr val="accent2">
                  <a:lumMod val="50000"/>
                </a:schemeClr>
              </a:solidFill>
            </a:endParaRPr>
          </a:p>
        </p:txBody>
      </p:sp>
      <p:sp>
        <p:nvSpPr>
          <p:cNvPr id="4" name="3 Rectángulo"/>
          <p:cNvSpPr/>
          <p:nvPr/>
        </p:nvSpPr>
        <p:spPr>
          <a:xfrm>
            <a:off x="571472" y="6286520"/>
            <a:ext cx="8215370" cy="4286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None/>
            </a:pPr>
            <a:r>
              <a:rPr lang="es-PE" sz="1600" b="1" dirty="0" smtClean="0">
                <a:solidFill>
                  <a:schemeClr val="tx2">
                    <a:lumMod val="75000"/>
                  </a:schemeClr>
                </a:solidFill>
              </a:rPr>
              <a:t>DECRETO SUPREMO Nº 138-2014-EF, REGLAMENTO  LSC, ART.  21.</a:t>
            </a:r>
          </a:p>
        </p:txBody>
      </p:sp>
      <p:cxnSp>
        <p:nvCxnSpPr>
          <p:cNvPr id="6" name="5 Conector recto de flecha"/>
          <p:cNvCxnSpPr/>
          <p:nvPr/>
        </p:nvCxnSpPr>
        <p:spPr>
          <a:xfrm>
            <a:off x="5214942" y="3929066"/>
            <a:ext cx="35719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idx="4294967295"/>
          </p:nvPr>
        </p:nvSpPr>
        <p:spPr>
          <a:xfrm>
            <a:off x="928662" y="500042"/>
            <a:ext cx="7497762" cy="642956"/>
          </a:xfrm>
        </p:spPr>
        <p:txBody>
          <a:bodyPr>
            <a:normAutofit/>
          </a:bodyPr>
          <a:lstStyle/>
          <a:p>
            <a:pPr algn="ctr"/>
            <a:r>
              <a:rPr lang="es-PE" sz="3000" b="1" u="sng" dirty="0" smtClean="0">
                <a:solidFill>
                  <a:schemeClr val="accent1">
                    <a:lumMod val="50000"/>
                  </a:schemeClr>
                </a:solidFill>
                <a:effectLst/>
              </a:rPr>
              <a:t>REGLAS GENERALES DE LA COMPENSACIÓN</a:t>
            </a:r>
            <a:endParaRPr lang="es-PE" sz="3000" b="1" u="sng" dirty="0">
              <a:solidFill>
                <a:schemeClr val="accent1">
                  <a:lumMod val="50000"/>
                </a:schemeClr>
              </a:solidFill>
              <a:effectLst/>
            </a:endParaRPr>
          </a:p>
        </p:txBody>
      </p:sp>
      <p:sp>
        <p:nvSpPr>
          <p:cNvPr id="29" name="28 Marcador de contenido"/>
          <p:cNvSpPr>
            <a:spLocks noGrp="1"/>
          </p:cNvSpPr>
          <p:nvPr>
            <p:ph sz="quarter" idx="4294967295"/>
          </p:nvPr>
        </p:nvSpPr>
        <p:spPr>
          <a:xfrm>
            <a:off x="214282" y="6215058"/>
            <a:ext cx="8648700" cy="642942"/>
          </a:xfrm>
        </p:spPr>
        <p:txBody>
          <a:bodyPr>
            <a:normAutofit fontScale="92500" lnSpcReduction="20000"/>
          </a:bodyPr>
          <a:lstStyle/>
          <a:p>
            <a:pPr>
              <a:buNone/>
            </a:pPr>
            <a:endParaRPr lang="es-PE" sz="1800" b="1" dirty="0" smtClean="0">
              <a:solidFill>
                <a:schemeClr val="accent1">
                  <a:lumMod val="50000"/>
                </a:schemeClr>
              </a:solidFill>
            </a:endParaRPr>
          </a:p>
          <a:p>
            <a:pPr>
              <a:buNone/>
            </a:pPr>
            <a:r>
              <a:rPr lang="es-PE" sz="2100" b="1" dirty="0" smtClean="0">
                <a:solidFill>
                  <a:schemeClr val="accent1">
                    <a:lumMod val="50000"/>
                  </a:schemeClr>
                </a:solidFill>
              </a:rPr>
              <a:t>LSC. ART. 30</a:t>
            </a:r>
          </a:p>
          <a:p>
            <a:pPr>
              <a:buNone/>
            </a:pPr>
            <a:endParaRPr lang="es-PE" sz="2100" dirty="0"/>
          </a:p>
        </p:txBody>
      </p:sp>
      <p:graphicFrame>
        <p:nvGraphicFramePr>
          <p:cNvPr id="13" name="12 Diagrama"/>
          <p:cNvGraphicFramePr/>
          <p:nvPr/>
        </p:nvGraphicFramePr>
        <p:xfrm>
          <a:off x="357158" y="1643050"/>
          <a:ext cx="8501122" cy="407196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4294967295"/>
          </p:nvPr>
        </p:nvSpPr>
        <p:spPr>
          <a:xfrm>
            <a:off x="500034" y="1000108"/>
            <a:ext cx="8143932" cy="4572000"/>
          </a:xfrm>
        </p:spPr>
        <p:txBody>
          <a:bodyPr/>
          <a:lstStyle/>
          <a:p>
            <a:pPr algn="just"/>
            <a:r>
              <a:rPr lang="es-PE" sz="2400" dirty="0" smtClean="0">
                <a:solidFill>
                  <a:schemeClr val="accent2">
                    <a:lumMod val="50000"/>
                  </a:schemeClr>
                </a:solidFill>
              </a:rPr>
              <a:t>En caso el tiempo de servicio efectivamente prestado por el servidor civil sea menor a treinta y seis (36) meses, el promedio mensual de la Valorización Principal y Ajustada se calcula sobre el tiempo de servicios efectivamente prestado. Las fracciones de mes se calcularán considerando el valor día de servicio, determinado de conformidad con lo establecido en el segundo párrafo del numeral 4.2 del artículo 4 del presente reglamento.</a:t>
            </a:r>
          </a:p>
          <a:p>
            <a:endParaRPr lang="es-PE" dirty="0"/>
          </a:p>
        </p:txBody>
      </p:sp>
      <p:sp>
        <p:nvSpPr>
          <p:cNvPr id="4" name="3 Rectángulo"/>
          <p:cNvSpPr/>
          <p:nvPr/>
        </p:nvSpPr>
        <p:spPr>
          <a:xfrm>
            <a:off x="571472" y="6286520"/>
            <a:ext cx="8215370" cy="4286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None/>
            </a:pPr>
            <a:r>
              <a:rPr lang="es-PE" sz="1600" b="1" dirty="0" smtClean="0">
                <a:solidFill>
                  <a:schemeClr val="tx2">
                    <a:lumMod val="75000"/>
                  </a:schemeClr>
                </a:solidFill>
              </a:rPr>
              <a:t>DECRETO SUPREMO Nº 138-2014-EF, REGLAMENTO  LSC, ART.  21.</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idx="4294967295"/>
          </p:nvPr>
        </p:nvSpPr>
        <p:spPr>
          <a:xfrm>
            <a:off x="214282" y="500042"/>
            <a:ext cx="8534400" cy="758825"/>
          </a:xfrm>
        </p:spPr>
        <p:txBody>
          <a:bodyPr>
            <a:normAutofit/>
          </a:bodyPr>
          <a:lstStyle/>
          <a:p>
            <a:r>
              <a:rPr lang="es-PE" sz="2800" b="1" u="sng" dirty="0" smtClean="0">
                <a:solidFill>
                  <a:schemeClr val="accent1">
                    <a:lumMod val="50000"/>
                  </a:schemeClr>
                </a:solidFill>
              </a:rPr>
              <a:t>OPORTUNIDAD DE PAGO DE LA CTS</a:t>
            </a:r>
            <a:endParaRPr lang="es-PE" sz="2800" u="sng" dirty="0">
              <a:solidFill>
                <a:schemeClr val="accent1">
                  <a:lumMod val="50000"/>
                </a:schemeClr>
              </a:solidFill>
            </a:endParaRPr>
          </a:p>
        </p:txBody>
      </p:sp>
      <p:sp>
        <p:nvSpPr>
          <p:cNvPr id="3" name="2 Marcador de contenido"/>
          <p:cNvSpPr>
            <a:spLocks noGrp="1"/>
          </p:cNvSpPr>
          <p:nvPr>
            <p:ph sz="quarter" idx="4294967295"/>
          </p:nvPr>
        </p:nvSpPr>
        <p:spPr>
          <a:xfrm>
            <a:off x="285720" y="1571612"/>
            <a:ext cx="8504238" cy="4572000"/>
          </a:xfrm>
        </p:spPr>
        <p:txBody>
          <a:bodyPr/>
          <a:lstStyle/>
          <a:p>
            <a:pPr algn="just">
              <a:buNone/>
            </a:pPr>
            <a:r>
              <a:rPr lang="es-PE" dirty="0" smtClean="0"/>
              <a:t>	</a:t>
            </a:r>
            <a:r>
              <a:rPr lang="es-PE" sz="2400" dirty="0" smtClean="0">
                <a:solidFill>
                  <a:schemeClr val="accent2">
                    <a:lumMod val="50000"/>
                  </a:schemeClr>
                </a:solidFill>
              </a:rPr>
              <a:t>La CTS correspondiente a cada año de servicio efectivamente prestado se paga únicamente al término del vínculo del servidor civil con la entidad pública. A tal efecto, la entidad pública paga la CTS directamente al servidor civil dentro de las 48 horas de producido el término del servicio civil y con efecto cancelatorio.</a:t>
            </a:r>
            <a:endParaRPr lang="es-PE" sz="2400" dirty="0">
              <a:solidFill>
                <a:schemeClr val="accent2">
                  <a:lumMod val="50000"/>
                </a:schemeClr>
              </a:solidFill>
            </a:endParaRPr>
          </a:p>
        </p:txBody>
      </p:sp>
      <p:sp>
        <p:nvSpPr>
          <p:cNvPr id="4" name="3 Rectángulo"/>
          <p:cNvSpPr/>
          <p:nvPr/>
        </p:nvSpPr>
        <p:spPr>
          <a:xfrm>
            <a:off x="642910" y="6286520"/>
            <a:ext cx="8143932" cy="4286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None/>
            </a:pPr>
            <a:r>
              <a:rPr lang="es-PE" sz="1600" b="1" dirty="0" smtClean="0">
                <a:solidFill>
                  <a:schemeClr val="tx2">
                    <a:lumMod val="75000"/>
                  </a:schemeClr>
                </a:solidFill>
              </a:rPr>
              <a:t>DECRETO SUPREMO Nº 138-2014-EF, REGLAMENTO  LSC, ART.  22.</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idx="4294967295"/>
          </p:nvPr>
        </p:nvSpPr>
        <p:spPr>
          <a:xfrm>
            <a:off x="285720" y="285728"/>
            <a:ext cx="8534400" cy="1258867"/>
          </a:xfrm>
        </p:spPr>
        <p:txBody>
          <a:bodyPr>
            <a:noAutofit/>
          </a:bodyPr>
          <a:lstStyle/>
          <a:p>
            <a:r>
              <a:rPr lang="es-PE" sz="2700" b="1" u="sng" dirty="0" smtClean="0">
                <a:solidFill>
                  <a:schemeClr val="accent1">
                    <a:lumMod val="50000"/>
                  </a:schemeClr>
                </a:solidFill>
              </a:rPr>
              <a:t>COMPENSACIÓN POR TIEMPO DE SERVICIOS– CTS DE FUNCIONARIOS PÚBLICOS DE LIBRE DESIGNACIÓN Y REMOCIÓN</a:t>
            </a:r>
            <a:endParaRPr lang="es-PE" sz="2700" u="sng" dirty="0">
              <a:solidFill>
                <a:schemeClr val="accent1">
                  <a:lumMod val="50000"/>
                </a:schemeClr>
              </a:solidFill>
            </a:endParaRPr>
          </a:p>
        </p:txBody>
      </p:sp>
      <p:sp>
        <p:nvSpPr>
          <p:cNvPr id="3" name="2 Marcador de contenido"/>
          <p:cNvSpPr>
            <a:spLocks noGrp="1"/>
          </p:cNvSpPr>
          <p:nvPr>
            <p:ph sz="quarter" idx="4294967295"/>
          </p:nvPr>
        </p:nvSpPr>
        <p:spPr>
          <a:xfrm>
            <a:off x="285720" y="1714488"/>
            <a:ext cx="8358246" cy="4429156"/>
          </a:xfrm>
        </p:spPr>
        <p:txBody>
          <a:bodyPr>
            <a:normAutofit/>
          </a:bodyPr>
          <a:lstStyle/>
          <a:p>
            <a:pPr algn="just">
              <a:buNone/>
            </a:pPr>
            <a:r>
              <a:rPr lang="es-PE" dirty="0" smtClean="0"/>
              <a:t>	</a:t>
            </a:r>
            <a:r>
              <a:rPr lang="es-PE" sz="2200" dirty="0" smtClean="0">
                <a:solidFill>
                  <a:schemeClr val="accent2">
                    <a:lumMod val="50000"/>
                  </a:schemeClr>
                </a:solidFill>
              </a:rPr>
              <a:t>El monto de la Compensación por Tiempo de Servicios – CTS de los funcionarios públicos de libre designación y remoción, a los que se refiere el inciso c) del artículo 52 de la Ley, equivale al cien por ciento (100%) del promedio de la compensación económica que mensualmente hubiera percibido durante los últimos treinta y seis (36) meses de servicios, sin considerar los montos correspondiente a los aguinaldos. Si el tiempo de servicios fuera menor a los treinta y seis (36) meses señalados, el promedio de la compensación económica se determinará sobre el tiempo de servicios efectivamente prestado y considerando, en lo que fuera pertinente, lo establecido en el último párrafo del artículo 21.</a:t>
            </a:r>
          </a:p>
          <a:p>
            <a:pPr algn="just">
              <a:buNone/>
            </a:pPr>
            <a:endParaRPr lang="es-PE" sz="2200" dirty="0" smtClean="0">
              <a:solidFill>
                <a:schemeClr val="accent2">
                  <a:lumMod val="50000"/>
                </a:schemeClr>
              </a:solidFill>
            </a:endParaRPr>
          </a:p>
          <a:p>
            <a:pPr algn="just">
              <a:buNone/>
            </a:pPr>
            <a:r>
              <a:rPr lang="es-PE" sz="2200" dirty="0" smtClean="0">
                <a:solidFill>
                  <a:schemeClr val="accent2">
                    <a:lumMod val="50000"/>
                  </a:schemeClr>
                </a:solidFill>
              </a:rPr>
              <a:t>				</a:t>
            </a:r>
            <a:r>
              <a:rPr lang="es-PE" sz="2200" dirty="0" smtClean="0">
                <a:solidFill>
                  <a:srgbClr val="0070C0"/>
                </a:solidFill>
              </a:rPr>
              <a:t>CTS = 100% CE</a:t>
            </a:r>
          </a:p>
          <a:p>
            <a:pPr algn="just">
              <a:buNone/>
            </a:pPr>
            <a:endParaRPr lang="es-PE" sz="2200" dirty="0" smtClean="0">
              <a:solidFill>
                <a:schemeClr val="accent2">
                  <a:lumMod val="50000"/>
                </a:schemeClr>
              </a:solidFill>
            </a:endParaRPr>
          </a:p>
          <a:p>
            <a:pPr algn="just">
              <a:buNone/>
            </a:pPr>
            <a:endParaRPr lang="es-PE" sz="2200" dirty="0">
              <a:solidFill>
                <a:schemeClr val="accent2">
                  <a:lumMod val="50000"/>
                </a:schemeClr>
              </a:solidFill>
            </a:endParaRPr>
          </a:p>
        </p:txBody>
      </p:sp>
      <p:sp>
        <p:nvSpPr>
          <p:cNvPr id="5" name="4 Rectángulo"/>
          <p:cNvSpPr/>
          <p:nvPr/>
        </p:nvSpPr>
        <p:spPr>
          <a:xfrm>
            <a:off x="428596" y="6286520"/>
            <a:ext cx="8358246" cy="4286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None/>
            </a:pPr>
            <a:r>
              <a:rPr lang="es-PE" sz="1600" b="1" dirty="0" smtClean="0">
                <a:solidFill>
                  <a:schemeClr val="tx2">
                    <a:lumMod val="75000"/>
                  </a:schemeClr>
                </a:solidFill>
              </a:rPr>
              <a:t>DECRETO SUPREMO Nº 138-2014-EF, REGLAMENTO  LSC,  CUARTA  DISP. COMPLEMENTARIA FINAL</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idx="4294967295"/>
          </p:nvPr>
        </p:nvSpPr>
        <p:spPr>
          <a:xfrm>
            <a:off x="285720" y="357166"/>
            <a:ext cx="8534400" cy="758825"/>
          </a:xfrm>
        </p:spPr>
        <p:txBody>
          <a:bodyPr>
            <a:normAutofit/>
          </a:bodyPr>
          <a:lstStyle/>
          <a:p>
            <a:r>
              <a:rPr lang="es-PE" sz="2800" b="1" u="sng" dirty="0" smtClean="0">
                <a:solidFill>
                  <a:schemeClr val="accent1">
                    <a:lumMod val="50000"/>
                  </a:schemeClr>
                </a:solidFill>
              </a:rPr>
              <a:t>REGISTRO DE LA CTS</a:t>
            </a:r>
            <a:endParaRPr lang="es-PE" sz="2800" u="sng" dirty="0">
              <a:solidFill>
                <a:schemeClr val="accent1">
                  <a:lumMod val="50000"/>
                </a:schemeClr>
              </a:solidFill>
            </a:endParaRPr>
          </a:p>
        </p:txBody>
      </p:sp>
      <p:sp>
        <p:nvSpPr>
          <p:cNvPr id="3" name="2 Marcador de contenido"/>
          <p:cNvSpPr>
            <a:spLocks noGrp="1"/>
          </p:cNvSpPr>
          <p:nvPr>
            <p:ph sz="quarter" idx="4294967295"/>
          </p:nvPr>
        </p:nvSpPr>
        <p:spPr>
          <a:xfrm>
            <a:off x="285720" y="1571612"/>
            <a:ext cx="8358246" cy="4572000"/>
          </a:xfrm>
        </p:spPr>
        <p:txBody>
          <a:bodyPr/>
          <a:lstStyle/>
          <a:p>
            <a:pPr algn="just">
              <a:buNone/>
            </a:pPr>
            <a:r>
              <a:rPr lang="es-PE" dirty="0" smtClean="0"/>
              <a:t>	</a:t>
            </a:r>
            <a:r>
              <a:rPr lang="es-PE" sz="2400" dirty="0" smtClean="0">
                <a:solidFill>
                  <a:schemeClr val="accent2">
                    <a:lumMod val="50000"/>
                  </a:schemeClr>
                </a:solidFill>
              </a:rPr>
              <a:t>Mediante resolución ministerial, el Ministerio de Economía y Finanzas implementa el funcionamiento del Registro de la Compensación por Tiempo de Servicios (RCTS) creado mediante la Quinta Disposición Complementaria Final de la Ley.</a:t>
            </a:r>
            <a:endParaRPr lang="es-PE" sz="2400" dirty="0">
              <a:solidFill>
                <a:schemeClr val="accent2">
                  <a:lumMod val="50000"/>
                </a:schemeClr>
              </a:solidFill>
            </a:endParaRPr>
          </a:p>
        </p:txBody>
      </p:sp>
      <p:sp>
        <p:nvSpPr>
          <p:cNvPr id="4" name="3 Rectángulo"/>
          <p:cNvSpPr/>
          <p:nvPr/>
        </p:nvSpPr>
        <p:spPr>
          <a:xfrm>
            <a:off x="428596" y="6286520"/>
            <a:ext cx="8358246" cy="4286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None/>
            </a:pPr>
            <a:r>
              <a:rPr lang="es-PE" sz="1600" b="1" dirty="0" smtClean="0">
                <a:solidFill>
                  <a:schemeClr val="tx2">
                    <a:lumMod val="75000"/>
                  </a:schemeClr>
                </a:solidFill>
              </a:rPr>
              <a:t>DECRETO SUPREMO Nº 138-2014-EF, REGLAMENTO  LSC,  PRIMERA DISP. COMPLEMENTARIA FINAL</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idx="4294967295"/>
          </p:nvPr>
        </p:nvSpPr>
        <p:spPr>
          <a:xfrm>
            <a:off x="357158" y="285728"/>
            <a:ext cx="8534400" cy="973139"/>
          </a:xfrm>
        </p:spPr>
        <p:txBody>
          <a:bodyPr>
            <a:noAutofit/>
          </a:bodyPr>
          <a:lstStyle/>
          <a:p>
            <a:r>
              <a:rPr lang="es-PE" sz="2800" b="1" u="sng" dirty="0" smtClean="0">
                <a:solidFill>
                  <a:schemeClr val="accent1">
                    <a:lumMod val="50000"/>
                  </a:schemeClr>
                </a:solidFill>
              </a:rPr>
              <a:t>PAGO DE LA COMPENSACIÓN POR TIEMPO DE SERVICIOS </a:t>
            </a:r>
            <a:endParaRPr lang="es-PE" sz="2800" b="1" u="sng" dirty="0">
              <a:solidFill>
                <a:schemeClr val="accent1">
                  <a:lumMod val="50000"/>
                </a:schemeClr>
              </a:solidFill>
            </a:endParaRPr>
          </a:p>
        </p:txBody>
      </p:sp>
      <p:sp>
        <p:nvSpPr>
          <p:cNvPr id="3" name="2 Marcador de contenido"/>
          <p:cNvSpPr>
            <a:spLocks noGrp="1"/>
          </p:cNvSpPr>
          <p:nvPr>
            <p:ph sz="quarter" idx="4294967295"/>
          </p:nvPr>
        </p:nvSpPr>
        <p:spPr>
          <a:xfrm>
            <a:off x="214282" y="1357298"/>
            <a:ext cx="8504238" cy="5500702"/>
          </a:xfrm>
        </p:spPr>
        <p:txBody>
          <a:bodyPr>
            <a:normAutofit lnSpcReduction="10000"/>
          </a:bodyPr>
          <a:lstStyle/>
          <a:p>
            <a:pPr algn="just">
              <a:buNone/>
            </a:pPr>
            <a:r>
              <a:rPr lang="es-PE" dirty="0" smtClean="0"/>
              <a:t>	</a:t>
            </a:r>
          </a:p>
          <a:p>
            <a:pPr algn="just">
              <a:buNone/>
            </a:pPr>
            <a:r>
              <a:rPr lang="es-PE" sz="2400" dirty="0" smtClean="0">
                <a:solidFill>
                  <a:schemeClr val="accent4">
                    <a:lumMod val="50000"/>
                  </a:schemeClr>
                </a:solidFill>
              </a:rPr>
              <a:t>	</a:t>
            </a:r>
            <a:r>
              <a:rPr lang="es-PE" sz="2400" dirty="0" smtClean="0">
                <a:solidFill>
                  <a:schemeClr val="accent2">
                    <a:lumMod val="50000"/>
                  </a:schemeClr>
                </a:solidFill>
              </a:rPr>
              <a:t>Incorpórase como tercer párrafo al artículo 2° del Decreto Legislativo N° 650, Ley de Compensación por Tiempo de Servicios, el siguiente texto:</a:t>
            </a:r>
          </a:p>
          <a:p>
            <a:pPr algn="just">
              <a:buNone/>
            </a:pPr>
            <a:endParaRPr lang="es-PE" sz="2400" dirty="0" smtClean="0">
              <a:solidFill>
                <a:schemeClr val="accent2">
                  <a:lumMod val="50000"/>
                </a:schemeClr>
              </a:solidFill>
            </a:endParaRPr>
          </a:p>
          <a:p>
            <a:pPr algn="just">
              <a:buNone/>
            </a:pPr>
            <a:r>
              <a:rPr lang="es-PE" sz="2400" dirty="0" smtClean="0">
                <a:solidFill>
                  <a:schemeClr val="accent2">
                    <a:lumMod val="50000"/>
                  </a:schemeClr>
                </a:solidFill>
              </a:rPr>
              <a:t>	</a:t>
            </a:r>
            <a:r>
              <a:rPr lang="es-PE" sz="2400" i="1" dirty="0" smtClean="0">
                <a:solidFill>
                  <a:schemeClr val="accent2">
                    <a:lumMod val="50000"/>
                  </a:schemeClr>
                </a:solidFill>
              </a:rPr>
              <a:t>“Cuando el empleador sea una entidad de la Administración Pública la compensación por tiempo de servicios que se devengue es pagada directamente por la entidad, dentro de las 48 horas de producido el cese y con efecto cancelatorio”</a:t>
            </a:r>
          </a:p>
          <a:p>
            <a:pPr algn="just">
              <a:buNone/>
            </a:pPr>
            <a:endParaRPr lang="es-PE" sz="2400" dirty="0" smtClean="0">
              <a:solidFill>
                <a:schemeClr val="accent4">
                  <a:lumMod val="50000"/>
                </a:schemeClr>
              </a:solidFill>
            </a:endParaRPr>
          </a:p>
          <a:p>
            <a:pPr algn="just">
              <a:buNone/>
            </a:pPr>
            <a:endParaRPr lang="es-PE" sz="2400" dirty="0" smtClean="0">
              <a:solidFill>
                <a:schemeClr val="accent4">
                  <a:lumMod val="50000"/>
                </a:schemeClr>
              </a:solidFill>
            </a:endParaRPr>
          </a:p>
          <a:p>
            <a:pPr algn="just">
              <a:buNone/>
            </a:pPr>
            <a:endParaRPr lang="es-PE" sz="2400" dirty="0" smtClean="0">
              <a:solidFill>
                <a:schemeClr val="accent4">
                  <a:lumMod val="50000"/>
                </a:schemeClr>
              </a:solidFill>
            </a:endParaRPr>
          </a:p>
          <a:p>
            <a:pPr algn="just">
              <a:buNone/>
            </a:pPr>
            <a:endParaRPr lang="es-PE" sz="2400" dirty="0" smtClean="0">
              <a:solidFill>
                <a:schemeClr val="accent4">
                  <a:lumMod val="50000"/>
                </a:schemeClr>
              </a:solidFill>
            </a:endParaRPr>
          </a:p>
          <a:p>
            <a:pPr algn="just">
              <a:buNone/>
            </a:pPr>
            <a:endParaRPr lang="es-PE" sz="2400" dirty="0" smtClean="0">
              <a:solidFill>
                <a:schemeClr val="accent4">
                  <a:lumMod val="50000"/>
                </a:schemeClr>
              </a:solidFill>
            </a:endParaRPr>
          </a:p>
          <a:p>
            <a:pPr algn="just">
              <a:buNone/>
            </a:pPr>
            <a:r>
              <a:rPr lang="es-PE" sz="1800" b="1" dirty="0" smtClean="0">
                <a:solidFill>
                  <a:schemeClr val="accent1">
                    <a:lumMod val="50000"/>
                  </a:schemeClr>
                </a:solidFill>
              </a:rPr>
              <a:t>LSC, segunda disposición complementaria modificatoria</a:t>
            </a:r>
          </a:p>
          <a:p>
            <a:pPr algn="just">
              <a:buNone/>
            </a:pPr>
            <a:endParaRPr lang="es-PE" sz="2400" dirty="0" smtClean="0">
              <a:solidFill>
                <a:schemeClr val="accent4">
                  <a:lumMod val="50000"/>
                </a:schemeClr>
              </a:solidFill>
            </a:endParaRPr>
          </a:p>
          <a:p>
            <a:pPr algn="just">
              <a:buNone/>
            </a:pPr>
            <a:endParaRPr lang="es-PE" sz="2400" dirty="0" smtClean="0">
              <a:solidFill>
                <a:schemeClr val="accent4">
                  <a:lumMod val="50000"/>
                </a:schemeClr>
              </a:solidFill>
            </a:endParaRPr>
          </a:p>
          <a:p>
            <a:pPr algn="just">
              <a:buNone/>
            </a:pPr>
            <a:endParaRPr lang="es-PE" sz="2400" dirty="0" smtClean="0">
              <a:solidFill>
                <a:schemeClr val="accent4">
                  <a:lumMod val="50000"/>
                </a:schemeClr>
              </a:solidFill>
            </a:endParaRPr>
          </a:p>
          <a:p>
            <a:pPr algn="just">
              <a:buNone/>
            </a:pPr>
            <a:endParaRPr lang="es-PE" sz="2400" dirty="0" smtClean="0">
              <a:solidFill>
                <a:schemeClr val="accent4">
                  <a:lumMod val="50000"/>
                </a:schemeClr>
              </a:solidFill>
            </a:endParaRPr>
          </a:p>
          <a:p>
            <a:pPr algn="just">
              <a:buNone/>
            </a:pPr>
            <a:endParaRPr lang="es-PE" sz="2400" dirty="0">
              <a:solidFill>
                <a:schemeClr val="accent4">
                  <a:lumMod val="50000"/>
                </a:schemeClr>
              </a:solidFill>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idx="4294967295"/>
          </p:nvPr>
        </p:nvSpPr>
        <p:spPr>
          <a:xfrm>
            <a:off x="500034" y="2285992"/>
            <a:ext cx="8215370" cy="987425"/>
          </a:xfrm>
        </p:spPr>
        <p:txBody>
          <a:bodyPr>
            <a:normAutofit fontScale="90000"/>
          </a:bodyPr>
          <a:lstStyle/>
          <a:p>
            <a:r>
              <a:rPr lang="es-PE" sz="3600" b="1" u="sng" dirty="0" smtClean="0">
                <a:solidFill>
                  <a:schemeClr val="accent1">
                    <a:lumMod val="50000"/>
                  </a:schemeClr>
                </a:solidFill>
              </a:rPr>
              <a:t>REMUNERACIONES DE ALTOS FUNCIONARIOS Y AUTORIDADES DEL ESTADO</a:t>
            </a:r>
            <a:endParaRPr lang="es-PE" u="sng"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3477" name="Rectangle 5"/>
          <p:cNvSpPr>
            <a:spLocks noGrp="1" noChangeArrowheads="1"/>
          </p:cNvSpPr>
          <p:nvPr>
            <p:ph type="title" idx="4294967295"/>
          </p:nvPr>
        </p:nvSpPr>
        <p:spPr>
          <a:xfrm>
            <a:off x="285720" y="571480"/>
            <a:ext cx="8434387" cy="774720"/>
          </a:xfrm>
          <a:noFill/>
          <a:ln/>
        </p:spPr>
        <p:txBody>
          <a:bodyPr>
            <a:normAutofit/>
          </a:bodyPr>
          <a:lstStyle/>
          <a:p>
            <a:r>
              <a:rPr lang="es-PE" sz="2800" b="1" u="sng" dirty="0" smtClean="0">
                <a:solidFill>
                  <a:schemeClr val="accent1">
                    <a:lumMod val="50000"/>
                  </a:schemeClr>
                </a:solidFill>
                <a:effectLst/>
              </a:rPr>
              <a:t>UNIDAD </a:t>
            </a:r>
            <a:r>
              <a:rPr lang="es-PE" sz="2800" b="1" u="sng" dirty="0">
                <a:solidFill>
                  <a:schemeClr val="accent1">
                    <a:lumMod val="50000"/>
                  </a:schemeClr>
                </a:solidFill>
                <a:effectLst/>
              </a:rPr>
              <a:t>DE INGRESO DEL SECTOR PÚBLICO </a:t>
            </a:r>
            <a:r>
              <a:rPr lang="es-PE" sz="2800" b="1" u="sng" dirty="0" smtClean="0">
                <a:solidFill>
                  <a:schemeClr val="accent1">
                    <a:lumMod val="50000"/>
                  </a:schemeClr>
                </a:solidFill>
                <a:effectLst/>
              </a:rPr>
              <a:t>2014</a:t>
            </a:r>
            <a:endParaRPr lang="es-ES" sz="2800" b="1" u="sng" dirty="0">
              <a:solidFill>
                <a:schemeClr val="accent1">
                  <a:lumMod val="50000"/>
                </a:schemeClr>
              </a:solidFill>
              <a:effectLst/>
            </a:endParaRPr>
          </a:p>
        </p:txBody>
      </p:sp>
      <p:sp>
        <p:nvSpPr>
          <p:cNvPr id="233475" name="Rectangle 3"/>
          <p:cNvSpPr>
            <a:spLocks noGrp="1" noChangeArrowheads="1"/>
          </p:cNvSpPr>
          <p:nvPr>
            <p:ph sz="quarter" idx="4294967295"/>
          </p:nvPr>
        </p:nvSpPr>
        <p:spPr>
          <a:xfrm>
            <a:off x="571472" y="1714488"/>
            <a:ext cx="7929562" cy="4429156"/>
          </a:xfrm>
        </p:spPr>
        <p:txBody>
          <a:bodyPr/>
          <a:lstStyle/>
          <a:p>
            <a:pPr marL="0" indent="0" algn="just">
              <a:buNone/>
            </a:pPr>
            <a:r>
              <a:rPr lang="es-PE" sz="2200" dirty="0" smtClean="0">
                <a:solidFill>
                  <a:schemeClr val="accent2">
                    <a:lumMod val="50000"/>
                  </a:schemeClr>
                </a:solidFill>
              </a:rPr>
              <a:t>S/. 2 600,00 (DOS MIL SEISCIENTOS Y 00/100 NUEVOS SOLES) el monto correspondiente a la Unidad de Ingreso del Sector Público para el año 2015.</a:t>
            </a:r>
          </a:p>
          <a:p>
            <a:pPr marL="0" indent="0" algn="just">
              <a:buFont typeface="Wingdings" pitchFamily="2" charset="2"/>
              <a:buNone/>
            </a:pPr>
            <a:endParaRPr lang="es-PE" dirty="0"/>
          </a:p>
        </p:txBody>
      </p:sp>
      <p:sp>
        <p:nvSpPr>
          <p:cNvPr id="5" name="4 Rectángulo"/>
          <p:cNvSpPr/>
          <p:nvPr/>
        </p:nvSpPr>
        <p:spPr>
          <a:xfrm>
            <a:off x="214282" y="6357958"/>
            <a:ext cx="8643998" cy="338554"/>
          </a:xfrm>
          <a:prstGeom prst="rect">
            <a:avLst/>
          </a:prstGeom>
        </p:spPr>
        <p:txBody>
          <a:bodyPr wrap="square">
            <a:spAutoFit/>
          </a:bodyPr>
          <a:lstStyle/>
          <a:p>
            <a:r>
              <a:rPr lang="es-PE" sz="1600" b="1" dirty="0" smtClean="0">
                <a:solidFill>
                  <a:schemeClr val="accent1">
                    <a:lumMod val="50000"/>
                  </a:schemeClr>
                </a:solidFill>
              </a:rPr>
              <a:t>Decreto Supremo N° 055-2014-PCM, publicado en el Diario Oficial “El Peruano” el 29 de agosto de 2014 </a:t>
            </a:r>
            <a:endParaRPr lang="es-PE" sz="1600" b="1" dirty="0">
              <a:solidFill>
                <a:schemeClr val="accent1">
                  <a:lumMod val="50000"/>
                </a:schemeClr>
              </a:solidFill>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34" name="Rectangle 2"/>
          <p:cNvSpPr>
            <a:spLocks noGrp="1" noChangeArrowheads="1"/>
          </p:cNvSpPr>
          <p:nvPr>
            <p:ph type="title" idx="4294967295"/>
          </p:nvPr>
        </p:nvSpPr>
        <p:spPr>
          <a:xfrm>
            <a:off x="285720" y="785794"/>
            <a:ext cx="8534400" cy="758825"/>
          </a:xfrm>
        </p:spPr>
        <p:txBody>
          <a:bodyPr>
            <a:noAutofit/>
          </a:bodyPr>
          <a:lstStyle/>
          <a:p>
            <a:pPr algn="ctr"/>
            <a:r>
              <a:rPr lang="es-PE" sz="2800" b="1" u="sng" dirty="0" smtClean="0">
                <a:solidFill>
                  <a:schemeClr val="accent1">
                    <a:lumMod val="50000"/>
                  </a:schemeClr>
                </a:solidFill>
                <a:effectLst/>
              </a:rPr>
              <a:t>REMUNERACIONES </a:t>
            </a:r>
            <a:r>
              <a:rPr lang="es-PE" sz="2800" b="1" u="sng" dirty="0">
                <a:solidFill>
                  <a:schemeClr val="accent1">
                    <a:lumMod val="50000"/>
                  </a:schemeClr>
                </a:solidFill>
                <a:effectLst/>
              </a:rPr>
              <a:t>DE ALTOS FUNCIONARIOS Y AUTORIDADES DEL ESTADO</a:t>
            </a:r>
            <a:endParaRPr lang="es-ES" sz="2800" b="1" u="sng" dirty="0">
              <a:solidFill>
                <a:schemeClr val="accent1">
                  <a:lumMod val="50000"/>
                </a:schemeClr>
              </a:solidFill>
              <a:effectLst/>
            </a:endParaRPr>
          </a:p>
        </p:txBody>
      </p:sp>
      <p:sp>
        <p:nvSpPr>
          <p:cNvPr id="5" name="4 Marcador de contenido"/>
          <p:cNvSpPr>
            <a:spLocks noGrp="1"/>
          </p:cNvSpPr>
          <p:nvPr>
            <p:ph sz="quarter" idx="4294967295"/>
          </p:nvPr>
        </p:nvSpPr>
        <p:spPr>
          <a:xfrm>
            <a:off x="428596" y="1928802"/>
            <a:ext cx="8215370" cy="4572000"/>
          </a:xfrm>
        </p:spPr>
        <p:txBody>
          <a:bodyPr/>
          <a:lstStyle/>
          <a:p>
            <a:pPr algn="just">
              <a:buClr>
                <a:schemeClr val="accent1">
                  <a:lumMod val="50000"/>
                </a:schemeClr>
              </a:buClr>
              <a:buFont typeface="Wingdings" pitchFamily="2" charset="2"/>
              <a:buChar char="Ø"/>
            </a:pPr>
            <a:r>
              <a:rPr lang="es-PE" sz="2200" dirty="0" smtClean="0">
                <a:solidFill>
                  <a:schemeClr val="accent2">
                    <a:lumMod val="50000"/>
                  </a:schemeClr>
                </a:solidFill>
              </a:rPr>
              <a:t>De acuerdo con la L.S.C. los funcionarios del servicio civil son de tres tipos: funcionarios de elección directa y universal, funcionarios de designación o remoción regulada, y funcionarios de libre designación y remoción.</a:t>
            </a:r>
          </a:p>
          <a:p>
            <a:pPr algn="just">
              <a:buClr>
                <a:schemeClr val="accent1">
                  <a:lumMod val="50000"/>
                </a:schemeClr>
              </a:buClr>
              <a:buNone/>
            </a:pPr>
            <a:endParaRPr lang="es-PE" sz="2200" dirty="0" smtClean="0">
              <a:solidFill>
                <a:schemeClr val="accent2">
                  <a:lumMod val="50000"/>
                </a:schemeClr>
              </a:solidFill>
            </a:endParaRPr>
          </a:p>
          <a:p>
            <a:pPr algn="just">
              <a:buClr>
                <a:schemeClr val="accent1">
                  <a:lumMod val="50000"/>
                </a:schemeClr>
              </a:buClr>
              <a:buFont typeface="Wingdings" pitchFamily="2" charset="2"/>
              <a:buChar char="Ø"/>
            </a:pPr>
            <a:r>
              <a:rPr lang="es-PE" sz="2200" dirty="0" smtClean="0">
                <a:solidFill>
                  <a:schemeClr val="accent2">
                    <a:lumMod val="50000"/>
                  </a:schemeClr>
                </a:solidFill>
              </a:rPr>
              <a:t>Hasta el 09 de febrero de 2014 en que entró en vigencia el Decreto Supremo N° 023-2014-EF, la remuneración de los altos funcionarios públicos, sin importar su forma de elección, designación o remoción se regía por la Ley N° 28212, modificada por el Decreto de Urgencia N° 038-2006.</a:t>
            </a:r>
          </a:p>
          <a:p>
            <a:pPr>
              <a:buNone/>
            </a:pPr>
            <a:endParaRPr lang="es-PE"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4294967295"/>
          </p:nvPr>
        </p:nvSpPr>
        <p:spPr>
          <a:xfrm>
            <a:off x="500034" y="785794"/>
            <a:ext cx="8143932" cy="5643602"/>
          </a:xfrm>
        </p:spPr>
        <p:txBody>
          <a:bodyPr>
            <a:normAutofit/>
          </a:bodyPr>
          <a:lstStyle/>
          <a:p>
            <a:pPr algn="just">
              <a:buClr>
                <a:schemeClr val="accent1">
                  <a:lumMod val="50000"/>
                </a:schemeClr>
              </a:buClr>
              <a:buFont typeface="Wingdings" pitchFamily="2" charset="2"/>
              <a:buChar char="Ø"/>
            </a:pPr>
            <a:r>
              <a:rPr lang="es-PE" sz="2200" dirty="0" smtClean="0">
                <a:solidFill>
                  <a:schemeClr val="accent2">
                    <a:lumMod val="50000"/>
                  </a:schemeClr>
                </a:solidFill>
              </a:rPr>
              <a:t>La Sexta Disposición Complementaria y Transitoria de la L.S.C., estableció que tanto la Ley N° 28212 como el Decreto de Urgencia N° 038-2006, no serían aplicables a los funcionarios de libre designación y remoción de las entidades que implementen el régimen de la L.S.C., en tales casos sus compensaciones se regirán por esta última Ley y sus normas reglamentarias.</a:t>
            </a:r>
          </a:p>
          <a:p>
            <a:pPr algn="just">
              <a:buClr>
                <a:schemeClr val="accent1">
                  <a:lumMod val="50000"/>
                </a:schemeClr>
              </a:buClr>
              <a:buFont typeface="Wingdings" pitchFamily="2" charset="2"/>
              <a:buChar char="Ø"/>
            </a:pPr>
            <a:endParaRPr lang="es-PE" sz="2200" dirty="0" smtClean="0">
              <a:solidFill>
                <a:schemeClr val="accent2">
                  <a:lumMod val="50000"/>
                </a:schemeClr>
              </a:solidFill>
            </a:endParaRPr>
          </a:p>
          <a:p>
            <a:pPr algn="just">
              <a:buClr>
                <a:schemeClr val="accent1">
                  <a:lumMod val="50000"/>
                </a:schemeClr>
              </a:buClr>
              <a:buFont typeface="Wingdings" pitchFamily="2" charset="2"/>
              <a:buChar char="Ø"/>
            </a:pPr>
            <a:r>
              <a:rPr lang="es-PE" sz="2200" dirty="0" smtClean="0">
                <a:solidFill>
                  <a:schemeClr val="accent2">
                    <a:lumMod val="50000"/>
                  </a:schemeClr>
                </a:solidFill>
              </a:rPr>
              <a:t>Actualmente, el régimen de compensaciones de los funcionarios de libre designación y remoción se encuentra regulado por el Decreto Supremo N° 023-2014-EF reglamentario en este aspecto de la Ley N° 30057 (Art. 1° del Anexo de la R.M.N° 064-2014-EF/43).</a:t>
            </a:r>
          </a:p>
          <a:p>
            <a:pPr algn="just"/>
            <a:endParaRPr lang="es-PE" sz="2600" dirty="0" smtClean="0"/>
          </a:p>
          <a:p>
            <a:endParaRPr lang="es-PE"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idx="4294967295"/>
          </p:nvPr>
        </p:nvSpPr>
        <p:spPr>
          <a:xfrm>
            <a:off x="285720" y="785794"/>
            <a:ext cx="8534400" cy="758825"/>
          </a:xfrm>
        </p:spPr>
        <p:txBody>
          <a:bodyPr>
            <a:noAutofit/>
          </a:bodyPr>
          <a:lstStyle/>
          <a:p>
            <a:r>
              <a:rPr lang="es-PE" sz="2800" b="1" u="sng" dirty="0" smtClean="0">
                <a:solidFill>
                  <a:schemeClr val="accent1">
                    <a:lumMod val="50000"/>
                  </a:schemeClr>
                </a:solidFill>
              </a:rPr>
              <a:t>INGRESOS DE LOS FUNCIONARIOS DE ELECCIÓN POPULAR DIRECTA Y UNIVERSAL </a:t>
            </a:r>
            <a:endParaRPr lang="es-PE" sz="2800" u="sng" dirty="0">
              <a:solidFill>
                <a:schemeClr val="accent1">
                  <a:lumMod val="50000"/>
                </a:schemeClr>
              </a:solidFill>
            </a:endParaRPr>
          </a:p>
        </p:txBody>
      </p:sp>
      <p:sp>
        <p:nvSpPr>
          <p:cNvPr id="3" name="2 Marcador de contenido"/>
          <p:cNvSpPr>
            <a:spLocks noGrp="1"/>
          </p:cNvSpPr>
          <p:nvPr>
            <p:ph sz="quarter" idx="4294967295"/>
          </p:nvPr>
        </p:nvSpPr>
        <p:spPr>
          <a:xfrm>
            <a:off x="285720" y="1928802"/>
            <a:ext cx="8504238" cy="4286248"/>
          </a:xfrm>
        </p:spPr>
        <p:txBody>
          <a:bodyPr/>
          <a:lstStyle/>
          <a:p>
            <a:pPr algn="just">
              <a:buNone/>
            </a:pPr>
            <a:r>
              <a:rPr lang="es-PE" dirty="0" smtClean="0"/>
              <a:t>	</a:t>
            </a:r>
            <a:r>
              <a:rPr lang="es-PE" sz="2200" dirty="0" smtClean="0">
                <a:solidFill>
                  <a:schemeClr val="accent2">
                    <a:lumMod val="50000"/>
                  </a:schemeClr>
                </a:solidFill>
              </a:rPr>
              <a:t>Estos funcionarios son elegidos mediante elección popular, directa y universal, como consecuencia de un proceso electoral conducido por la autoridad competente para tal fin. El ingreso, permanencia y término de sus funciones están regulados por la Constitución Política y las leyes de la materia.</a:t>
            </a:r>
          </a:p>
          <a:p>
            <a:endParaRPr lang="es-PE"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idx="4294967295"/>
          </p:nvPr>
        </p:nvSpPr>
        <p:spPr>
          <a:xfrm>
            <a:off x="500034" y="642918"/>
            <a:ext cx="8229600" cy="571520"/>
          </a:xfrm>
        </p:spPr>
        <p:txBody>
          <a:bodyPr>
            <a:normAutofit/>
          </a:bodyPr>
          <a:lstStyle/>
          <a:p>
            <a:pPr algn="ctr"/>
            <a:r>
              <a:rPr lang="es-PE" sz="2800" b="1" u="sng" dirty="0" smtClean="0">
                <a:solidFill>
                  <a:schemeClr val="accent1">
                    <a:lumMod val="50000"/>
                  </a:schemeClr>
                </a:solidFill>
                <a:effectLst/>
              </a:rPr>
              <a:t>ESTRUCTURA DE LAS COMPENSACIONES</a:t>
            </a:r>
            <a:endParaRPr lang="es-PE" sz="2800" b="1" u="sng" dirty="0">
              <a:solidFill>
                <a:schemeClr val="accent1">
                  <a:lumMod val="50000"/>
                </a:schemeClr>
              </a:solidFill>
              <a:effectLst/>
            </a:endParaRPr>
          </a:p>
        </p:txBody>
      </p:sp>
      <p:sp>
        <p:nvSpPr>
          <p:cNvPr id="9" name="8 Marcador de contenido"/>
          <p:cNvSpPr>
            <a:spLocks noGrp="1"/>
          </p:cNvSpPr>
          <p:nvPr>
            <p:ph sz="quarter" idx="4294967295"/>
          </p:nvPr>
        </p:nvSpPr>
        <p:spPr>
          <a:xfrm>
            <a:off x="285720" y="1428736"/>
            <a:ext cx="8643998" cy="4714908"/>
          </a:xfrm>
        </p:spPr>
        <p:txBody>
          <a:bodyPr>
            <a:normAutofit/>
          </a:bodyPr>
          <a:lstStyle/>
          <a:p>
            <a:pPr>
              <a:buNone/>
            </a:pPr>
            <a:endParaRPr lang="es-PE" dirty="0" smtClean="0"/>
          </a:p>
          <a:p>
            <a:pPr>
              <a:buNone/>
            </a:pPr>
            <a:endParaRPr lang="es-PE" dirty="0"/>
          </a:p>
          <a:p>
            <a:pPr>
              <a:buNone/>
            </a:pPr>
            <a:endParaRPr lang="es-PE" dirty="0" smtClean="0"/>
          </a:p>
          <a:p>
            <a:pPr>
              <a:buNone/>
            </a:pPr>
            <a:endParaRPr lang="es-PE" dirty="0"/>
          </a:p>
          <a:p>
            <a:pPr>
              <a:buNone/>
            </a:pPr>
            <a:endParaRPr lang="es-PE" dirty="0" smtClean="0"/>
          </a:p>
          <a:p>
            <a:pPr>
              <a:buNone/>
            </a:pPr>
            <a:endParaRPr lang="es-PE" dirty="0"/>
          </a:p>
          <a:p>
            <a:pPr>
              <a:buNone/>
            </a:pPr>
            <a:endParaRPr lang="es-PE" dirty="0" smtClean="0"/>
          </a:p>
          <a:p>
            <a:pPr>
              <a:buNone/>
            </a:pPr>
            <a:endParaRPr lang="es-PE" sz="1800" dirty="0" smtClean="0"/>
          </a:p>
          <a:p>
            <a:pPr>
              <a:buNone/>
            </a:pPr>
            <a:endParaRPr lang="es-PE" sz="1800" dirty="0"/>
          </a:p>
          <a:p>
            <a:pPr>
              <a:buNone/>
            </a:pPr>
            <a:endParaRPr lang="es-PE" sz="1800" dirty="0" smtClean="0"/>
          </a:p>
          <a:p>
            <a:pPr>
              <a:buNone/>
            </a:pPr>
            <a:endParaRPr lang="es-PE" sz="1800" b="1" dirty="0" smtClean="0">
              <a:solidFill>
                <a:schemeClr val="accent1">
                  <a:lumMod val="50000"/>
                </a:schemeClr>
              </a:solidFill>
            </a:endParaRPr>
          </a:p>
          <a:p>
            <a:pPr>
              <a:buNone/>
            </a:pPr>
            <a:endParaRPr lang="es-PE" sz="1800" b="1" dirty="0" smtClean="0">
              <a:solidFill>
                <a:schemeClr val="accent1">
                  <a:lumMod val="50000"/>
                </a:schemeClr>
              </a:solidFill>
            </a:endParaRPr>
          </a:p>
          <a:p>
            <a:pPr>
              <a:buNone/>
            </a:pPr>
            <a:endParaRPr lang="es-PE" sz="1800" b="1" dirty="0" smtClean="0">
              <a:solidFill>
                <a:schemeClr val="accent1">
                  <a:lumMod val="50000"/>
                </a:schemeClr>
              </a:solidFill>
            </a:endParaRPr>
          </a:p>
          <a:p>
            <a:pPr>
              <a:buNone/>
            </a:pPr>
            <a:endParaRPr lang="es-PE" sz="1800" b="1" dirty="0" smtClean="0">
              <a:solidFill>
                <a:schemeClr val="accent1">
                  <a:lumMod val="50000"/>
                </a:schemeClr>
              </a:solidFill>
            </a:endParaRPr>
          </a:p>
        </p:txBody>
      </p:sp>
      <p:sp>
        <p:nvSpPr>
          <p:cNvPr id="14" name="13 Rectángulo"/>
          <p:cNvSpPr/>
          <p:nvPr/>
        </p:nvSpPr>
        <p:spPr>
          <a:xfrm>
            <a:off x="357158" y="6429396"/>
            <a:ext cx="8215370" cy="4286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None/>
            </a:pPr>
            <a:r>
              <a:rPr lang="es-PE" sz="1600" b="1" dirty="0" smtClean="0">
                <a:solidFill>
                  <a:schemeClr val="tx2">
                    <a:lumMod val="75000"/>
                  </a:schemeClr>
                </a:solidFill>
              </a:rPr>
              <a:t>DECRETO SUPREMO Nº 138-2014-EF, REGLAMENTO  LSC, ART. 3, SEGUNDO PÁRRAFO</a:t>
            </a:r>
          </a:p>
        </p:txBody>
      </p:sp>
      <p:graphicFrame>
        <p:nvGraphicFramePr>
          <p:cNvPr id="16" name="15 Diagrama"/>
          <p:cNvGraphicFramePr/>
          <p:nvPr/>
        </p:nvGraphicFramePr>
        <p:xfrm>
          <a:off x="357158" y="1500174"/>
          <a:ext cx="8429684" cy="42862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Marcador de contenido"/>
          <p:cNvSpPr>
            <a:spLocks noGrp="1"/>
          </p:cNvSpPr>
          <p:nvPr>
            <p:ph sz="quarter" idx="4294967295"/>
          </p:nvPr>
        </p:nvSpPr>
        <p:spPr>
          <a:xfrm>
            <a:off x="357158" y="571480"/>
            <a:ext cx="8286808" cy="5715040"/>
          </a:xfrm>
        </p:spPr>
        <p:txBody>
          <a:bodyPr>
            <a:normAutofit/>
          </a:bodyPr>
          <a:lstStyle/>
          <a:p>
            <a:pPr lvl="0" algn="just">
              <a:buClr>
                <a:schemeClr val="accent1">
                  <a:lumMod val="50000"/>
                </a:schemeClr>
              </a:buClr>
              <a:buFont typeface="Wingdings" pitchFamily="2" charset="2"/>
              <a:buChar char="Ø"/>
            </a:pPr>
            <a:r>
              <a:rPr lang="es-PE" sz="2200" dirty="0" smtClean="0">
                <a:solidFill>
                  <a:schemeClr val="accent2">
                    <a:lumMod val="50000"/>
                  </a:schemeClr>
                </a:solidFill>
              </a:rPr>
              <a:t>Son funcionarios públicos de elección popular directa  y universal con derecho a percibir ingresos de </a:t>
            </a:r>
            <a:r>
              <a:rPr lang="es-PE" sz="2200" b="1" dirty="0" smtClean="0">
                <a:solidFill>
                  <a:schemeClr val="accent2">
                    <a:lumMod val="50000"/>
                  </a:schemeClr>
                </a:solidFill>
              </a:rPr>
              <a:t>no</a:t>
            </a:r>
            <a:r>
              <a:rPr lang="es-PE" sz="2200" dirty="0" smtClean="0">
                <a:solidFill>
                  <a:schemeClr val="accent2">
                    <a:lumMod val="50000"/>
                  </a:schemeClr>
                </a:solidFill>
              </a:rPr>
              <a:t> </a:t>
            </a:r>
            <a:r>
              <a:rPr lang="es-PE" sz="2200" b="1" dirty="0" smtClean="0">
                <a:solidFill>
                  <a:schemeClr val="accent2">
                    <a:lumMod val="50000"/>
                  </a:schemeClr>
                </a:solidFill>
              </a:rPr>
              <a:t>más de diez U.I.S.P.</a:t>
            </a:r>
            <a:r>
              <a:rPr lang="es-PE" sz="2200" dirty="0" smtClean="0">
                <a:solidFill>
                  <a:schemeClr val="accent2">
                    <a:lumMod val="50000"/>
                  </a:schemeClr>
                </a:solidFill>
              </a:rPr>
              <a:t>: El Presidente de la República quien tiene la más alta remuneración en el servicio de la nación. Su ingreso es fijado por el Consejo de Ministros en un monto superior al de los Congresistas de la República. Al concluir su mandato recibe, en forma vitalicia, una pensión igual a la remuneración de un Congresista de la República en ejercicio.</a:t>
            </a:r>
          </a:p>
          <a:p>
            <a:pPr lvl="0" algn="just">
              <a:buClr>
                <a:schemeClr val="accent1">
                  <a:lumMod val="50000"/>
                </a:schemeClr>
              </a:buClr>
              <a:buFont typeface="Wingdings" pitchFamily="2" charset="2"/>
              <a:buChar char="Ø"/>
            </a:pPr>
            <a:endParaRPr lang="es-PE" sz="2200" dirty="0" smtClean="0">
              <a:solidFill>
                <a:schemeClr val="accent2">
                  <a:lumMod val="50000"/>
                </a:schemeClr>
              </a:solidFill>
            </a:endParaRPr>
          </a:p>
          <a:p>
            <a:pPr algn="just">
              <a:buClr>
                <a:schemeClr val="accent1">
                  <a:lumMod val="50000"/>
                </a:schemeClr>
              </a:buClr>
              <a:buFont typeface="Wingdings" pitchFamily="2" charset="2"/>
              <a:buChar char="Ø"/>
            </a:pPr>
            <a:r>
              <a:rPr lang="es-PE" sz="2200" dirty="0" smtClean="0">
                <a:solidFill>
                  <a:schemeClr val="accent2">
                    <a:lumMod val="50000"/>
                  </a:schemeClr>
                </a:solidFill>
              </a:rPr>
              <a:t>Son funcionarios públicos de elección popular directa y universal con derecho a percibir ingresos de </a:t>
            </a:r>
            <a:r>
              <a:rPr lang="es-PE" sz="2200" b="1" dirty="0" smtClean="0">
                <a:solidFill>
                  <a:schemeClr val="accent2">
                    <a:lumMod val="50000"/>
                  </a:schemeClr>
                </a:solidFill>
              </a:rPr>
              <a:t>seis U.I.S.P.:</a:t>
            </a:r>
            <a:r>
              <a:rPr lang="es-PE" sz="2200" dirty="0" smtClean="0">
                <a:solidFill>
                  <a:schemeClr val="accent2">
                    <a:lumMod val="50000"/>
                  </a:schemeClr>
                </a:solidFill>
              </a:rPr>
              <a:t> Los Congresistas de la República,</a:t>
            </a:r>
          </a:p>
          <a:p>
            <a:pPr algn="just">
              <a:buClr>
                <a:schemeClr val="accent1">
                  <a:lumMod val="50000"/>
                </a:schemeClr>
              </a:buClr>
              <a:buFont typeface="Wingdings" pitchFamily="2" charset="2"/>
              <a:buChar char="Ø"/>
            </a:pPr>
            <a:endParaRPr lang="es-PE" sz="2200" dirty="0" smtClean="0">
              <a:solidFill>
                <a:schemeClr val="accent2">
                  <a:lumMod val="50000"/>
                </a:schemeClr>
              </a:solidFill>
            </a:endParaRPr>
          </a:p>
          <a:p>
            <a:pPr algn="just">
              <a:buClr>
                <a:schemeClr val="accent1">
                  <a:lumMod val="50000"/>
                </a:schemeClr>
              </a:buClr>
              <a:buFont typeface="Wingdings" pitchFamily="2" charset="2"/>
              <a:buChar char="Ø"/>
            </a:pPr>
            <a:r>
              <a:rPr lang="es-PE" sz="2200" dirty="0" smtClean="0">
                <a:solidFill>
                  <a:schemeClr val="accent2">
                    <a:lumMod val="50000"/>
                  </a:schemeClr>
                </a:solidFill>
              </a:rPr>
              <a:t>Son funcionarios públicos de elección popular directa y universal con derecho a percibir ingresos de </a:t>
            </a:r>
            <a:r>
              <a:rPr lang="es-PE" sz="2200" b="1" dirty="0" smtClean="0">
                <a:solidFill>
                  <a:schemeClr val="accent2">
                    <a:lumMod val="50000"/>
                  </a:schemeClr>
                </a:solidFill>
              </a:rPr>
              <a:t>hasta cinco y media U.I.S.P. </a:t>
            </a:r>
            <a:r>
              <a:rPr lang="es-PE" sz="2200" dirty="0" smtClean="0">
                <a:solidFill>
                  <a:schemeClr val="accent2">
                    <a:lumMod val="50000"/>
                  </a:schemeClr>
                </a:solidFill>
              </a:rPr>
              <a:t>por todo concepto: Los Presidentes de los Gobiernos Regionales, quienes reciben una remuneración mensual que es fijada por el Consejo Regional correspondiente, en proporción a la población electoral de su circunscripción, por todo concepto.</a:t>
            </a:r>
          </a:p>
          <a:p>
            <a:pPr lvl="0" algn="just"/>
            <a:endParaRPr lang="es-PE" sz="2400" dirty="0" smtClean="0"/>
          </a:p>
          <a:p>
            <a:pPr algn="just"/>
            <a:endParaRPr lang="es-PE"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contenido"/>
          <p:cNvSpPr>
            <a:spLocks noGrp="1"/>
          </p:cNvSpPr>
          <p:nvPr>
            <p:ph sz="quarter" idx="4294967295"/>
          </p:nvPr>
        </p:nvSpPr>
        <p:spPr>
          <a:xfrm>
            <a:off x="500034" y="642918"/>
            <a:ext cx="8215370" cy="6215082"/>
          </a:xfrm>
        </p:spPr>
        <p:txBody>
          <a:bodyPr/>
          <a:lstStyle/>
          <a:p>
            <a:pPr lvl="0" algn="just">
              <a:buClr>
                <a:schemeClr val="accent1">
                  <a:lumMod val="50000"/>
                </a:schemeClr>
              </a:buClr>
              <a:buFont typeface="Wingdings" pitchFamily="2" charset="2"/>
              <a:buChar char="Ø"/>
            </a:pPr>
            <a:r>
              <a:rPr lang="es-PE" sz="2200" dirty="0" smtClean="0">
                <a:solidFill>
                  <a:schemeClr val="accent2">
                    <a:lumMod val="50000"/>
                  </a:schemeClr>
                </a:solidFill>
              </a:rPr>
              <a:t>Son funcionarios públicos de elección popular directa y universal con derecho a percibir ingresos de </a:t>
            </a:r>
            <a:r>
              <a:rPr lang="es-PE" sz="2200" b="1" dirty="0" smtClean="0">
                <a:solidFill>
                  <a:schemeClr val="accent2">
                    <a:lumMod val="50000"/>
                  </a:schemeClr>
                </a:solidFill>
              </a:rPr>
              <a:t>cinco y media U.I.S.P</a:t>
            </a:r>
            <a:r>
              <a:rPr lang="es-PE" sz="2200" dirty="0" smtClean="0">
                <a:solidFill>
                  <a:schemeClr val="accent2">
                    <a:lumMod val="50000"/>
                  </a:schemeClr>
                </a:solidFill>
              </a:rPr>
              <a:t>. por todo concepto: El Alcalde de la Municipalidad Metropolitana de Lima.</a:t>
            </a:r>
          </a:p>
          <a:p>
            <a:pPr algn="just">
              <a:buClr>
                <a:schemeClr val="accent1">
                  <a:lumMod val="50000"/>
                </a:schemeClr>
              </a:buClr>
              <a:buNone/>
            </a:pPr>
            <a:r>
              <a:rPr lang="es-PE" sz="2200" dirty="0" smtClean="0">
                <a:solidFill>
                  <a:schemeClr val="accent2">
                    <a:lumMod val="50000"/>
                  </a:schemeClr>
                </a:solidFill>
              </a:rPr>
              <a:t>	El Decreto Supremo N° 025-2007-PCM, publicado en el Diario Oficial “El Peruano” el 22 de marzo de 2007, ha reglamentado esta disposición de la siguiente manera: </a:t>
            </a:r>
          </a:p>
          <a:p>
            <a:pPr algn="just"/>
            <a:endParaRPr lang="es-PE" dirty="0"/>
          </a:p>
        </p:txBody>
      </p:sp>
      <p:graphicFrame>
        <p:nvGraphicFramePr>
          <p:cNvPr id="5" name="4 Tabla"/>
          <p:cNvGraphicFramePr>
            <a:graphicFrameLocks noGrp="1"/>
          </p:cNvGraphicFramePr>
          <p:nvPr/>
        </p:nvGraphicFramePr>
        <p:xfrm>
          <a:off x="928662" y="3214686"/>
          <a:ext cx="7286676" cy="2575386"/>
        </p:xfrm>
        <a:graphic>
          <a:graphicData uri="http://schemas.openxmlformats.org/drawingml/2006/table">
            <a:tbl>
              <a:tblPr>
                <a:tableStyleId>{BC89EF96-8CEA-46FF-86C4-4CE0E7609802}</a:tableStyleId>
              </a:tblPr>
              <a:tblGrid>
                <a:gridCol w="1333896"/>
                <a:gridCol w="1102677"/>
                <a:gridCol w="1434315"/>
                <a:gridCol w="1434315"/>
                <a:gridCol w="909453"/>
                <a:gridCol w="1072020"/>
              </a:tblGrid>
              <a:tr h="363538">
                <a:tc rowSpan="2">
                  <a:txBody>
                    <a:bodyPr/>
                    <a:lstStyle/>
                    <a:p>
                      <a:pPr>
                        <a:lnSpc>
                          <a:spcPct val="115000"/>
                        </a:lnSpc>
                        <a:spcAft>
                          <a:spcPts val="1000"/>
                        </a:spcAft>
                      </a:pPr>
                      <a:endParaRPr lang="es-PE" sz="1400" dirty="0">
                        <a:solidFill>
                          <a:schemeClr val="accent1">
                            <a:lumMod val="50000"/>
                          </a:schemeClr>
                        </a:solidFill>
                      </a:endParaRPr>
                    </a:p>
                    <a:p>
                      <a:pPr algn="ctr">
                        <a:lnSpc>
                          <a:spcPct val="115000"/>
                        </a:lnSpc>
                        <a:spcAft>
                          <a:spcPts val="1000"/>
                        </a:spcAft>
                      </a:pPr>
                      <a:r>
                        <a:rPr lang="es-PE" sz="1400" dirty="0">
                          <a:solidFill>
                            <a:schemeClr val="accent1">
                              <a:lumMod val="50000"/>
                            </a:schemeClr>
                          </a:solidFill>
                        </a:rPr>
                        <a:t>Cargo</a:t>
                      </a:r>
                      <a:endParaRPr lang="es-PE" sz="1400" dirty="0">
                        <a:solidFill>
                          <a:schemeClr val="accent1">
                            <a:lumMod val="50000"/>
                          </a:schemeClr>
                        </a:solidFill>
                        <a:latin typeface="Calibri"/>
                        <a:ea typeface="Times New Roman"/>
                        <a:cs typeface="Times New Roman"/>
                      </a:endParaRPr>
                    </a:p>
                  </a:txBody>
                  <a:tcPr marL="44450" marR="44450" marT="0" marB="0"/>
                </a:tc>
                <a:tc rowSpan="2">
                  <a:txBody>
                    <a:bodyPr/>
                    <a:lstStyle/>
                    <a:p>
                      <a:pPr algn="ctr">
                        <a:lnSpc>
                          <a:spcPct val="115000"/>
                        </a:lnSpc>
                        <a:spcAft>
                          <a:spcPts val="0"/>
                        </a:spcAft>
                      </a:pPr>
                      <a:endParaRPr lang="es-PE" sz="1400" dirty="0">
                        <a:solidFill>
                          <a:schemeClr val="accent1">
                            <a:lumMod val="50000"/>
                          </a:schemeClr>
                        </a:solidFill>
                      </a:endParaRPr>
                    </a:p>
                    <a:p>
                      <a:pPr algn="ctr">
                        <a:lnSpc>
                          <a:spcPct val="115000"/>
                        </a:lnSpc>
                        <a:spcAft>
                          <a:spcPts val="1000"/>
                        </a:spcAft>
                      </a:pPr>
                      <a:r>
                        <a:rPr lang="es-PE" sz="1400" dirty="0">
                          <a:solidFill>
                            <a:schemeClr val="accent1">
                              <a:lumMod val="50000"/>
                            </a:schemeClr>
                          </a:solidFill>
                        </a:rPr>
                        <a:t>Escala</a:t>
                      </a:r>
                      <a:endParaRPr lang="es-PE" sz="1400" dirty="0">
                        <a:solidFill>
                          <a:schemeClr val="accent1">
                            <a:lumMod val="50000"/>
                          </a:schemeClr>
                        </a:solidFill>
                        <a:latin typeface="Calibri"/>
                        <a:ea typeface="Times New Roman"/>
                        <a:cs typeface="Times New Roman"/>
                      </a:endParaRPr>
                    </a:p>
                  </a:txBody>
                  <a:tcPr marL="44450" marR="44450" marT="0" marB="0"/>
                </a:tc>
                <a:tc gridSpan="2">
                  <a:txBody>
                    <a:bodyPr/>
                    <a:lstStyle/>
                    <a:p>
                      <a:pPr algn="ctr">
                        <a:lnSpc>
                          <a:spcPct val="115000"/>
                        </a:lnSpc>
                        <a:spcAft>
                          <a:spcPts val="1000"/>
                        </a:spcAft>
                      </a:pPr>
                      <a:r>
                        <a:rPr lang="es-PE" sz="1400" dirty="0">
                          <a:solidFill>
                            <a:schemeClr val="accent1">
                              <a:lumMod val="50000"/>
                            </a:schemeClr>
                          </a:solidFill>
                        </a:rPr>
                        <a:t>Rango de población electoral</a:t>
                      </a:r>
                      <a:endParaRPr lang="es-PE" sz="1400" dirty="0">
                        <a:solidFill>
                          <a:schemeClr val="accent1">
                            <a:lumMod val="50000"/>
                          </a:schemeClr>
                        </a:solidFill>
                        <a:latin typeface="Calibri"/>
                        <a:ea typeface="Times New Roman"/>
                        <a:cs typeface="Times New Roman"/>
                      </a:endParaRPr>
                    </a:p>
                  </a:txBody>
                  <a:tcPr marL="44450" marR="44450" marT="0" marB="0"/>
                </a:tc>
                <a:tc hMerge="1">
                  <a:txBody>
                    <a:bodyPr/>
                    <a:lstStyle/>
                    <a:p>
                      <a:endParaRPr lang="es-PE"/>
                    </a:p>
                  </a:txBody>
                  <a:tcPr/>
                </a:tc>
                <a:tc rowSpan="2">
                  <a:txBody>
                    <a:bodyPr/>
                    <a:lstStyle/>
                    <a:p>
                      <a:pPr algn="ctr">
                        <a:lnSpc>
                          <a:spcPct val="115000"/>
                        </a:lnSpc>
                        <a:spcAft>
                          <a:spcPts val="0"/>
                        </a:spcAft>
                      </a:pPr>
                      <a:endParaRPr lang="es-PE" sz="1400" dirty="0">
                        <a:solidFill>
                          <a:schemeClr val="accent1">
                            <a:lumMod val="50000"/>
                          </a:schemeClr>
                        </a:solidFill>
                      </a:endParaRPr>
                    </a:p>
                    <a:p>
                      <a:pPr algn="ctr">
                        <a:lnSpc>
                          <a:spcPct val="115000"/>
                        </a:lnSpc>
                        <a:spcAft>
                          <a:spcPts val="1000"/>
                        </a:spcAft>
                      </a:pPr>
                      <a:r>
                        <a:rPr lang="es-PE" sz="1400" dirty="0">
                          <a:solidFill>
                            <a:schemeClr val="accent1">
                              <a:lumMod val="50000"/>
                            </a:schemeClr>
                          </a:solidFill>
                        </a:rPr>
                        <a:t>Número máximo de UISP</a:t>
                      </a:r>
                      <a:endParaRPr lang="es-PE" sz="1400" dirty="0">
                        <a:solidFill>
                          <a:schemeClr val="accent1">
                            <a:lumMod val="50000"/>
                          </a:schemeClr>
                        </a:solidFill>
                        <a:latin typeface="Calibri"/>
                        <a:ea typeface="Times New Roman"/>
                        <a:cs typeface="Times New Roman"/>
                      </a:endParaRPr>
                    </a:p>
                  </a:txBody>
                  <a:tcPr marL="44450" marR="44450" marT="0" marB="0"/>
                </a:tc>
                <a:tc rowSpan="2">
                  <a:txBody>
                    <a:bodyPr/>
                    <a:lstStyle/>
                    <a:p>
                      <a:pPr algn="ctr">
                        <a:lnSpc>
                          <a:spcPct val="115000"/>
                        </a:lnSpc>
                        <a:spcAft>
                          <a:spcPts val="0"/>
                        </a:spcAft>
                      </a:pPr>
                      <a:endParaRPr lang="es-PE" sz="1400" dirty="0">
                        <a:solidFill>
                          <a:schemeClr val="accent1">
                            <a:lumMod val="50000"/>
                          </a:schemeClr>
                        </a:solidFill>
                      </a:endParaRPr>
                    </a:p>
                    <a:p>
                      <a:pPr algn="ctr">
                        <a:lnSpc>
                          <a:spcPct val="115000"/>
                        </a:lnSpc>
                        <a:spcAft>
                          <a:spcPts val="1000"/>
                        </a:spcAft>
                      </a:pPr>
                      <a:r>
                        <a:rPr lang="es-PE" sz="1400" dirty="0">
                          <a:solidFill>
                            <a:schemeClr val="accent1">
                              <a:lumMod val="50000"/>
                            </a:schemeClr>
                          </a:solidFill>
                        </a:rPr>
                        <a:t>Ingreso máximo mensual por todo concepto S/.</a:t>
                      </a:r>
                      <a:endParaRPr lang="es-PE" sz="1400" dirty="0">
                        <a:solidFill>
                          <a:schemeClr val="accent1">
                            <a:lumMod val="50000"/>
                          </a:schemeClr>
                        </a:solidFill>
                        <a:latin typeface="Calibri"/>
                        <a:ea typeface="Times New Roman"/>
                        <a:cs typeface="Times New Roman"/>
                      </a:endParaRPr>
                    </a:p>
                  </a:txBody>
                  <a:tcPr marL="44450" marR="44450" marT="0" marB="0"/>
                </a:tc>
              </a:tr>
              <a:tr h="634365">
                <a:tc vMerge="1">
                  <a:txBody>
                    <a:bodyPr/>
                    <a:lstStyle/>
                    <a:p>
                      <a:endParaRPr lang="es-PE"/>
                    </a:p>
                  </a:txBody>
                  <a:tcPr/>
                </a:tc>
                <a:tc vMerge="1">
                  <a:txBody>
                    <a:bodyPr/>
                    <a:lstStyle/>
                    <a:p>
                      <a:endParaRPr lang="es-PE"/>
                    </a:p>
                  </a:txBody>
                  <a:tcPr/>
                </a:tc>
                <a:tc>
                  <a:txBody>
                    <a:bodyPr/>
                    <a:lstStyle/>
                    <a:p>
                      <a:pPr algn="ctr">
                        <a:lnSpc>
                          <a:spcPct val="115000"/>
                        </a:lnSpc>
                        <a:spcAft>
                          <a:spcPts val="1000"/>
                        </a:spcAft>
                      </a:pPr>
                      <a:endParaRPr lang="es-PE" sz="1400" dirty="0">
                        <a:solidFill>
                          <a:schemeClr val="accent1">
                            <a:lumMod val="50000"/>
                          </a:schemeClr>
                        </a:solidFill>
                      </a:endParaRPr>
                    </a:p>
                    <a:p>
                      <a:pPr algn="ctr">
                        <a:lnSpc>
                          <a:spcPct val="115000"/>
                        </a:lnSpc>
                        <a:spcAft>
                          <a:spcPts val="1000"/>
                        </a:spcAft>
                      </a:pPr>
                      <a:r>
                        <a:rPr lang="es-PE" sz="1400" dirty="0">
                          <a:solidFill>
                            <a:schemeClr val="accent1">
                              <a:lumMod val="50000"/>
                            </a:schemeClr>
                          </a:solidFill>
                        </a:rPr>
                        <a:t>Desde:</a:t>
                      </a:r>
                      <a:endParaRPr lang="es-PE" sz="1400" dirty="0">
                        <a:solidFill>
                          <a:schemeClr val="accent1">
                            <a:lumMod val="50000"/>
                          </a:schemeClr>
                        </a:solidFill>
                        <a:latin typeface="Calibri"/>
                        <a:ea typeface="Times New Roman"/>
                        <a:cs typeface="Times New Roman"/>
                      </a:endParaRPr>
                    </a:p>
                  </a:txBody>
                  <a:tcPr marL="44450" marR="44450" marT="0" marB="0"/>
                </a:tc>
                <a:tc>
                  <a:txBody>
                    <a:bodyPr/>
                    <a:lstStyle/>
                    <a:p>
                      <a:pPr algn="ctr">
                        <a:lnSpc>
                          <a:spcPct val="115000"/>
                        </a:lnSpc>
                        <a:spcAft>
                          <a:spcPts val="1000"/>
                        </a:spcAft>
                      </a:pPr>
                      <a:endParaRPr lang="es-PE" sz="1400" dirty="0">
                        <a:solidFill>
                          <a:schemeClr val="accent1">
                            <a:lumMod val="50000"/>
                          </a:schemeClr>
                        </a:solidFill>
                      </a:endParaRPr>
                    </a:p>
                    <a:p>
                      <a:pPr algn="ctr">
                        <a:lnSpc>
                          <a:spcPct val="115000"/>
                        </a:lnSpc>
                        <a:spcAft>
                          <a:spcPts val="1000"/>
                        </a:spcAft>
                      </a:pPr>
                      <a:r>
                        <a:rPr lang="es-PE" sz="1400" dirty="0">
                          <a:solidFill>
                            <a:schemeClr val="accent1">
                              <a:lumMod val="50000"/>
                            </a:schemeClr>
                          </a:solidFill>
                        </a:rPr>
                        <a:t>Hasta:</a:t>
                      </a:r>
                      <a:endParaRPr lang="es-PE" sz="1400" dirty="0">
                        <a:solidFill>
                          <a:schemeClr val="accent1">
                            <a:lumMod val="50000"/>
                          </a:schemeClr>
                        </a:solidFill>
                        <a:latin typeface="Calibri"/>
                        <a:ea typeface="Times New Roman"/>
                        <a:cs typeface="Times New Roman"/>
                      </a:endParaRPr>
                    </a:p>
                  </a:txBody>
                  <a:tcPr marL="44450" marR="44450" marT="0" marB="0"/>
                </a:tc>
                <a:tc vMerge="1">
                  <a:txBody>
                    <a:bodyPr/>
                    <a:lstStyle/>
                    <a:p>
                      <a:endParaRPr lang="es-PE"/>
                    </a:p>
                  </a:txBody>
                  <a:tcPr/>
                </a:tc>
                <a:tc vMerge="1">
                  <a:txBody>
                    <a:bodyPr/>
                    <a:lstStyle/>
                    <a:p>
                      <a:endParaRPr lang="es-PE"/>
                    </a:p>
                  </a:txBody>
                  <a:tcPr/>
                </a:tc>
              </a:tr>
              <a:tr h="1359551">
                <a:tc>
                  <a:txBody>
                    <a:bodyPr/>
                    <a:lstStyle/>
                    <a:p>
                      <a:pPr algn="just">
                        <a:lnSpc>
                          <a:spcPct val="115000"/>
                        </a:lnSpc>
                        <a:spcAft>
                          <a:spcPts val="1000"/>
                        </a:spcAft>
                      </a:pPr>
                      <a:r>
                        <a:rPr lang="es-PE" sz="1400" dirty="0">
                          <a:solidFill>
                            <a:schemeClr val="accent1">
                              <a:lumMod val="50000"/>
                            </a:schemeClr>
                          </a:solidFill>
                        </a:rPr>
                        <a:t>Alcalde de la Municipalidad Metropolitana de Lima</a:t>
                      </a:r>
                      <a:endParaRPr lang="es-PE" sz="1400" dirty="0">
                        <a:solidFill>
                          <a:schemeClr val="accent1">
                            <a:lumMod val="50000"/>
                          </a:schemeClr>
                        </a:solidFill>
                        <a:latin typeface="Calibri"/>
                        <a:ea typeface="Times New Roman"/>
                        <a:cs typeface="Times New Roman"/>
                      </a:endParaRPr>
                    </a:p>
                  </a:txBody>
                  <a:tcPr marL="44450" marR="44450" marT="0" marB="0"/>
                </a:tc>
                <a:tc>
                  <a:txBody>
                    <a:bodyPr/>
                    <a:lstStyle/>
                    <a:p>
                      <a:pPr algn="ctr">
                        <a:lnSpc>
                          <a:spcPct val="115000"/>
                        </a:lnSpc>
                        <a:spcAft>
                          <a:spcPts val="1000"/>
                        </a:spcAft>
                      </a:pPr>
                      <a:endParaRPr lang="es-PE" sz="1400" dirty="0">
                        <a:solidFill>
                          <a:schemeClr val="accent1">
                            <a:lumMod val="50000"/>
                          </a:schemeClr>
                        </a:solidFill>
                      </a:endParaRPr>
                    </a:p>
                    <a:p>
                      <a:pPr algn="ctr">
                        <a:lnSpc>
                          <a:spcPct val="115000"/>
                        </a:lnSpc>
                        <a:spcAft>
                          <a:spcPts val="1000"/>
                        </a:spcAft>
                      </a:pPr>
                      <a:r>
                        <a:rPr lang="es-PE" sz="1400" dirty="0">
                          <a:solidFill>
                            <a:schemeClr val="accent1">
                              <a:lumMod val="50000"/>
                            </a:schemeClr>
                          </a:solidFill>
                        </a:rPr>
                        <a:t>------</a:t>
                      </a:r>
                      <a:endParaRPr lang="es-PE" sz="1400" dirty="0">
                        <a:solidFill>
                          <a:schemeClr val="accent1">
                            <a:lumMod val="50000"/>
                          </a:schemeClr>
                        </a:solidFill>
                        <a:latin typeface="Calibri"/>
                        <a:ea typeface="Times New Roman"/>
                        <a:cs typeface="Times New Roman"/>
                      </a:endParaRPr>
                    </a:p>
                  </a:txBody>
                  <a:tcPr marL="44450" marR="44450" marT="0" marB="0"/>
                </a:tc>
                <a:tc>
                  <a:txBody>
                    <a:bodyPr/>
                    <a:lstStyle/>
                    <a:p>
                      <a:pPr algn="ctr">
                        <a:lnSpc>
                          <a:spcPct val="115000"/>
                        </a:lnSpc>
                        <a:spcAft>
                          <a:spcPts val="1000"/>
                        </a:spcAft>
                      </a:pPr>
                      <a:endParaRPr lang="es-PE" sz="1400" dirty="0">
                        <a:solidFill>
                          <a:schemeClr val="accent1">
                            <a:lumMod val="50000"/>
                          </a:schemeClr>
                        </a:solidFill>
                      </a:endParaRPr>
                    </a:p>
                    <a:p>
                      <a:pPr algn="ctr">
                        <a:lnSpc>
                          <a:spcPct val="115000"/>
                        </a:lnSpc>
                        <a:spcAft>
                          <a:spcPts val="1000"/>
                        </a:spcAft>
                      </a:pPr>
                      <a:r>
                        <a:rPr lang="es-PE" sz="1400" dirty="0">
                          <a:solidFill>
                            <a:schemeClr val="accent1">
                              <a:lumMod val="50000"/>
                            </a:schemeClr>
                          </a:solidFill>
                        </a:rPr>
                        <a:t>------</a:t>
                      </a:r>
                      <a:endParaRPr lang="es-PE" sz="1400" dirty="0">
                        <a:solidFill>
                          <a:schemeClr val="accent1">
                            <a:lumMod val="50000"/>
                          </a:schemeClr>
                        </a:solidFill>
                        <a:latin typeface="Calibri"/>
                        <a:ea typeface="Times New Roman"/>
                        <a:cs typeface="Times New Roman"/>
                      </a:endParaRPr>
                    </a:p>
                  </a:txBody>
                  <a:tcPr marL="44450" marR="44450" marT="0" marB="0"/>
                </a:tc>
                <a:tc>
                  <a:txBody>
                    <a:bodyPr/>
                    <a:lstStyle/>
                    <a:p>
                      <a:pPr algn="ctr">
                        <a:lnSpc>
                          <a:spcPct val="115000"/>
                        </a:lnSpc>
                        <a:spcAft>
                          <a:spcPts val="1000"/>
                        </a:spcAft>
                      </a:pPr>
                      <a:endParaRPr lang="es-PE" sz="1400" dirty="0">
                        <a:solidFill>
                          <a:schemeClr val="accent1">
                            <a:lumMod val="50000"/>
                          </a:schemeClr>
                        </a:solidFill>
                      </a:endParaRPr>
                    </a:p>
                    <a:p>
                      <a:pPr algn="ctr">
                        <a:lnSpc>
                          <a:spcPct val="115000"/>
                        </a:lnSpc>
                        <a:spcAft>
                          <a:spcPts val="1000"/>
                        </a:spcAft>
                      </a:pPr>
                      <a:r>
                        <a:rPr lang="es-PE" sz="1400" dirty="0">
                          <a:solidFill>
                            <a:schemeClr val="accent1">
                              <a:lumMod val="50000"/>
                            </a:schemeClr>
                          </a:solidFill>
                        </a:rPr>
                        <a:t>------</a:t>
                      </a:r>
                      <a:endParaRPr lang="es-PE" sz="1400" dirty="0">
                        <a:solidFill>
                          <a:schemeClr val="accent1">
                            <a:lumMod val="50000"/>
                          </a:schemeClr>
                        </a:solidFill>
                        <a:latin typeface="Calibri"/>
                        <a:ea typeface="Times New Roman"/>
                        <a:cs typeface="Times New Roman"/>
                      </a:endParaRPr>
                    </a:p>
                  </a:txBody>
                  <a:tcPr marL="44450" marR="44450" marT="0" marB="0"/>
                </a:tc>
                <a:tc>
                  <a:txBody>
                    <a:bodyPr/>
                    <a:lstStyle/>
                    <a:p>
                      <a:pPr algn="ctr">
                        <a:lnSpc>
                          <a:spcPct val="115000"/>
                        </a:lnSpc>
                        <a:spcAft>
                          <a:spcPts val="1000"/>
                        </a:spcAft>
                      </a:pPr>
                      <a:endParaRPr lang="es-PE" sz="1400" dirty="0">
                        <a:solidFill>
                          <a:schemeClr val="accent1">
                            <a:lumMod val="50000"/>
                          </a:schemeClr>
                        </a:solidFill>
                      </a:endParaRPr>
                    </a:p>
                    <a:p>
                      <a:pPr algn="ctr">
                        <a:lnSpc>
                          <a:spcPct val="115000"/>
                        </a:lnSpc>
                        <a:spcAft>
                          <a:spcPts val="1000"/>
                        </a:spcAft>
                      </a:pPr>
                      <a:r>
                        <a:rPr lang="es-PE" sz="1400" dirty="0">
                          <a:solidFill>
                            <a:schemeClr val="accent1">
                              <a:lumMod val="50000"/>
                            </a:schemeClr>
                          </a:solidFill>
                        </a:rPr>
                        <a:t>5,50</a:t>
                      </a:r>
                      <a:endParaRPr lang="es-PE" sz="1400" dirty="0">
                        <a:solidFill>
                          <a:schemeClr val="accent1">
                            <a:lumMod val="50000"/>
                          </a:schemeClr>
                        </a:solidFill>
                        <a:latin typeface="Calibri"/>
                        <a:ea typeface="Times New Roman"/>
                        <a:cs typeface="Times New Roman"/>
                      </a:endParaRPr>
                    </a:p>
                  </a:txBody>
                  <a:tcPr marL="44450" marR="44450" marT="0" marB="0"/>
                </a:tc>
                <a:tc>
                  <a:txBody>
                    <a:bodyPr/>
                    <a:lstStyle/>
                    <a:p>
                      <a:pPr algn="ctr">
                        <a:lnSpc>
                          <a:spcPct val="115000"/>
                        </a:lnSpc>
                        <a:spcAft>
                          <a:spcPts val="1000"/>
                        </a:spcAft>
                      </a:pPr>
                      <a:endParaRPr lang="es-PE" sz="1400" dirty="0">
                        <a:solidFill>
                          <a:schemeClr val="accent1">
                            <a:lumMod val="50000"/>
                          </a:schemeClr>
                        </a:solidFill>
                      </a:endParaRPr>
                    </a:p>
                    <a:p>
                      <a:pPr algn="ctr">
                        <a:lnSpc>
                          <a:spcPct val="115000"/>
                        </a:lnSpc>
                        <a:spcAft>
                          <a:spcPts val="1000"/>
                        </a:spcAft>
                      </a:pPr>
                      <a:r>
                        <a:rPr lang="es-PE" sz="1400" dirty="0">
                          <a:solidFill>
                            <a:schemeClr val="accent1">
                              <a:lumMod val="50000"/>
                            </a:schemeClr>
                          </a:solidFill>
                        </a:rPr>
                        <a:t>14 300</a:t>
                      </a:r>
                      <a:endParaRPr lang="es-PE" sz="1400" dirty="0">
                        <a:solidFill>
                          <a:schemeClr val="accent1">
                            <a:lumMod val="50000"/>
                          </a:schemeClr>
                        </a:solidFill>
                        <a:latin typeface="Calibri"/>
                        <a:ea typeface="Times New Roman"/>
                        <a:cs typeface="Times New Roman"/>
                      </a:endParaRPr>
                    </a:p>
                  </a:txBody>
                  <a:tcPr marL="44450" marR="44450" marT="0" marB="0"/>
                </a:tc>
              </a:tr>
            </a:tbl>
          </a:graphicData>
        </a:graphic>
      </p:graphicFrame>
      <p:sp>
        <p:nvSpPr>
          <p:cNvPr id="2049"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PE" sz="18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4294967295"/>
          </p:nvPr>
        </p:nvSpPr>
        <p:spPr>
          <a:xfrm>
            <a:off x="357158" y="1071546"/>
            <a:ext cx="8286808" cy="4357718"/>
          </a:xfrm>
        </p:spPr>
        <p:txBody>
          <a:bodyPr>
            <a:normAutofit/>
          </a:bodyPr>
          <a:lstStyle/>
          <a:p>
            <a:pPr lvl="0" algn="just">
              <a:buClr>
                <a:schemeClr val="accent1">
                  <a:lumMod val="50000"/>
                </a:schemeClr>
              </a:buClr>
              <a:buFont typeface="Wingdings" pitchFamily="2" charset="2"/>
              <a:buChar char="Ø"/>
            </a:pPr>
            <a:r>
              <a:rPr lang="es-PE" sz="2200" dirty="0" smtClean="0">
                <a:solidFill>
                  <a:schemeClr val="accent2">
                    <a:lumMod val="50000"/>
                  </a:schemeClr>
                </a:solidFill>
              </a:rPr>
              <a:t>Son funcionarios públicos de elección popular directa  y universal con derecho a percibir ingresos de </a:t>
            </a:r>
            <a:r>
              <a:rPr lang="es-PE" sz="2200" b="1" dirty="0" smtClean="0">
                <a:solidFill>
                  <a:schemeClr val="accent2">
                    <a:lumMod val="50000"/>
                  </a:schemeClr>
                </a:solidFill>
              </a:rPr>
              <a:t>hasta cuatro y un cuarto U.I.S.P.</a:t>
            </a:r>
            <a:r>
              <a:rPr lang="es-PE" sz="2200" dirty="0" smtClean="0">
                <a:solidFill>
                  <a:schemeClr val="accent2">
                    <a:lumMod val="50000"/>
                  </a:schemeClr>
                </a:solidFill>
              </a:rPr>
              <a:t> por todo concepto: los Alcaldes provinciales y distritales, quienes reciben una remuneración mensual fijada por el Concejo Municipal correspondiente, en proporción a la población electoral de su circunscripción.</a:t>
            </a:r>
          </a:p>
          <a:p>
            <a:pPr lvl="0" algn="just">
              <a:buClr>
                <a:schemeClr val="accent1">
                  <a:lumMod val="50000"/>
                </a:schemeClr>
              </a:buClr>
              <a:buNone/>
            </a:pPr>
            <a:endParaRPr lang="es-PE" sz="2200" dirty="0" smtClean="0">
              <a:solidFill>
                <a:schemeClr val="accent2">
                  <a:lumMod val="50000"/>
                </a:schemeClr>
              </a:solidFill>
            </a:endParaRPr>
          </a:p>
          <a:p>
            <a:pPr algn="just">
              <a:buNone/>
            </a:pPr>
            <a:r>
              <a:rPr lang="es-PE" sz="2200" dirty="0" smtClean="0">
                <a:solidFill>
                  <a:schemeClr val="accent2">
                    <a:lumMod val="50000"/>
                  </a:schemeClr>
                </a:solidFill>
              </a:rPr>
              <a:t>	El Decreto Supremo N° 025-2007-PCM antes citado</a:t>
            </a:r>
            <a:r>
              <a:rPr lang="es-PE" sz="2200" dirty="0" smtClean="0">
                <a:solidFill>
                  <a:schemeClr val="accent3">
                    <a:lumMod val="50000"/>
                  </a:schemeClr>
                </a:solidFill>
              </a:rPr>
              <a:t> ha reglamentado esta disposición en los términos siguientes: </a:t>
            </a:r>
          </a:p>
          <a:p>
            <a:pPr algn="just"/>
            <a:endParaRPr lang="es-PE" sz="2000"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a"/>
          <p:cNvGraphicFramePr>
            <a:graphicFrameLocks noGrp="1"/>
          </p:cNvGraphicFramePr>
          <p:nvPr/>
        </p:nvGraphicFramePr>
        <p:xfrm>
          <a:off x="571472" y="428604"/>
          <a:ext cx="8072494" cy="5752935"/>
        </p:xfrm>
        <a:graphic>
          <a:graphicData uri="http://schemas.openxmlformats.org/drawingml/2006/table">
            <a:tbl>
              <a:tblPr>
                <a:tableStyleId>{BC89EF96-8CEA-46FF-86C4-4CE0E7609802}</a:tableStyleId>
              </a:tblPr>
              <a:tblGrid>
                <a:gridCol w="1424677"/>
                <a:gridCol w="1425681"/>
                <a:gridCol w="1512147"/>
                <a:gridCol w="1512147"/>
                <a:gridCol w="980281"/>
                <a:gridCol w="1217561"/>
              </a:tblGrid>
              <a:tr h="716885">
                <a:tc rowSpan="2">
                  <a:txBody>
                    <a:bodyPr/>
                    <a:lstStyle/>
                    <a:p>
                      <a:pPr>
                        <a:lnSpc>
                          <a:spcPct val="115000"/>
                        </a:lnSpc>
                        <a:spcAft>
                          <a:spcPts val="1000"/>
                        </a:spcAft>
                      </a:pPr>
                      <a:endParaRPr lang="es-PE" sz="1400" dirty="0">
                        <a:solidFill>
                          <a:schemeClr val="accent1">
                            <a:lumMod val="50000"/>
                          </a:schemeClr>
                        </a:solidFill>
                      </a:endParaRPr>
                    </a:p>
                    <a:p>
                      <a:pPr algn="ctr">
                        <a:lnSpc>
                          <a:spcPct val="115000"/>
                        </a:lnSpc>
                        <a:spcAft>
                          <a:spcPts val="1000"/>
                        </a:spcAft>
                      </a:pPr>
                      <a:r>
                        <a:rPr lang="es-PE" sz="1400" dirty="0">
                          <a:solidFill>
                            <a:schemeClr val="accent1">
                              <a:lumMod val="50000"/>
                            </a:schemeClr>
                          </a:solidFill>
                        </a:rPr>
                        <a:t>Cargo</a:t>
                      </a:r>
                      <a:endParaRPr lang="es-PE" sz="1400" dirty="0">
                        <a:solidFill>
                          <a:schemeClr val="accent1">
                            <a:lumMod val="50000"/>
                          </a:schemeClr>
                        </a:solidFill>
                        <a:latin typeface="Calibri"/>
                        <a:ea typeface="Times New Roman"/>
                        <a:cs typeface="Times New Roman"/>
                      </a:endParaRPr>
                    </a:p>
                  </a:txBody>
                  <a:tcPr marL="42415" marR="42415" marT="0" marB="0"/>
                </a:tc>
                <a:tc rowSpan="2">
                  <a:txBody>
                    <a:bodyPr/>
                    <a:lstStyle/>
                    <a:p>
                      <a:pPr algn="ctr">
                        <a:lnSpc>
                          <a:spcPct val="115000"/>
                        </a:lnSpc>
                        <a:spcAft>
                          <a:spcPts val="0"/>
                        </a:spcAft>
                      </a:pPr>
                      <a:endParaRPr lang="es-PE" sz="1400" dirty="0">
                        <a:solidFill>
                          <a:schemeClr val="accent1">
                            <a:lumMod val="50000"/>
                          </a:schemeClr>
                        </a:solidFill>
                      </a:endParaRPr>
                    </a:p>
                    <a:p>
                      <a:pPr algn="ctr">
                        <a:lnSpc>
                          <a:spcPct val="115000"/>
                        </a:lnSpc>
                        <a:spcAft>
                          <a:spcPts val="1000"/>
                        </a:spcAft>
                      </a:pPr>
                      <a:r>
                        <a:rPr lang="es-PE" sz="1400" dirty="0">
                          <a:solidFill>
                            <a:schemeClr val="accent1">
                              <a:lumMod val="50000"/>
                            </a:schemeClr>
                          </a:solidFill>
                        </a:rPr>
                        <a:t>Escala</a:t>
                      </a:r>
                      <a:endParaRPr lang="es-PE" sz="1400" dirty="0">
                        <a:solidFill>
                          <a:schemeClr val="accent1">
                            <a:lumMod val="50000"/>
                          </a:schemeClr>
                        </a:solidFill>
                        <a:latin typeface="Calibri"/>
                        <a:ea typeface="Times New Roman"/>
                        <a:cs typeface="Times New Roman"/>
                      </a:endParaRPr>
                    </a:p>
                  </a:txBody>
                  <a:tcPr marL="42415" marR="42415" marT="0" marB="0"/>
                </a:tc>
                <a:tc gridSpan="2">
                  <a:txBody>
                    <a:bodyPr/>
                    <a:lstStyle/>
                    <a:p>
                      <a:pPr algn="ctr">
                        <a:lnSpc>
                          <a:spcPct val="115000"/>
                        </a:lnSpc>
                        <a:spcAft>
                          <a:spcPts val="1000"/>
                        </a:spcAft>
                      </a:pPr>
                      <a:r>
                        <a:rPr lang="es-PE" sz="1400" dirty="0">
                          <a:solidFill>
                            <a:schemeClr val="accent1">
                              <a:lumMod val="50000"/>
                            </a:schemeClr>
                          </a:solidFill>
                        </a:rPr>
                        <a:t>Rango de población electoral</a:t>
                      </a:r>
                      <a:endParaRPr lang="es-PE" sz="1400" dirty="0">
                        <a:solidFill>
                          <a:schemeClr val="accent1">
                            <a:lumMod val="50000"/>
                          </a:schemeClr>
                        </a:solidFill>
                        <a:latin typeface="Calibri"/>
                        <a:ea typeface="Times New Roman"/>
                        <a:cs typeface="Times New Roman"/>
                      </a:endParaRPr>
                    </a:p>
                  </a:txBody>
                  <a:tcPr marL="42415" marR="42415" marT="0" marB="0"/>
                </a:tc>
                <a:tc hMerge="1">
                  <a:txBody>
                    <a:bodyPr/>
                    <a:lstStyle/>
                    <a:p>
                      <a:endParaRPr lang="es-PE"/>
                    </a:p>
                  </a:txBody>
                  <a:tcPr/>
                </a:tc>
                <a:tc rowSpan="2">
                  <a:txBody>
                    <a:bodyPr/>
                    <a:lstStyle/>
                    <a:p>
                      <a:pPr algn="ctr">
                        <a:lnSpc>
                          <a:spcPct val="115000"/>
                        </a:lnSpc>
                        <a:spcAft>
                          <a:spcPts val="0"/>
                        </a:spcAft>
                      </a:pPr>
                      <a:endParaRPr lang="es-PE" sz="1400" dirty="0">
                        <a:solidFill>
                          <a:schemeClr val="accent1">
                            <a:lumMod val="50000"/>
                          </a:schemeClr>
                        </a:solidFill>
                      </a:endParaRPr>
                    </a:p>
                    <a:p>
                      <a:pPr algn="ctr">
                        <a:lnSpc>
                          <a:spcPct val="115000"/>
                        </a:lnSpc>
                        <a:spcAft>
                          <a:spcPts val="1000"/>
                        </a:spcAft>
                      </a:pPr>
                      <a:r>
                        <a:rPr lang="es-PE" sz="1400" dirty="0">
                          <a:solidFill>
                            <a:schemeClr val="accent1">
                              <a:lumMod val="50000"/>
                            </a:schemeClr>
                          </a:solidFill>
                        </a:rPr>
                        <a:t>Número máximo de UISP</a:t>
                      </a:r>
                      <a:endParaRPr lang="es-PE" sz="1400" dirty="0">
                        <a:solidFill>
                          <a:schemeClr val="accent1">
                            <a:lumMod val="50000"/>
                          </a:schemeClr>
                        </a:solidFill>
                        <a:latin typeface="Calibri"/>
                        <a:ea typeface="Times New Roman"/>
                        <a:cs typeface="Times New Roman"/>
                      </a:endParaRPr>
                    </a:p>
                  </a:txBody>
                  <a:tcPr marL="42415" marR="42415" marT="0" marB="0"/>
                </a:tc>
                <a:tc rowSpan="2">
                  <a:txBody>
                    <a:bodyPr/>
                    <a:lstStyle/>
                    <a:p>
                      <a:pPr algn="ctr">
                        <a:lnSpc>
                          <a:spcPct val="115000"/>
                        </a:lnSpc>
                        <a:spcAft>
                          <a:spcPts val="0"/>
                        </a:spcAft>
                      </a:pPr>
                      <a:endParaRPr lang="es-PE" sz="1400" dirty="0">
                        <a:solidFill>
                          <a:schemeClr val="accent1">
                            <a:lumMod val="50000"/>
                          </a:schemeClr>
                        </a:solidFill>
                      </a:endParaRPr>
                    </a:p>
                    <a:p>
                      <a:pPr algn="ctr">
                        <a:lnSpc>
                          <a:spcPct val="115000"/>
                        </a:lnSpc>
                        <a:spcAft>
                          <a:spcPts val="1000"/>
                        </a:spcAft>
                      </a:pPr>
                      <a:r>
                        <a:rPr lang="es-PE" sz="1400" dirty="0">
                          <a:solidFill>
                            <a:schemeClr val="accent1">
                              <a:lumMod val="50000"/>
                            </a:schemeClr>
                          </a:solidFill>
                        </a:rPr>
                        <a:t>Ingreso máximo mensual por todo concepto S/.</a:t>
                      </a:r>
                      <a:endParaRPr lang="es-PE" sz="1400" dirty="0">
                        <a:solidFill>
                          <a:schemeClr val="accent1">
                            <a:lumMod val="50000"/>
                          </a:schemeClr>
                        </a:solidFill>
                        <a:latin typeface="Calibri"/>
                        <a:ea typeface="Times New Roman"/>
                        <a:cs typeface="Times New Roman"/>
                      </a:endParaRPr>
                    </a:p>
                  </a:txBody>
                  <a:tcPr marL="42415" marR="42415" marT="0" marB="0"/>
                </a:tc>
              </a:tr>
              <a:tr h="839144">
                <a:tc vMerge="1">
                  <a:txBody>
                    <a:bodyPr/>
                    <a:lstStyle/>
                    <a:p>
                      <a:endParaRPr lang="es-PE"/>
                    </a:p>
                  </a:txBody>
                  <a:tcPr/>
                </a:tc>
                <a:tc vMerge="1">
                  <a:txBody>
                    <a:bodyPr/>
                    <a:lstStyle/>
                    <a:p>
                      <a:endParaRPr lang="es-PE"/>
                    </a:p>
                  </a:txBody>
                  <a:tcPr/>
                </a:tc>
                <a:tc>
                  <a:txBody>
                    <a:bodyPr/>
                    <a:lstStyle/>
                    <a:p>
                      <a:pPr algn="ctr">
                        <a:lnSpc>
                          <a:spcPct val="115000"/>
                        </a:lnSpc>
                        <a:spcAft>
                          <a:spcPts val="1000"/>
                        </a:spcAft>
                      </a:pPr>
                      <a:endParaRPr lang="es-PE" sz="1400" dirty="0">
                        <a:solidFill>
                          <a:schemeClr val="accent1">
                            <a:lumMod val="50000"/>
                          </a:schemeClr>
                        </a:solidFill>
                      </a:endParaRPr>
                    </a:p>
                    <a:p>
                      <a:pPr algn="ctr">
                        <a:lnSpc>
                          <a:spcPct val="115000"/>
                        </a:lnSpc>
                        <a:spcAft>
                          <a:spcPts val="1000"/>
                        </a:spcAft>
                      </a:pPr>
                      <a:r>
                        <a:rPr lang="es-PE" sz="1400" dirty="0">
                          <a:solidFill>
                            <a:schemeClr val="accent1">
                              <a:lumMod val="50000"/>
                            </a:schemeClr>
                          </a:solidFill>
                        </a:rPr>
                        <a:t>Desde:</a:t>
                      </a:r>
                      <a:endParaRPr lang="es-PE" sz="1400" dirty="0">
                        <a:solidFill>
                          <a:schemeClr val="accent1">
                            <a:lumMod val="50000"/>
                          </a:schemeClr>
                        </a:solidFill>
                        <a:latin typeface="Calibri"/>
                        <a:ea typeface="Times New Roman"/>
                        <a:cs typeface="Times New Roman"/>
                      </a:endParaRPr>
                    </a:p>
                  </a:txBody>
                  <a:tcPr marL="42415" marR="42415" marT="0" marB="0"/>
                </a:tc>
                <a:tc>
                  <a:txBody>
                    <a:bodyPr/>
                    <a:lstStyle/>
                    <a:p>
                      <a:pPr algn="ctr">
                        <a:lnSpc>
                          <a:spcPct val="115000"/>
                        </a:lnSpc>
                        <a:spcAft>
                          <a:spcPts val="1000"/>
                        </a:spcAft>
                      </a:pPr>
                      <a:endParaRPr lang="es-PE" sz="1400" dirty="0">
                        <a:solidFill>
                          <a:schemeClr val="accent1">
                            <a:lumMod val="50000"/>
                          </a:schemeClr>
                        </a:solidFill>
                      </a:endParaRPr>
                    </a:p>
                    <a:p>
                      <a:pPr algn="ctr">
                        <a:lnSpc>
                          <a:spcPct val="115000"/>
                        </a:lnSpc>
                        <a:spcAft>
                          <a:spcPts val="1000"/>
                        </a:spcAft>
                      </a:pPr>
                      <a:r>
                        <a:rPr lang="es-PE" sz="1400" dirty="0">
                          <a:solidFill>
                            <a:schemeClr val="accent1">
                              <a:lumMod val="50000"/>
                            </a:schemeClr>
                          </a:solidFill>
                        </a:rPr>
                        <a:t>Hasta</a:t>
                      </a:r>
                      <a:endParaRPr lang="es-PE" sz="1400" dirty="0">
                        <a:solidFill>
                          <a:schemeClr val="accent1">
                            <a:lumMod val="50000"/>
                          </a:schemeClr>
                        </a:solidFill>
                        <a:latin typeface="Calibri"/>
                        <a:ea typeface="Times New Roman"/>
                        <a:cs typeface="Times New Roman"/>
                      </a:endParaRPr>
                    </a:p>
                  </a:txBody>
                  <a:tcPr marL="42415" marR="42415" marT="0" marB="0"/>
                </a:tc>
                <a:tc vMerge="1">
                  <a:txBody>
                    <a:bodyPr/>
                    <a:lstStyle/>
                    <a:p>
                      <a:endParaRPr lang="es-PE"/>
                    </a:p>
                  </a:txBody>
                  <a:tcPr/>
                </a:tc>
                <a:tc vMerge="1">
                  <a:txBody>
                    <a:bodyPr/>
                    <a:lstStyle/>
                    <a:p>
                      <a:endParaRPr lang="es-PE"/>
                    </a:p>
                  </a:txBody>
                  <a:tcPr/>
                </a:tc>
              </a:tr>
              <a:tr h="4159011">
                <a:tc>
                  <a:txBody>
                    <a:bodyPr/>
                    <a:lstStyle/>
                    <a:p>
                      <a:pPr algn="just">
                        <a:lnSpc>
                          <a:spcPct val="115000"/>
                        </a:lnSpc>
                        <a:spcAft>
                          <a:spcPts val="1000"/>
                        </a:spcAft>
                      </a:pPr>
                      <a:endParaRPr lang="es-PE" sz="1200" dirty="0" smtClean="0">
                        <a:solidFill>
                          <a:schemeClr val="accent1">
                            <a:lumMod val="50000"/>
                          </a:schemeClr>
                        </a:solidFill>
                      </a:endParaRPr>
                    </a:p>
                    <a:p>
                      <a:pPr algn="just">
                        <a:lnSpc>
                          <a:spcPct val="115000"/>
                        </a:lnSpc>
                        <a:spcAft>
                          <a:spcPts val="1000"/>
                        </a:spcAft>
                      </a:pPr>
                      <a:endParaRPr lang="es-PE" sz="1200" dirty="0" smtClean="0">
                        <a:solidFill>
                          <a:schemeClr val="accent1">
                            <a:lumMod val="50000"/>
                          </a:schemeClr>
                        </a:solidFill>
                      </a:endParaRPr>
                    </a:p>
                    <a:p>
                      <a:pPr algn="just">
                        <a:lnSpc>
                          <a:spcPct val="115000"/>
                        </a:lnSpc>
                        <a:spcAft>
                          <a:spcPts val="1000"/>
                        </a:spcAft>
                      </a:pPr>
                      <a:endParaRPr lang="es-PE" sz="1200" dirty="0" smtClean="0">
                        <a:solidFill>
                          <a:schemeClr val="accent1">
                            <a:lumMod val="50000"/>
                          </a:schemeClr>
                        </a:solidFill>
                      </a:endParaRPr>
                    </a:p>
                    <a:p>
                      <a:pPr algn="just">
                        <a:lnSpc>
                          <a:spcPct val="115000"/>
                        </a:lnSpc>
                        <a:spcAft>
                          <a:spcPts val="1000"/>
                        </a:spcAft>
                      </a:pPr>
                      <a:endParaRPr lang="es-PE" sz="1200" dirty="0" smtClean="0">
                        <a:solidFill>
                          <a:schemeClr val="accent1">
                            <a:lumMod val="50000"/>
                          </a:schemeClr>
                        </a:solidFill>
                      </a:endParaRPr>
                    </a:p>
                    <a:p>
                      <a:pPr algn="just">
                        <a:lnSpc>
                          <a:spcPct val="115000"/>
                        </a:lnSpc>
                        <a:spcAft>
                          <a:spcPts val="1000"/>
                        </a:spcAft>
                      </a:pPr>
                      <a:endParaRPr lang="es-PE" sz="1200" dirty="0">
                        <a:solidFill>
                          <a:schemeClr val="accent1">
                            <a:lumMod val="50000"/>
                          </a:schemeClr>
                        </a:solidFill>
                      </a:endParaRPr>
                    </a:p>
                    <a:p>
                      <a:pPr algn="ctr">
                        <a:lnSpc>
                          <a:spcPct val="115000"/>
                        </a:lnSpc>
                        <a:spcAft>
                          <a:spcPts val="1000"/>
                        </a:spcAft>
                      </a:pPr>
                      <a:r>
                        <a:rPr lang="es-PE" sz="1400" dirty="0">
                          <a:solidFill>
                            <a:schemeClr val="accent1">
                              <a:lumMod val="50000"/>
                            </a:schemeClr>
                          </a:solidFill>
                        </a:rPr>
                        <a:t>Alcaldes del resto de Municipalidades </a:t>
                      </a:r>
                      <a:endParaRPr lang="es-PE" sz="1400" dirty="0">
                        <a:solidFill>
                          <a:schemeClr val="accent1">
                            <a:lumMod val="50000"/>
                          </a:schemeClr>
                        </a:solidFill>
                        <a:latin typeface="Calibri"/>
                        <a:ea typeface="Times New Roman"/>
                        <a:cs typeface="Times New Roman"/>
                      </a:endParaRPr>
                    </a:p>
                  </a:txBody>
                  <a:tcPr marL="42415" marR="42415" marT="0" marB="0"/>
                </a:tc>
                <a:tc>
                  <a:txBody>
                    <a:bodyPr/>
                    <a:lstStyle/>
                    <a:p>
                      <a:pPr algn="ctr">
                        <a:lnSpc>
                          <a:spcPct val="115000"/>
                        </a:lnSpc>
                        <a:spcAft>
                          <a:spcPts val="0"/>
                        </a:spcAft>
                      </a:pPr>
                      <a:r>
                        <a:rPr lang="en-US" sz="1200" dirty="0">
                          <a:solidFill>
                            <a:schemeClr val="accent1">
                              <a:lumMod val="50000"/>
                            </a:schemeClr>
                          </a:solidFill>
                        </a:rPr>
                        <a:t>I</a:t>
                      </a:r>
                      <a:endParaRPr lang="es-PE" sz="1200" dirty="0">
                        <a:solidFill>
                          <a:schemeClr val="accent1">
                            <a:lumMod val="50000"/>
                          </a:schemeClr>
                        </a:solidFill>
                      </a:endParaRPr>
                    </a:p>
                    <a:p>
                      <a:pPr algn="ctr">
                        <a:lnSpc>
                          <a:spcPct val="115000"/>
                        </a:lnSpc>
                        <a:spcAft>
                          <a:spcPts val="0"/>
                        </a:spcAft>
                      </a:pPr>
                      <a:r>
                        <a:rPr lang="en-US" sz="1200" dirty="0">
                          <a:solidFill>
                            <a:schemeClr val="accent1">
                              <a:lumMod val="50000"/>
                            </a:schemeClr>
                          </a:solidFill>
                        </a:rPr>
                        <a:t>II</a:t>
                      </a:r>
                      <a:endParaRPr lang="es-PE" sz="1200" dirty="0">
                        <a:solidFill>
                          <a:schemeClr val="accent1">
                            <a:lumMod val="50000"/>
                          </a:schemeClr>
                        </a:solidFill>
                      </a:endParaRPr>
                    </a:p>
                    <a:p>
                      <a:pPr algn="ctr">
                        <a:lnSpc>
                          <a:spcPct val="115000"/>
                        </a:lnSpc>
                        <a:spcAft>
                          <a:spcPts val="0"/>
                        </a:spcAft>
                      </a:pPr>
                      <a:r>
                        <a:rPr lang="en-US" sz="1200" dirty="0">
                          <a:solidFill>
                            <a:schemeClr val="accent1">
                              <a:lumMod val="50000"/>
                            </a:schemeClr>
                          </a:solidFill>
                        </a:rPr>
                        <a:t>III</a:t>
                      </a:r>
                      <a:endParaRPr lang="es-PE" sz="1200" dirty="0">
                        <a:solidFill>
                          <a:schemeClr val="accent1">
                            <a:lumMod val="50000"/>
                          </a:schemeClr>
                        </a:solidFill>
                      </a:endParaRPr>
                    </a:p>
                    <a:p>
                      <a:pPr algn="ctr">
                        <a:lnSpc>
                          <a:spcPct val="115000"/>
                        </a:lnSpc>
                        <a:spcAft>
                          <a:spcPts val="0"/>
                        </a:spcAft>
                      </a:pPr>
                      <a:r>
                        <a:rPr lang="en-US" sz="1200" dirty="0">
                          <a:solidFill>
                            <a:schemeClr val="accent1">
                              <a:lumMod val="50000"/>
                            </a:schemeClr>
                          </a:solidFill>
                        </a:rPr>
                        <a:t>IV</a:t>
                      </a:r>
                      <a:endParaRPr lang="es-PE" sz="1200" dirty="0">
                        <a:solidFill>
                          <a:schemeClr val="accent1">
                            <a:lumMod val="50000"/>
                          </a:schemeClr>
                        </a:solidFill>
                      </a:endParaRPr>
                    </a:p>
                    <a:p>
                      <a:pPr algn="ctr">
                        <a:lnSpc>
                          <a:spcPct val="115000"/>
                        </a:lnSpc>
                        <a:spcAft>
                          <a:spcPts val="0"/>
                        </a:spcAft>
                      </a:pPr>
                      <a:r>
                        <a:rPr lang="en-US" sz="1200" dirty="0">
                          <a:solidFill>
                            <a:schemeClr val="accent1">
                              <a:lumMod val="50000"/>
                            </a:schemeClr>
                          </a:solidFill>
                        </a:rPr>
                        <a:t>V</a:t>
                      </a:r>
                      <a:endParaRPr lang="es-PE" sz="1200" dirty="0">
                        <a:solidFill>
                          <a:schemeClr val="accent1">
                            <a:lumMod val="50000"/>
                          </a:schemeClr>
                        </a:solidFill>
                      </a:endParaRPr>
                    </a:p>
                    <a:p>
                      <a:pPr algn="ctr">
                        <a:lnSpc>
                          <a:spcPct val="115000"/>
                        </a:lnSpc>
                        <a:spcAft>
                          <a:spcPts val="0"/>
                        </a:spcAft>
                      </a:pPr>
                      <a:r>
                        <a:rPr lang="en-US" sz="1200" dirty="0">
                          <a:solidFill>
                            <a:schemeClr val="accent1">
                              <a:lumMod val="50000"/>
                            </a:schemeClr>
                          </a:solidFill>
                        </a:rPr>
                        <a:t>VI</a:t>
                      </a:r>
                      <a:endParaRPr lang="es-PE" sz="1200" dirty="0">
                        <a:solidFill>
                          <a:schemeClr val="accent1">
                            <a:lumMod val="50000"/>
                          </a:schemeClr>
                        </a:solidFill>
                      </a:endParaRPr>
                    </a:p>
                    <a:p>
                      <a:pPr algn="ctr">
                        <a:lnSpc>
                          <a:spcPct val="115000"/>
                        </a:lnSpc>
                        <a:spcAft>
                          <a:spcPts val="0"/>
                        </a:spcAft>
                      </a:pPr>
                      <a:r>
                        <a:rPr lang="en-US" sz="1200" dirty="0">
                          <a:solidFill>
                            <a:schemeClr val="accent1">
                              <a:lumMod val="50000"/>
                            </a:schemeClr>
                          </a:solidFill>
                        </a:rPr>
                        <a:t>VII</a:t>
                      </a:r>
                      <a:endParaRPr lang="es-PE" sz="1200" dirty="0">
                        <a:solidFill>
                          <a:schemeClr val="accent1">
                            <a:lumMod val="50000"/>
                          </a:schemeClr>
                        </a:solidFill>
                      </a:endParaRPr>
                    </a:p>
                    <a:p>
                      <a:pPr algn="ctr">
                        <a:lnSpc>
                          <a:spcPct val="115000"/>
                        </a:lnSpc>
                        <a:spcAft>
                          <a:spcPts val="0"/>
                        </a:spcAft>
                      </a:pPr>
                      <a:r>
                        <a:rPr lang="en-US" sz="1200" dirty="0">
                          <a:solidFill>
                            <a:schemeClr val="accent1">
                              <a:lumMod val="50000"/>
                            </a:schemeClr>
                          </a:solidFill>
                        </a:rPr>
                        <a:t>VIII</a:t>
                      </a:r>
                      <a:endParaRPr lang="es-PE" sz="1200" dirty="0">
                        <a:solidFill>
                          <a:schemeClr val="accent1">
                            <a:lumMod val="50000"/>
                          </a:schemeClr>
                        </a:solidFill>
                      </a:endParaRPr>
                    </a:p>
                    <a:p>
                      <a:pPr algn="ctr">
                        <a:lnSpc>
                          <a:spcPct val="115000"/>
                        </a:lnSpc>
                        <a:spcAft>
                          <a:spcPts val="0"/>
                        </a:spcAft>
                      </a:pPr>
                      <a:r>
                        <a:rPr lang="en-US" sz="1200" dirty="0">
                          <a:solidFill>
                            <a:schemeClr val="accent1">
                              <a:lumMod val="50000"/>
                            </a:schemeClr>
                          </a:solidFill>
                        </a:rPr>
                        <a:t>IX</a:t>
                      </a:r>
                      <a:endParaRPr lang="es-PE" sz="1200" dirty="0">
                        <a:solidFill>
                          <a:schemeClr val="accent1">
                            <a:lumMod val="50000"/>
                          </a:schemeClr>
                        </a:solidFill>
                      </a:endParaRPr>
                    </a:p>
                    <a:p>
                      <a:pPr algn="ctr">
                        <a:lnSpc>
                          <a:spcPct val="115000"/>
                        </a:lnSpc>
                        <a:spcAft>
                          <a:spcPts val="0"/>
                        </a:spcAft>
                      </a:pPr>
                      <a:r>
                        <a:rPr lang="en-US" sz="1200" dirty="0">
                          <a:solidFill>
                            <a:schemeClr val="accent1">
                              <a:lumMod val="50000"/>
                            </a:schemeClr>
                          </a:solidFill>
                        </a:rPr>
                        <a:t>X</a:t>
                      </a:r>
                      <a:endParaRPr lang="es-PE" sz="1200" dirty="0">
                        <a:solidFill>
                          <a:schemeClr val="accent1">
                            <a:lumMod val="50000"/>
                          </a:schemeClr>
                        </a:solidFill>
                      </a:endParaRPr>
                    </a:p>
                    <a:p>
                      <a:pPr algn="ctr">
                        <a:lnSpc>
                          <a:spcPct val="115000"/>
                        </a:lnSpc>
                        <a:spcAft>
                          <a:spcPts val="0"/>
                        </a:spcAft>
                      </a:pPr>
                      <a:r>
                        <a:rPr lang="en-US" sz="1200" dirty="0">
                          <a:solidFill>
                            <a:schemeClr val="accent1">
                              <a:lumMod val="50000"/>
                            </a:schemeClr>
                          </a:solidFill>
                        </a:rPr>
                        <a:t>XI</a:t>
                      </a:r>
                      <a:endParaRPr lang="es-PE" sz="1200" dirty="0">
                        <a:solidFill>
                          <a:schemeClr val="accent1">
                            <a:lumMod val="50000"/>
                          </a:schemeClr>
                        </a:solidFill>
                      </a:endParaRPr>
                    </a:p>
                    <a:p>
                      <a:pPr algn="ctr">
                        <a:lnSpc>
                          <a:spcPct val="115000"/>
                        </a:lnSpc>
                        <a:spcAft>
                          <a:spcPts val="0"/>
                        </a:spcAft>
                      </a:pPr>
                      <a:r>
                        <a:rPr lang="en-US" sz="1200" dirty="0">
                          <a:solidFill>
                            <a:schemeClr val="accent1">
                              <a:lumMod val="50000"/>
                            </a:schemeClr>
                          </a:solidFill>
                        </a:rPr>
                        <a:t>XII</a:t>
                      </a:r>
                      <a:endParaRPr lang="es-PE" sz="1200" dirty="0">
                        <a:solidFill>
                          <a:schemeClr val="accent1">
                            <a:lumMod val="50000"/>
                          </a:schemeClr>
                        </a:solidFill>
                      </a:endParaRPr>
                    </a:p>
                    <a:p>
                      <a:pPr algn="ctr">
                        <a:lnSpc>
                          <a:spcPct val="115000"/>
                        </a:lnSpc>
                        <a:spcAft>
                          <a:spcPts val="0"/>
                        </a:spcAft>
                      </a:pPr>
                      <a:r>
                        <a:rPr lang="en-US" sz="1200" dirty="0">
                          <a:solidFill>
                            <a:schemeClr val="accent1">
                              <a:lumMod val="50000"/>
                            </a:schemeClr>
                          </a:solidFill>
                        </a:rPr>
                        <a:t>XIII</a:t>
                      </a:r>
                      <a:endParaRPr lang="es-PE" sz="1200" dirty="0">
                        <a:solidFill>
                          <a:schemeClr val="accent1">
                            <a:lumMod val="50000"/>
                          </a:schemeClr>
                        </a:solidFill>
                      </a:endParaRPr>
                    </a:p>
                    <a:p>
                      <a:pPr algn="ctr">
                        <a:lnSpc>
                          <a:spcPct val="115000"/>
                        </a:lnSpc>
                        <a:spcAft>
                          <a:spcPts val="0"/>
                        </a:spcAft>
                      </a:pPr>
                      <a:r>
                        <a:rPr lang="en-US" sz="1200" dirty="0">
                          <a:solidFill>
                            <a:schemeClr val="accent1">
                              <a:lumMod val="50000"/>
                            </a:schemeClr>
                          </a:solidFill>
                        </a:rPr>
                        <a:t>XIV</a:t>
                      </a:r>
                      <a:endParaRPr lang="es-PE" sz="1200" dirty="0">
                        <a:solidFill>
                          <a:schemeClr val="accent1">
                            <a:lumMod val="50000"/>
                          </a:schemeClr>
                        </a:solidFill>
                      </a:endParaRPr>
                    </a:p>
                    <a:p>
                      <a:pPr algn="ctr">
                        <a:lnSpc>
                          <a:spcPct val="115000"/>
                        </a:lnSpc>
                        <a:spcAft>
                          <a:spcPts val="0"/>
                        </a:spcAft>
                      </a:pPr>
                      <a:r>
                        <a:rPr lang="en-US" sz="1200" dirty="0">
                          <a:solidFill>
                            <a:schemeClr val="accent1">
                              <a:lumMod val="50000"/>
                            </a:schemeClr>
                          </a:solidFill>
                        </a:rPr>
                        <a:t>XV</a:t>
                      </a:r>
                      <a:endParaRPr lang="es-PE" sz="1200" dirty="0">
                        <a:solidFill>
                          <a:schemeClr val="accent1">
                            <a:lumMod val="50000"/>
                          </a:schemeClr>
                        </a:solidFill>
                      </a:endParaRPr>
                    </a:p>
                    <a:p>
                      <a:pPr algn="ctr">
                        <a:lnSpc>
                          <a:spcPct val="115000"/>
                        </a:lnSpc>
                        <a:spcAft>
                          <a:spcPts val="0"/>
                        </a:spcAft>
                      </a:pPr>
                      <a:r>
                        <a:rPr lang="en-US" sz="1200" dirty="0">
                          <a:solidFill>
                            <a:schemeClr val="accent1">
                              <a:lumMod val="50000"/>
                            </a:schemeClr>
                          </a:solidFill>
                        </a:rPr>
                        <a:t>XVI</a:t>
                      </a:r>
                      <a:endParaRPr lang="es-PE" sz="1200" dirty="0">
                        <a:solidFill>
                          <a:schemeClr val="accent1">
                            <a:lumMod val="50000"/>
                          </a:schemeClr>
                        </a:solidFill>
                      </a:endParaRPr>
                    </a:p>
                    <a:p>
                      <a:pPr algn="ctr">
                        <a:lnSpc>
                          <a:spcPct val="115000"/>
                        </a:lnSpc>
                        <a:spcAft>
                          <a:spcPts val="0"/>
                        </a:spcAft>
                      </a:pPr>
                      <a:r>
                        <a:rPr lang="en-US" sz="1200" dirty="0">
                          <a:solidFill>
                            <a:schemeClr val="accent1">
                              <a:lumMod val="50000"/>
                            </a:schemeClr>
                          </a:solidFill>
                        </a:rPr>
                        <a:t>XVII</a:t>
                      </a:r>
                      <a:endParaRPr lang="es-PE" sz="1200" dirty="0">
                        <a:solidFill>
                          <a:schemeClr val="accent1">
                            <a:lumMod val="50000"/>
                          </a:schemeClr>
                        </a:solidFill>
                      </a:endParaRPr>
                    </a:p>
                    <a:p>
                      <a:pPr algn="ctr">
                        <a:lnSpc>
                          <a:spcPct val="115000"/>
                        </a:lnSpc>
                        <a:spcAft>
                          <a:spcPts val="0"/>
                        </a:spcAft>
                      </a:pPr>
                      <a:r>
                        <a:rPr lang="en-US" sz="1200" dirty="0">
                          <a:solidFill>
                            <a:schemeClr val="accent1">
                              <a:lumMod val="50000"/>
                            </a:schemeClr>
                          </a:solidFill>
                        </a:rPr>
                        <a:t>XVIII</a:t>
                      </a:r>
                      <a:endParaRPr lang="es-PE" sz="1200" dirty="0">
                        <a:solidFill>
                          <a:schemeClr val="accent1">
                            <a:lumMod val="50000"/>
                          </a:schemeClr>
                        </a:solidFill>
                      </a:endParaRPr>
                    </a:p>
                    <a:p>
                      <a:pPr algn="ctr">
                        <a:lnSpc>
                          <a:spcPct val="115000"/>
                        </a:lnSpc>
                        <a:spcAft>
                          <a:spcPts val="0"/>
                        </a:spcAft>
                      </a:pPr>
                      <a:r>
                        <a:rPr lang="es-PE" sz="1200" dirty="0">
                          <a:solidFill>
                            <a:schemeClr val="accent1">
                              <a:lumMod val="50000"/>
                            </a:schemeClr>
                          </a:solidFill>
                        </a:rPr>
                        <a:t>XIX</a:t>
                      </a:r>
                    </a:p>
                    <a:p>
                      <a:pPr algn="ctr">
                        <a:lnSpc>
                          <a:spcPct val="115000"/>
                        </a:lnSpc>
                        <a:spcAft>
                          <a:spcPts val="0"/>
                        </a:spcAft>
                      </a:pPr>
                      <a:r>
                        <a:rPr lang="es-PE" sz="1200" dirty="0">
                          <a:solidFill>
                            <a:schemeClr val="accent1">
                              <a:lumMod val="50000"/>
                            </a:schemeClr>
                          </a:solidFill>
                        </a:rPr>
                        <a:t>XX</a:t>
                      </a:r>
                      <a:endParaRPr lang="es-PE" sz="1200" dirty="0">
                        <a:solidFill>
                          <a:schemeClr val="accent1">
                            <a:lumMod val="50000"/>
                          </a:schemeClr>
                        </a:solidFill>
                        <a:latin typeface="Calibri"/>
                        <a:ea typeface="Times New Roman"/>
                        <a:cs typeface="Times New Roman"/>
                      </a:endParaRPr>
                    </a:p>
                  </a:txBody>
                  <a:tcPr marL="42415" marR="42415" marT="0" marB="0"/>
                </a:tc>
                <a:tc>
                  <a:txBody>
                    <a:bodyPr/>
                    <a:lstStyle/>
                    <a:p>
                      <a:pPr algn="ctr">
                        <a:lnSpc>
                          <a:spcPct val="115000"/>
                        </a:lnSpc>
                        <a:spcAft>
                          <a:spcPts val="0"/>
                        </a:spcAft>
                      </a:pPr>
                      <a:r>
                        <a:rPr lang="es-PE" sz="1200" dirty="0">
                          <a:solidFill>
                            <a:schemeClr val="accent1">
                              <a:lumMod val="50000"/>
                            </a:schemeClr>
                          </a:solidFill>
                        </a:rPr>
                        <a:t>450 001</a:t>
                      </a:r>
                    </a:p>
                    <a:p>
                      <a:pPr algn="ctr">
                        <a:lnSpc>
                          <a:spcPct val="115000"/>
                        </a:lnSpc>
                        <a:spcAft>
                          <a:spcPts val="0"/>
                        </a:spcAft>
                      </a:pPr>
                      <a:r>
                        <a:rPr lang="es-PE" sz="1200" dirty="0">
                          <a:solidFill>
                            <a:schemeClr val="accent1">
                              <a:lumMod val="50000"/>
                            </a:schemeClr>
                          </a:solidFill>
                        </a:rPr>
                        <a:t>400 001</a:t>
                      </a:r>
                    </a:p>
                    <a:p>
                      <a:pPr algn="ctr">
                        <a:lnSpc>
                          <a:spcPct val="115000"/>
                        </a:lnSpc>
                        <a:spcAft>
                          <a:spcPts val="0"/>
                        </a:spcAft>
                      </a:pPr>
                      <a:r>
                        <a:rPr lang="es-PE" sz="1200" dirty="0">
                          <a:solidFill>
                            <a:schemeClr val="accent1">
                              <a:lumMod val="50000"/>
                            </a:schemeClr>
                          </a:solidFill>
                        </a:rPr>
                        <a:t>350 001</a:t>
                      </a:r>
                    </a:p>
                    <a:p>
                      <a:pPr algn="ctr">
                        <a:lnSpc>
                          <a:spcPct val="115000"/>
                        </a:lnSpc>
                        <a:spcAft>
                          <a:spcPts val="0"/>
                        </a:spcAft>
                      </a:pPr>
                      <a:r>
                        <a:rPr lang="es-PE" sz="1200" dirty="0">
                          <a:solidFill>
                            <a:schemeClr val="accent1">
                              <a:lumMod val="50000"/>
                            </a:schemeClr>
                          </a:solidFill>
                        </a:rPr>
                        <a:t>300 001</a:t>
                      </a:r>
                    </a:p>
                    <a:p>
                      <a:pPr algn="ctr">
                        <a:lnSpc>
                          <a:spcPct val="115000"/>
                        </a:lnSpc>
                        <a:spcAft>
                          <a:spcPts val="0"/>
                        </a:spcAft>
                      </a:pPr>
                      <a:r>
                        <a:rPr lang="es-PE" sz="1200" dirty="0">
                          <a:solidFill>
                            <a:schemeClr val="accent1">
                              <a:lumMod val="50000"/>
                            </a:schemeClr>
                          </a:solidFill>
                        </a:rPr>
                        <a:t>250 001</a:t>
                      </a:r>
                    </a:p>
                    <a:p>
                      <a:pPr algn="ctr">
                        <a:lnSpc>
                          <a:spcPct val="115000"/>
                        </a:lnSpc>
                        <a:spcAft>
                          <a:spcPts val="0"/>
                        </a:spcAft>
                      </a:pPr>
                      <a:r>
                        <a:rPr lang="es-PE" sz="1200" dirty="0">
                          <a:solidFill>
                            <a:schemeClr val="accent1">
                              <a:lumMod val="50000"/>
                            </a:schemeClr>
                          </a:solidFill>
                        </a:rPr>
                        <a:t>200 001</a:t>
                      </a:r>
                    </a:p>
                    <a:p>
                      <a:pPr algn="ctr">
                        <a:lnSpc>
                          <a:spcPct val="115000"/>
                        </a:lnSpc>
                        <a:spcAft>
                          <a:spcPts val="0"/>
                        </a:spcAft>
                      </a:pPr>
                      <a:r>
                        <a:rPr lang="es-PE" sz="1200" dirty="0">
                          <a:solidFill>
                            <a:schemeClr val="accent1">
                              <a:lumMod val="50000"/>
                            </a:schemeClr>
                          </a:solidFill>
                        </a:rPr>
                        <a:t>150 001</a:t>
                      </a:r>
                    </a:p>
                    <a:p>
                      <a:pPr algn="ctr">
                        <a:lnSpc>
                          <a:spcPct val="115000"/>
                        </a:lnSpc>
                        <a:spcAft>
                          <a:spcPts val="0"/>
                        </a:spcAft>
                      </a:pPr>
                      <a:r>
                        <a:rPr lang="es-PE" sz="1200" dirty="0">
                          <a:solidFill>
                            <a:schemeClr val="accent1">
                              <a:lumMod val="50000"/>
                            </a:schemeClr>
                          </a:solidFill>
                        </a:rPr>
                        <a:t>100 001</a:t>
                      </a:r>
                    </a:p>
                    <a:p>
                      <a:pPr algn="ctr">
                        <a:lnSpc>
                          <a:spcPct val="115000"/>
                        </a:lnSpc>
                        <a:spcAft>
                          <a:spcPts val="0"/>
                        </a:spcAft>
                      </a:pPr>
                      <a:r>
                        <a:rPr lang="es-PE" sz="1200" dirty="0">
                          <a:solidFill>
                            <a:schemeClr val="accent1">
                              <a:lumMod val="50000"/>
                            </a:schemeClr>
                          </a:solidFill>
                        </a:rPr>
                        <a:t>80 000</a:t>
                      </a:r>
                    </a:p>
                    <a:p>
                      <a:pPr algn="ctr">
                        <a:lnSpc>
                          <a:spcPct val="115000"/>
                        </a:lnSpc>
                        <a:spcAft>
                          <a:spcPts val="0"/>
                        </a:spcAft>
                      </a:pPr>
                      <a:r>
                        <a:rPr lang="es-PE" sz="1200" dirty="0">
                          <a:solidFill>
                            <a:schemeClr val="accent1">
                              <a:lumMod val="50000"/>
                            </a:schemeClr>
                          </a:solidFill>
                        </a:rPr>
                        <a:t>60 000</a:t>
                      </a:r>
                    </a:p>
                    <a:p>
                      <a:pPr algn="ctr">
                        <a:lnSpc>
                          <a:spcPct val="115000"/>
                        </a:lnSpc>
                        <a:spcAft>
                          <a:spcPts val="0"/>
                        </a:spcAft>
                      </a:pPr>
                      <a:r>
                        <a:rPr lang="es-PE" sz="1200" dirty="0">
                          <a:solidFill>
                            <a:schemeClr val="accent1">
                              <a:lumMod val="50000"/>
                            </a:schemeClr>
                          </a:solidFill>
                        </a:rPr>
                        <a:t>40 001</a:t>
                      </a:r>
                    </a:p>
                    <a:p>
                      <a:pPr algn="ctr">
                        <a:lnSpc>
                          <a:spcPct val="115000"/>
                        </a:lnSpc>
                        <a:spcAft>
                          <a:spcPts val="0"/>
                        </a:spcAft>
                      </a:pPr>
                      <a:r>
                        <a:rPr lang="es-PE" sz="1200" dirty="0">
                          <a:solidFill>
                            <a:schemeClr val="accent1">
                              <a:lumMod val="50000"/>
                            </a:schemeClr>
                          </a:solidFill>
                        </a:rPr>
                        <a:t>20 001</a:t>
                      </a:r>
                    </a:p>
                    <a:p>
                      <a:pPr algn="ctr">
                        <a:lnSpc>
                          <a:spcPct val="115000"/>
                        </a:lnSpc>
                        <a:spcAft>
                          <a:spcPts val="0"/>
                        </a:spcAft>
                      </a:pPr>
                      <a:r>
                        <a:rPr lang="es-PE" sz="1200" dirty="0">
                          <a:solidFill>
                            <a:schemeClr val="accent1">
                              <a:lumMod val="50000"/>
                            </a:schemeClr>
                          </a:solidFill>
                        </a:rPr>
                        <a:t>10 001</a:t>
                      </a:r>
                    </a:p>
                    <a:p>
                      <a:pPr algn="ctr">
                        <a:lnSpc>
                          <a:spcPct val="115000"/>
                        </a:lnSpc>
                        <a:spcAft>
                          <a:spcPts val="0"/>
                        </a:spcAft>
                      </a:pPr>
                      <a:r>
                        <a:rPr lang="es-PE" sz="1200" dirty="0">
                          <a:solidFill>
                            <a:schemeClr val="accent1">
                              <a:lumMod val="50000"/>
                            </a:schemeClr>
                          </a:solidFill>
                        </a:rPr>
                        <a:t>5 001</a:t>
                      </a:r>
                    </a:p>
                    <a:p>
                      <a:pPr algn="ctr">
                        <a:lnSpc>
                          <a:spcPct val="115000"/>
                        </a:lnSpc>
                        <a:spcAft>
                          <a:spcPts val="0"/>
                        </a:spcAft>
                      </a:pPr>
                      <a:r>
                        <a:rPr lang="es-PE" sz="1200" dirty="0">
                          <a:solidFill>
                            <a:schemeClr val="accent1">
                              <a:lumMod val="50000"/>
                            </a:schemeClr>
                          </a:solidFill>
                        </a:rPr>
                        <a:t>2 501</a:t>
                      </a:r>
                    </a:p>
                    <a:p>
                      <a:pPr algn="ctr">
                        <a:lnSpc>
                          <a:spcPct val="115000"/>
                        </a:lnSpc>
                        <a:spcAft>
                          <a:spcPts val="0"/>
                        </a:spcAft>
                      </a:pPr>
                      <a:r>
                        <a:rPr lang="es-PE" sz="1200" dirty="0">
                          <a:solidFill>
                            <a:schemeClr val="accent1">
                              <a:lumMod val="50000"/>
                            </a:schemeClr>
                          </a:solidFill>
                        </a:rPr>
                        <a:t>1 501</a:t>
                      </a:r>
                    </a:p>
                    <a:p>
                      <a:pPr algn="ctr">
                        <a:lnSpc>
                          <a:spcPct val="115000"/>
                        </a:lnSpc>
                        <a:spcAft>
                          <a:spcPts val="0"/>
                        </a:spcAft>
                      </a:pPr>
                      <a:r>
                        <a:rPr lang="es-PE" sz="1200" dirty="0">
                          <a:solidFill>
                            <a:schemeClr val="accent1">
                              <a:lumMod val="50000"/>
                            </a:schemeClr>
                          </a:solidFill>
                        </a:rPr>
                        <a:t>1 001</a:t>
                      </a:r>
                    </a:p>
                    <a:p>
                      <a:pPr algn="ctr">
                        <a:lnSpc>
                          <a:spcPct val="115000"/>
                        </a:lnSpc>
                        <a:spcAft>
                          <a:spcPts val="0"/>
                        </a:spcAft>
                      </a:pPr>
                      <a:r>
                        <a:rPr lang="es-PE" sz="1200" dirty="0">
                          <a:solidFill>
                            <a:schemeClr val="accent1">
                              <a:lumMod val="50000"/>
                            </a:schemeClr>
                          </a:solidFill>
                        </a:rPr>
                        <a:t>751</a:t>
                      </a:r>
                    </a:p>
                    <a:p>
                      <a:pPr algn="ctr">
                        <a:lnSpc>
                          <a:spcPct val="115000"/>
                        </a:lnSpc>
                        <a:spcAft>
                          <a:spcPts val="0"/>
                        </a:spcAft>
                      </a:pPr>
                      <a:r>
                        <a:rPr lang="es-PE" sz="1200" dirty="0">
                          <a:solidFill>
                            <a:schemeClr val="accent1">
                              <a:lumMod val="50000"/>
                            </a:schemeClr>
                          </a:solidFill>
                        </a:rPr>
                        <a:t>501</a:t>
                      </a:r>
                    </a:p>
                    <a:p>
                      <a:pPr algn="ctr">
                        <a:lnSpc>
                          <a:spcPct val="115000"/>
                        </a:lnSpc>
                        <a:spcAft>
                          <a:spcPts val="0"/>
                        </a:spcAft>
                      </a:pPr>
                      <a:r>
                        <a:rPr lang="es-PE" sz="1200" dirty="0">
                          <a:solidFill>
                            <a:schemeClr val="accent1">
                              <a:lumMod val="50000"/>
                            </a:schemeClr>
                          </a:solidFill>
                        </a:rPr>
                        <a:t>1</a:t>
                      </a:r>
                      <a:endParaRPr lang="es-PE" sz="1200" dirty="0">
                        <a:solidFill>
                          <a:schemeClr val="accent1">
                            <a:lumMod val="50000"/>
                          </a:schemeClr>
                        </a:solidFill>
                        <a:latin typeface="Calibri"/>
                        <a:ea typeface="Times New Roman"/>
                        <a:cs typeface="Times New Roman"/>
                      </a:endParaRPr>
                    </a:p>
                  </a:txBody>
                  <a:tcPr marL="42415" marR="42415" marT="0" marB="0"/>
                </a:tc>
                <a:tc>
                  <a:txBody>
                    <a:bodyPr/>
                    <a:lstStyle/>
                    <a:p>
                      <a:pPr algn="ctr">
                        <a:lnSpc>
                          <a:spcPct val="115000"/>
                        </a:lnSpc>
                        <a:spcAft>
                          <a:spcPts val="0"/>
                        </a:spcAft>
                      </a:pPr>
                      <a:r>
                        <a:rPr lang="es-PE" sz="1200" dirty="0">
                          <a:solidFill>
                            <a:schemeClr val="accent1">
                              <a:lumMod val="50000"/>
                            </a:schemeClr>
                          </a:solidFill>
                        </a:rPr>
                        <a:t>a más</a:t>
                      </a:r>
                    </a:p>
                    <a:p>
                      <a:pPr algn="ctr">
                        <a:lnSpc>
                          <a:spcPct val="115000"/>
                        </a:lnSpc>
                        <a:spcAft>
                          <a:spcPts val="0"/>
                        </a:spcAft>
                      </a:pPr>
                      <a:r>
                        <a:rPr lang="es-PE" sz="1200" dirty="0">
                          <a:solidFill>
                            <a:schemeClr val="accent1">
                              <a:lumMod val="50000"/>
                            </a:schemeClr>
                          </a:solidFill>
                        </a:rPr>
                        <a:t>450 000</a:t>
                      </a:r>
                    </a:p>
                    <a:p>
                      <a:pPr algn="ctr">
                        <a:lnSpc>
                          <a:spcPct val="115000"/>
                        </a:lnSpc>
                        <a:spcAft>
                          <a:spcPts val="0"/>
                        </a:spcAft>
                      </a:pPr>
                      <a:r>
                        <a:rPr lang="es-PE" sz="1200" dirty="0">
                          <a:solidFill>
                            <a:schemeClr val="accent1">
                              <a:lumMod val="50000"/>
                            </a:schemeClr>
                          </a:solidFill>
                        </a:rPr>
                        <a:t>400 000</a:t>
                      </a:r>
                    </a:p>
                    <a:p>
                      <a:pPr algn="ctr">
                        <a:lnSpc>
                          <a:spcPct val="115000"/>
                        </a:lnSpc>
                        <a:spcAft>
                          <a:spcPts val="0"/>
                        </a:spcAft>
                      </a:pPr>
                      <a:r>
                        <a:rPr lang="es-PE" sz="1200" dirty="0">
                          <a:solidFill>
                            <a:schemeClr val="accent1">
                              <a:lumMod val="50000"/>
                            </a:schemeClr>
                          </a:solidFill>
                        </a:rPr>
                        <a:t>350 000</a:t>
                      </a:r>
                    </a:p>
                    <a:p>
                      <a:pPr algn="ctr">
                        <a:lnSpc>
                          <a:spcPct val="115000"/>
                        </a:lnSpc>
                        <a:spcAft>
                          <a:spcPts val="0"/>
                        </a:spcAft>
                      </a:pPr>
                      <a:r>
                        <a:rPr lang="es-PE" sz="1200" dirty="0">
                          <a:solidFill>
                            <a:schemeClr val="accent1">
                              <a:lumMod val="50000"/>
                            </a:schemeClr>
                          </a:solidFill>
                        </a:rPr>
                        <a:t>300 000</a:t>
                      </a:r>
                    </a:p>
                    <a:p>
                      <a:pPr algn="ctr">
                        <a:lnSpc>
                          <a:spcPct val="115000"/>
                        </a:lnSpc>
                        <a:spcAft>
                          <a:spcPts val="0"/>
                        </a:spcAft>
                      </a:pPr>
                      <a:r>
                        <a:rPr lang="es-PE" sz="1200" dirty="0">
                          <a:solidFill>
                            <a:schemeClr val="accent1">
                              <a:lumMod val="50000"/>
                            </a:schemeClr>
                          </a:solidFill>
                        </a:rPr>
                        <a:t>250 000</a:t>
                      </a:r>
                    </a:p>
                    <a:p>
                      <a:pPr algn="ctr">
                        <a:lnSpc>
                          <a:spcPct val="115000"/>
                        </a:lnSpc>
                        <a:spcAft>
                          <a:spcPts val="0"/>
                        </a:spcAft>
                      </a:pPr>
                      <a:r>
                        <a:rPr lang="es-PE" sz="1200" dirty="0">
                          <a:solidFill>
                            <a:schemeClr val="accent1">
                              <a:lumMod val="50000"/>
                            </a:schemeClr>
                          </a:solidFill>
                        </a:rPr>
                        <a:t>200 000</a:t>
                      </a:r>
                    </a:p>
                    <a:p>
                      <a:pPr algn="ctr">
                        <a:lnSpc>
                          <a:spcPct val="115000"/>
                        </a:lnSpc>
                        <a:spcAft>
                          <a:spcPts val="0"/>
                        </a:spcAft>
                      </a:pPr>
                      <a:r>
                        <a:rPr lang="es-PE" sz="1200" dirty="0">
                          <a:solidFill>
                            <a:schemeClr val="accent1">
                              <a:lumMod val="50000"/>
                            </a:schemeClr>
                          </a:solidFill>
                        </a:rPr>
                        <a:t>150 000</a:t>
                      </a:r>
                    </a:p>
                    <a:p>
                      <a:pPr algn="ctr">
                        <a:lnSpc>
                          <a:spcPct val="115000"/>
                        </a:lnSpc>
                        <a:spcAft>
                          <a:spcPts val="0"/>
                        </a:spcAft>
                      </a:pPr>
                      <a:r>
                        <a:rPr lang="es-PE" sz="1200" dirty="0">
                          <a:solidFill>
                            <a:schemeClr val="accent1">
                              <a:lumMod val="50000"/>
                            </a:schemeClr>
                          </a:solidFill>
                        </a:rPr>
                        <a:t>100 000</a:t>
                      </a:r>
                    </a:p>
                    <a:p>
                      <a:pPr algn="ctr">
                        <a:lnSpc>
                          <a:spcPct val="115000"/>
                        </a:lnSpc>
                        <a:spcAft>
                          <a:spcPts val="0"/>
                        </a:spcAft>
                      </a:pPr>
                      <a:r>
                        <a:rPr lang="es-PE" sz="1200" dirty="0">
                          <a:solidFill>
                            <a:schemeClr val="accent1">
                              <a:lumMod val="50000"/>
                            </a:schemeClr>
                          </a:solidFill>
                        </a:rPr>
                        <a:t>80 000</a:t>
                      </a:r>
                    </a:p>
                    <a:p>
                      <a:pPr algn="ctr">
                        <a:lnSpc>
                          <a:spcPct val="115000"/>
                        </a:lnSpc>
                        <a:spcAft>
                          <a:spcPts val="0"/>
                        </a:spcAft>
                      </a:pPr>
                      <a:r>
                        <a:rPr lang="es-PE" sz="1200" dirty="0">
                          <a:solidFill>
                            <a:schemeClr val="accent1">
                              <a:lumMod val="50000"/>
                            </a:schemeClr>
                          </a:solidFill>
                        </a:rPr>
                        <a:t>60 000</a:t>
                      </a:r>
                    </a:p>
                    <a:p>
                      <a:pPr algn="ctr">
                        <a:lnSpc>
                          <a:spcPct val="115000"/>
                        </a:lnSpc>
                        <a:spcAft>
                          <a:spcPts val="0"/>
                        </a:spcAft>
                      </a:pPr>
                      <a:r>
                        <a:rPr lang="es-PE" sz="1200" dirty="0">
                          <a:solidFill>
                            <a:schemeClr val="accent1">
                              <a:lumMod val="50000"/>
                            </a:schemeClr>
                          </a:solidFill>
                        </a:rPr>
                        <a:t>40 000</a:t>
                      </a:r>
                    </a:p>
                    <a:p>
                      <a:pPr algn="ctr">
                        <a:lnSpc>
                          <a:spcPct val="115000"/>
                        </a:lnSpc>
                        <a:spcAft>
                          <a:spcPts val="0"/>
                        </a:spcAft>
                      </a:pPr>
                      <a:r>
                        <a:rPr lang="es-PE" sz="1200" dirty="0">
                          <a:solidFill>
                            <a:schemeClr val="accent1">
                              <a:lumMod val="50000"/>
                            </a:schemeClr>
                          </a:solidFill>
                        </a:rPr>
                        <a:t>20 000</a:t>
                      </a:r>
                    </a:p>
                    <a:p>
                      <a:pPr algn="ctr">
                        <a:lnSpc>
                          <a:spcPct val="115000"/>
                        </a:lnSpc>
                        <a:spcAft>
                          <a:spcPts val="0"/>
                        </a:spcAft>
                      </a:pPr>
                      <a:r>
                        <a:rPr lang="es-PE" sz="1200" dirty="0">
                          <a:solidFill>
                            <a:schemeClr val="accent1">
                              <a:lumMod val="50000"/>
                            </a:schemeClr>
                          </a:solidFill>
                        </a:rPr>
                        <a:t>10 000</a:t>
                      </a:r>
                    </a:p>
                    <a:p>
                      <a:pPr algn="ctr">
                        <a:lnSpc>
                          <a:spcPct val="115000"/>
                        </a:lnSpc>
                        <a:spcAft>
                          <a:spcPts val="0"/>
                        </a:spcAft>
                      </a:pPr>
                      <a:r>
                        <a:rPr lang="es-PE" sz="1200" dirty="0">
                          <a:solidFill>
                            <a:schemeClr val="accent1">
                              <a:lumMod val="50000"/>
                            </a:schemeClr>
                          </a:solidFill>
                        </a:rPr>
                        <a:t>5 000</a:t>
                      </a:r>
                    </a:p>
                    <a:p>
                      <a:pPr algn="ctr">
                        <a:lnSpc>
                          <a:spcPct val="115000"/>
                        </a:lnSpc>
                        <a:spcAft>
                          <a:spcPts val="0"/>
                        </a:spcAft>
                      </a:pPr>
                      <a:r>
                        <a:rPr lang="es-PE" sz="1200" dirty="0">
                          <a:solidFill>
                            <a:schemeClr val="accent1">
                              <a:lumMod val="50000"/>
                            </a:schemeClr>
                          </a:solidFill>
                        </a:rPr>
                        <a:t>2 500</a:t>
                      </a:r>
                    </a:p>
                    <a:p>
                      <a:pPr algn="ctr">
                        <a:lnSpc>
                          <a:spcPct val="115000"/>
                        </a:lnSpc>
                        <a:spcAft>
                          <a:spcPts val="0"/>
                        </a:spcAft>
                      </a:pPr>
                      <a:r>
                        <a:rPr lang="es-PE" sz="1200" dirty="0">
                          <a:solidFill>
                            <a:schemeClr val="accent1">
                              <a:lumMod val="50000"/>
                            </a:schemeClr>
                          </a:solidFill>
                        </a:rPr>
                        <a:t>1 500</a:t>
                      </a:r>
                    </a:p>
                    <a:p>
                      <a:pPr algn="ctr">
                        <a:lnSpc>
                          <a:spcPct val="115000"/>
                        </a:lnSpc>
                        <a:spcAft>
                          <a:spcPts val="0"/>
                        </a:spcAft>
                      </a:pPr>
                      <a:r>
                        <a:rPr lang="es-PE" sz="1200" dirty="0">
                          <a:solidFill>
                            <a:schemeClr val="accent1">
                              <a:lumMod val="50000"/>
                            </a:schemeClr>
                          </a:solidFill>
                        </a:rPr>
                        <a:t>1 000</a:t>
                      </a:r>
                    </a:p>
                    <a:p>
                      <a:pPr algn="ctr">
                        <a:lnSpc>
                          <a:spcPct val="115000"/>
                        </a:lnSpc>
                        <a:spcAft>
                          <a:spcPts val="0"/>
                        </a:spcAft>
                      </a:pPr>
                      <a:r>
                        <a:rPr lang="es-PE" sz="1200" dirty="0">
                          <a:solidFill>
                            <a:schemeClr val="accent1">
                              <a:lumMod val="50000"/>
                            </a:schemeClr>
                          </a:solidFill>
                        </a:rPr>
                        <a:t>750</a:t>
                      </a:r>
                    </a:p>
                    <a:p>
                      <a:pPr algn="ctr">
                        <a:lnSpc>
                          <a:spcPct val="115000"/>
                        </a:lnSpc>
                        <a:spcAft>
                          <a:spcPts val="0"/>
                        </a:spcAft>
                      </a:pPr>
                      <a:r>
                        <a:rPr lang="es-PE" sz="1200" dirty="0">
                          <a:solidFill>
                            <a:schemeClr val="accent1">
                              <a:lumMod val="50000"/>
                            </a:schemeClr>
                          </a:solidFill>
                        </a:rPr>
                        <a:t>500</a:t>
                      </a:r>
                      <a:endParaRPr lang="es-PE" sz="1200" dirty="0">
                        <a:solidFill>
                          <a:schemeClr val="accent1">
                            <a:lumMod val="50000"/>
                          </a:schemeClr>
                        </a:solidFill>
                        <a:latin typeface="Calibri"/>
                        <a:ea typeface="Times New Roman"/>
                        <a:cs typeface="Times New Roman"/>
                      </a:endParaRPr>
                    </a:p>
                  </a:txBody>
                  <a:tcPr marL="42415" marR="42415" marT="0" marB="0"/>
                </a:tc>
                <a:tc>
                  <a:txBody>
                    <a:bodyPr/>
                    <a:lstStyle/>
                    <a:p>
                      <a:pPr algn="ctr">
                        <a:lnSpc>
                          <a:spcPct val="115000"/>
                        </a:lnSpc>
                        <a:spcAft>
                          <a:spcPts val="0"/>
                        </a:spcAft>
                      </a:pPr>
                      <a:r>
                        <a:rPr lang="es-PE" sz="1200" dirty="0">
                          <a:solidFill>
                            <a:schemeClr val="accent1">
                              <a:lumMod val="50000"/>
                            </a:schemeClr>
                          </a:solidFill>
                        </a:rPr>
                        <a:t>4,25</a:t>
                      </a:r>
                    </a:p>
                    <a:p>
                      <a:pPr algn="ctr">
                        <a:lnSpc>
                          <a:spcPct val="115000"/>
                        </a:lnSpc>
                        <a:spcAft>
                          <a:spcPts val="0"/>
                        </a:spcAft>
                      </a:pPr>
                      <a:r>
                        <a:rPr lang="es-PE" sz="1200" dirty="0">
                          <a:solidFill>
                            <a:schemeClr val="accent1">
                              <a:lumMod val="50000"/>
                            </a:schemeClr>
                          </a:solidFill>
                        </a:rPr>
                        <a:t>4,00</a:t>
                      </a:r>
                    </a:p>
                    <a:p>
                      <a:pPr algn="ctr">
                        <a:lnSpc>
                          <a:spcPct val="115000"/>
                        </a:lnSpc>
                        <a:spcAft>
                          <a:spcPts val="0"/>
                        </a:spcAft>
                      </a:pPr>
                      <a:r>
                        <a:rPr lang="es-PE" sz="1200" dirty="0">
                          <a:solidFill>
                            <a:schemeClr val="accent1">
                              <a:lumMod val="50000"/>
                            </a:schemeClr>
                          </a:solidFill>
                        </a:rPr>
                        <a:t>3,75</a:t>
                      </a:r>
                    </a:p>
                    <a:p>
                      <a:pPr algn="ctr">
                        <a:lnSpc>
                          <a:spcPct val="115000"/>
                        </a:lnSpc>
                        <a:spcAft>
                          <a:spcPts val="0"/>
                        </a:spcAft>
                      </a:pPr>
                      <a:r>
                        <a:rPr lang="es-PE" sz="1200" dirty="0">
                          <a:solidFill>
                            <a:schemeClr val="accent1">
                              <a:lumMod val="50000"/>
                            </a:schemeClr>
                          </a:solidFill>
                        </a:rPr>
                        <a:t>3,50</a:t>
                      </a:r>
                    </a:p>
                    <a:p>
                      <a:pPr algn="ctr">
                        <a:lnSpc>
                          <a:spcPct val="115000"/>
                        </a:lnSpc>
                        <a:spcAft>
                          <a:spcPts val="0"/>
                        </a:spcAft>
                      </a:pPr>
                      <a:r>
                        <a:rPr lang="es-PE" sz="1200" dirty="0">
                          <a:solidFill>
                            <a:schemeClr val="accent1">
                              <a:lumMod val="50000"/>
                            </a:schemeClr>
                          </a:solidFill>
                        </a:rPr>
                        <a:t>3,25</a:t>
                      </a:r>
                    </a:p>
                    <a:p>
                      <a:pPr algn="ctr">
                        <a:lnSpc>
                          <a:spcPct val="115000"/>
                        </a:lnSpc>
                        <a:spcAft>
                          <a:spcPts val="0"/>
                        </a:spcAft>
                      </a:pPr>
                      <a:r>
                        <a:rPr lang="es-PE" sz="1200" dirty="0">
                          <a:solidFill>
                            <a:schemeClr val="accent1">
                              <a:lumMod val="50000"/>
                            </a:schemeClr>
                          </a:solidFill>
                        </a:rPr>
                        <a:t>3,00</a:t>
                      </a:r>
                    </a:p>
                    <a:p>
                      <a:pPr algn="ctr">
                        <a:lnSpc>
                          <a:spcPct val="115000"/>
                        </a:lnSpc>
                        <a:spcAft>
                          <a:spcPts val="0"/>
                        </a:spcAft>
                      </a:pPr>
                      <a:r>
                        <a:rPr lang="es-PE" sz="1200" dirty="0">
                          <a:solidFill>
                            <a:schemeClr val="accent1">
                              <a:lumMod val="50000"/>
                            </a:schemeClr>
                          </a:solidFill>
                        </a:rPr>
                        <a:t>2,75</a:t>
                      </a:r>
                    </a:p>
                    <a:p>
                      <a:pPr algn="ctr">
                        <a:lnSpc>
                          <a:spcPct val="115000"/>
                        </a:lnSpc>
                        <a:spcAft>
                          <a:spcPts val="0"/>
                        </a:spcAft>
                      </a:pPr>
                      <a:r>
                        <a:rPr lang="es-PE" sz="1200" dirty="0">
                          <a:solidFill>
                            <a:schemeClr val="accent1">
                              <a:lumMod val="50000"/>
                            </a:schemeClr>
                          </a:solidFill>
                        </a:rPr>
                        <a:t>2,50</a:t>
                      </a:r>
                    </a:p>
                    <a:p>
                      <a:pPr algn="ctr">
                        <a:lnSpc>
                          <a:spcPct val="115000"/>
                        </a:lnSpc>
                        <a:spcAft>
                          <a:spcPts val="0"/>
                        </a:spcAft>
                      </a:pPr>
                      <a:r>
                        <a:rPr lang="es-PE" sz="1200" dirty="0">
                          <a:solidFill>
                            <a:schemeClr val="accent1">
                              <a:lumMod val="50000"/>
                            </a:schemeClr>
                          </a:solidFill>
                        </a:rPr>
                        <a:t>2,25</a:t>
                      </a:r>
                    </a:p>
                    <a:p>
                      <a:pPr algn="ctr">
                        <a:lnSpc>
                          <a:spcPct val="115000"/>
                        </a:lnSpc>
                        <a:spcAft>
                          <a:spcPts val="0"/>
                        </a:spcAft>
                      </a:pPr>
                      <a:r>
                        <a:rPr lang="es-PE" sz="1200" dirty="0">
                          <a:solidFill>
                            <a:schemeClr val="accent1">
                              <a:lumMod val="50000"/>
                            </a:schemeClr>
                          </a:solidFill>
                        </a:rPr>
                        <a:t>2,00</a:t>
                      </a:r>
                    </a:p>
                    <a:p>
                      <a:pPr algn="ctr">
                        <a:lnSpc>
                          <a:spcPct val="115000"/>
                        </a:lnSpc>
                        <a:spcAft>
                          <a:spcPts val="0"/>
                        </a:spcAft>
                      </a:pPr>
                      <a:r>
                        <a:rPr lang="es-PE" sz="1200" dirty="0">
                          <a:solidFill>
                            <a:schemeClr val="accent1">
                              <a:lumMod val="50000"/>
                            </a:schemeClr>
                          </a:solidFill>
                        </a:rPr>
                        <a:t>1,75</a:t>
                      </a:r>
                    </a:p>
                    <a:p>
                      <a:pPr algn="ctr">
                        <a:lnSpc>
                          <a:spcPct val="115000"/>
                        </a:lnSpc>
                        <a:spcAft>
                          <a:spcPts val="0"/>
                        </a:spcAft>
                      </a:pPr>
                      <a:r>
                        <a:rPr lang="es-PE" sz="1200" dirty="0">
                          <a:solidFill>
                            <a:schemeClr val="accent1">
                              <a:lumMod val="50000"/>
                            </a:schemeClr>
                          </a:solidFill>
                        </a:rPr>
                        <a:t>1,50</a:t>
                      </a:r>
                    </a:p>
                    <a:p>
                      <a:pPr algn="ctr">
                        <a:lnSpc>
                          <a:spcPct val="115000"/>
                        </a:lnSpc>
                        <a:spcAft>
                          <a:spcPts val="0"/>
                        </a:spcAft>
                      </a:pPr>
                      <a:r>
                        <a:rPr lang="es-PE" sz="1200" dirty="0">
                          <a:solidFill>
                            <a:schemeClr val="accent1">
                              <a:lumMod val="50000"/>
                            </a:schemeClr>
                          </a:solidFill>
                        </a:rPr>
                        <a:t>1,25</a:t>
                      </a:r>
                    </a:p>
                    <a:p>
                      <a:pPr algn="ctr">
                        <a:lnSpc>
                          <a:spcPct val="115000"/>
                        </a:lnSpc>
                        <a:spcAft>
                          <a:spcPts val="0"/>
                        </a:spcAft>
                      </a:pPr>
                      <a:r>
                        <a:rPr lang="es-PE" sz="1200" dirty="0">
                          <a:solidFill>
                            <a:schemeClr val="accent1">
                              <a:lumMod val="50000"/>
                            </a:schemeClr>
                          </a:solidFill>
                        </a:rPr>
                        <a:t>1,00</a:t>
                      </a:r>
                    </a:p>
                    <a:p>
                      <a:pPr algn="ctr">
                        <a:lnSpc>
                          <a:spcPct val="115000"/>
                        </a:lnSpc>
                        <a:spcAft>
                          <a:spcPts val="0"/>
                        </a:spcAft>
                      </a:pPr>
                      <a:r>
                        <a:rPr lang="es-PE" sz="1200" dirty="0">
                          <a:solidFill>
                            <a:schemeClr val="accent1">
                              <a:lumMod val="50000"/>
                            </a:schemeClr>
                          </a:solidFill>
                        </a:rPr>
                        <a:t>0,90</a:t>
                      </a:r>
                    </a:p>
                    <a:p>
                      <a:pPr algn="ctr">
                        <a:lnSpc>
                          <a:spcPct val="115000"/>
                        </a:lnSpc>
                        <a:spcAft>
                          <a:spcPts val="0"/>
                        </a:spcAft>
                      </a:pPr>
                      <a:r>
                        <a:rPr lang="es-PE" sz="1200" dirty="0">
                          <a:solidFill>
                            <a:schemeClr val="accent1">
                              <a:lumMod val="50000"/>
                            </a:schemeClr>
                          </a:solidFill>
                        </a:rPr>
                        <a:t>0,80</a:t>
                      </a:r>
                    </a:p>
                    <a:p>
                      <a:pPr algn="ctr">
                        <a:lnSpc>
                          <a:spcPct val="115000"/>
                        </a:lnSpc>
                        <a:spcAft>
                          <a:spcPts val="0"/>
                        </a:spcAft>
                      </a:pPr>
                      <a:r>
                        <a:rPr lang="es-PE" sz="1200" dirty="0">
                          <a:solidFill>
                            <a:schemeClr val="accent1">
                              <a:lumMod val="50000"/>
                            </a:schemeClr>
                          </a:solidFill>
                        </a:rPr>
                        <a:t>0,70</a:t>
                      </a:r>
                    </a:p>
                    <a:p>
                      <a:pPr algn="ctr">
                        <a:lnSpc>
                          <a:spcPct val="115000"/>
                        </a:lnSpc>
                        <a:spcAft>
                          <a:spcPts val="0"/>
                        </a:spcAft>
                      </a:pPr>
                      <a:r>
                        <a:rPr lang="es-PE" sz="1200" dirty="0">
                          <a:solidFill>
                            <a:schemeClr val="accent1">
                              <a:lumMod val="50000"/>
                            </a:schemeClr>
                          </a:solidFill>
                        </a:rPr>
                        <a:t>0,60</a:t>
                      </a:r>
                    </a:p>
                    <a:p>
                      <a:pPr algn="ctr">
                        <a:lnSpc>
                          <a:spcPct val="115000"/>
                        </a:lnSpc>
                        <a:spcAft>
                          <a:spcPts val="0"/>
                        </a:spcAft>
                      </a:pPr>
                      <a:r>
                        <a:rPr lang="es-PE" sz="1200" dirty="0">
                          <a:solidFill>
                            <a:schemeClr val="accent1">
                              <a:lumMod val="50000"/>
                            </a:schemeClr>
                          </a:solidFill>
                        </a:rPr>
                        <a:t>0,50</a:t>
                      </a:r>
                    </a:p>
                    <a:p>
                      <a:pPr algn="ctr">
                        <a:lnSpc>
                          <a:spcPct val="115000"/>
                        </a:lnSpc>
                        <a:spcAft>
                          <a:spcPts val="0"/>
                        </a:spcAft>
                      </a:pPr>
                      <a:r>
                        <a:rPr lang="es-PE" sz="1200" dirty="0">
                          <a:solidFill>
                            <a:schemeClr val="accent1">
                              <a:lumMod val="50000"/>
                            </a:schemeClr>
                          </a:solidFill>
                        </a:rPr>
                        <a:t>0,40</a:t>
                      </a:r>
                      <a:endParaRPr lang="es-PE" sz="1200" dirty="0">
                        <a:solidFill>
                          <a:schemeClr val="accent1">
                            <a:lumMod val="50000"/>
                          </a:schemeClr>
                        </a:solidFill>
                        <a:latin typeface="Calibri"/>
                        <a:ea typeface="Times New Roman"/>
                        <a:cs typeface="Times New Roman"/>
                      </a:endParaRPr>
                    </a:p>
                  </a:txBody>
                  <a:tcPr marL="42415" marR="42415" marT="0" marB="0"/>
                </a:tc>
                <a:tc>
                  <a:txBody>
                    <a:bodyPr/>
                    <a:lstStyle/>
                    <a:p>
                      <a:pPr algn="ctr">
                        <a:lnSpc>
                          <a:spcPct val="115000"/>
                        </a:lnSpc>
                        <a:spcAft>
                          <a:spcPts val="0"/>
                        </a:spcAft>
                      </a:pPr>
                      <a:r>
                        <a:rPr lang="es-PE" sz="1200" dirty="0">
                          <a:solidFill>
                            <a:schemeClr val="accent1">
                              <a:lumMod val="50000"/>
                            </a:schemeClr>
                          </a:solidFill>
                        </a:rPr>
                        <a:t>11 050</a:t>
                      </a:r>
                    </a:p>
                    <a:p>
                      <a:pPr algn="ctr">
                        <a:lnSpc>
                          <a:spcPct val="115000"/>
                        </a:lnSpc>
                        <a:spcAft>
                          <a:spcPts val="0"/>
                        </a:spcAft>
                      </a:pPr>
                      <a:r>
                        <a:rPr lang="es-PE" sz="1200" dirty="0">
                          <a:solidFill>
                            <a:schemeClr val="accent1">
                              <a:lumMod val="50000"/>
                            </a:schemeClr>
                          </a:solidFill>
                        </a:rPr>
                        <a:t>10 400</a:t>
                      </a:r>
                    </a:p>
                    <a:p>
                      <a:pPr algn="ctr">
                        <a:lnSpc>
                          <a:spcPct val="115000"/>
                        </a:lnSpc>
                        <a:spcAft>
                          <a:spcPts val="0"/>
                        </a:spcAft>
                      </a:pPr>
                      <a:r>
                        <a:rPr lang="es-PE" sz="1200" dirty="0">
                          <a:solidFill>
                            <a:schemeClr val="accent1">
                              <a:lumMod val="50000"/>
                            </a:schemeClr>
                          </a:solidFill>
                        </a:rPr>
                        <a:t>9 750</a:t>
                      </a:r>
                    </a:p>
                    <a:p>
                      <a:pPr algn="ctr">
                        <a:lnSpc>
                          <a:spcPct val="115000"/>
                        </a:lnSpc>
                        <a:spcAft>
                          <a:spcPts val="0"/>
                        </a:spcAft>
                      </a:pPr>
                      <a:r>
                        <a:rPr lang="es-PE" sz="1200" dirty="0">
                          <a:solidFill>
                            <a:schemeClr val="accent1">
                              <a:lumMod val="50000"/>
                            </a:schemeClr>
                          </a:solidFill>
                        </a:rPr>
                        <a:t>9 100</a:t>
                      </a:r>
                    </a:p>
                    <a:p>
                      <a:pPr algn="ctr">
                        <a:lnSpc>
                          <a:spcPct val="115000"/>
                        </a:lnSpc>
                        <a:spcAft>
                          <a:spcPts val="0"/>
                        </a:spcAft>
                      </a:pPr>
                      <a:r>
                        <a:rPr lang="es-PE" sz="1200" dirty="0">
                          <a:solidFill>
                            <a:schemeClr val="accent1">
                              <a:lumMod val="50000"/>
                            </a:schemeClr>
                          </a:solidFill>
                        </a:rPr>
                        <a:t>8 450</a:t>
                      </a:r>
                    </a:p>
                    <a:p>
                      <a:pPr algn="ctr">
                        <a:lnSpc>
                          <a:spcPct val="115000"/>
                        </a:lnSpc>
                        <a:spcAft>
                          <a:spcPts val="0"/>
                        </a:spcAft>
                      </a:pPr>
                      <a:r>
                        <a:rPr lang="es-PE" sz="1200" dirty="0">
                          <a:solidFill>
                            <a:schemeClr val="accent1">
                              <a:lumMod val="50000"/>
                            </a:schemeClr>
                          </a:solidFill>
                        </a:rPr>
                        <a:t>7 800</a:t>
                      </a:r>
                    </a:p>
                    <a:p>
                      <a:pPr algn="ctr">
                        <a:lnSpc>
                          <a:spcPct val="115000"/>
                        </a:lnSpc>
                        <a:spcAft>
                          <a:spcPts val="0"/>
                        </a:spcAft>
                      </a:pPr>
                      <a:r>
                        <a:rPr lang="es-PE" sz="1200" dirty="0">
                          <a:solidFill>
                            <a:schemeClr val="accent1">
                              <a:lumMod val="50000"/>
                            </a:schemeClr>
                          </a:solidFill>
                        </a:rPr>
                        <a:t>7 150</a:t>
                      </a:r>
                    </a:p>
                    <a:p>
                      <a:pPr algn="ctr">
                        <a:lnSpc>
                          <a:spcPct val="115000"/>
                        </a:lnSpc>
                        <a:spcAft>
                          <a:spcPts val="0"/>
                        </a:spcAft>
                      </a:pPr>
                      <a:r>
                        <a:rPr lang="es-PE" sz="1200" dirty="0">
                          <a:solidFill>
                            <a:schemeClr val="accent1">
                              <a:lumMod val="50000"/>
                            </a:schemeClr>
                          </a:solidFill>
                        </a:rPr>
                        <a:t>6 500</a:t>
                      </a:r>
                    </a:p>
                    <a:p>
                      <a:pPr algn="ctr">
                        <a:lnSpc>
                          <a:spcPct val="115000"/>
                        </a:lnSpc>
                        <a:spcAft>
                          <a:spcPts val="0"/>
                        </a:spcAft>
                      </a:pPr>
                      <a:r>
                        <a:rPr lang="es-PE" sz="1200" dirty="0">
                          <a:solidFill>
                            <a:schemeClr val="accent1">
                              <a:lumMod val="50000"/>
                            </a:schemeClr>
                          </a:solidFill>
                        </a:rPr>
                        <a:t>5 850</a:t>
                      </a:r>
                    </a:p>
                    <a:p>
                      <a:pPr algn="ctr">
                        <a:lnSpc>
                          <a:spcPct val="115000"/>
                        </a:lnSpc>
                        <a:spcAft>
                          <a:spcPts val="0"/>
                        </a:spcAft>
                      </a:pPr>
                      <a:r>
                        <a:rPr lang="es-PE" sz="1200" dirty="0">
                          <a:solidFill>
                            <a:schemeClr val="accent1">
                              <a:lumMod val="50000"/>
                            </a:schemeClr>
                          </a:solidFill>
                        </a:rPr>
                        <a:t>5 200</a:t>
                      </a:r>
                    </a:p>
                    <a:p>
                      <a:pPr algn="ctr">
                        <a:lnSpc>
                          <a:spcPct val="115000"/>
                        </a:lnSpc>
                        <a:spcAft>
                          <a:spcPts val="0"/>
                        </a:spcAft>
                      </a:pPr>
                      <a:r>
                        <a:rPr lang="es-PE" sz="1200" dirty="0">
                          <a:solidFill>
                            <a:schemeClr val="accent1">
                              <a:lumMod val="50000"/>
                            </a:schemeClr>
                          </a:solidFill>
                        </a:rPr>
                        <a:t>4 550</a:t>
                      </a:r>
                    </a:p>
                    <a:p>
                      <a:pPr algn="ctr">
                        <a:lnSpc>
                          <a:spcPct val="115000"/>
                        </a:lnSpc>
                        <a:spcAft>
                          <a:spcPts val="0"/>
                        </a:spcAft>
                      </a:pPr>
                      <a:r>
                        <a:rPr lang="es-PE" sz="1200" dirty="0">
                          <a:solidFill>
                            <a:schemeClr val="accent1">
                              <a:lumMod val="50000"/>
                            </a:schemeClr>
                          </a:solidFill>
                        </a:rPr>
                        <a:t>3 900</a:t>
                      </a:r>
                    </a:p>
                    <a:p>
                      <a:pPr algn="ctr">
                        <a:lnSpc>
                          <a:spcPct val="115000"/>
                        </a:lnSpc>
                        <a:spcAft>
                          <a:spcPts val="0"/>
                        </a:spcAft>
                      </a:pPr>
                      <a:r>
                        <a:rPr lang="es-PE" sz="1200" dirty="0">
                          <a:solidFill>
                            <a:schemeClr val="accent1">
                              <a:lumMod val="50000"/>
                            </a:schemeClr>
                          </a:solidFill>
                        </a:rPr>
                        <a:t>3 250</a:t>
                      </a:r>
                    </a:p>
                    <a:p>
                      <a:pPr algn="ctr">
                        <a:lnSpc>
                          <a:spcPct val="115000"/>
                        </a:lnSpc>
                        <a:spcAft>
                          <a:spcPts val="0"/>
                        </a:spcAft>
                      </a:pPr>
                      <a:r>
                        <a:rPr lang="es-PE" sz="1200" dirty="0">
                          <a:solidFill>
                            <a:schemeClr val="accent1">
                              <a:lumMod val="50000"/>
                            </a:schemeClr>
                          </a:solidFill>
                        </a:rPr>
                        <a:t>2 600</a:t>
                      </a:r>
                    </a:p>
                    <a:p>
                      <a:pPr algn="ctr">
                        <a:lnSpc>
                          <a:spcPct val="115000"/>
                        </a:lnSpc>
                        <a:spcAft>
                          <a:spcPts val="0"/>
                        </a:spcAft>
                      </a:pPr>
                      <a:r>
                        <a:rPr lang="es-PE" sz="1200" dirty="0">
                          <a:solidFill>
                            <a:schemeClr val="accent1">
                              <a:lumMod val="50000"/>
                            </a:schemeClr>
                          </a:solidFill>
                        </a:rPr>
                        <a:t>2 340</a:t>
                      </a:r>
                    </a:p>
                    <a:p>
                      <a:pPr algn="ctr">
                        <a:lnSpc>
                          <a:spcPct val="115000"/>
                        </a:lnSpc>
                        <a:spcAft>
                          <a:spcPts val="0"/>
                        </a:spcAft>
                      </a:pPr>
                      <a:r>
                        <a:rPr lang="es-PE" sz="1200" dirty="0">
                          <a:solidFill>
                            <a:schemeClr val="accent1">
                              <a:lumMod val="50000"/>
                            </a:schemeClr>
                          </a:solidFill>
                        </a:rPr>
                        <a:t>2 080</a:t>
                      </a:r>
                    </a:p>
                    <a:p>
                      <a:pPr algn="ctr">
                        <a:lnSpc>
                          <a:spcPct val="115000"/>
                        </a:lnSpc>
                        <a:spcAft>
                          <a:spcPts val="0"/>
                        </a:spcAft>
                      </a:pPr>
                      <a:r>
                        <a:rPr lang="es-PE" sz="1200" dirty="0">
                          <a:solidFill>
                            <a:schemeClr val="accent1">
                              <a:lumMod val="50000"/>
                            </a:schemeClr>
                          </a:solidFill>
                        </a:rPr>
                        <a:t>1 820</a:t>
                      </a:r>
                    </a:p>
                    <a:p>
                      <a:pPr algn="ctr">
                        <a:lnSpc>
                          <a:spcPct val="115000"/>
                        </a:lnSpc>
                        <a:spcAft>
                          <a:spcPts val="0"/>
                        </a:spcAft>
                      </a:pPr>
                      <a:r>
                        <a:rPr lang="es-PE" sz="1200" dirty="0">
                          <a:solidFill>
                            <a:schemeClr val="accent1">
                              <a:lumMod val="50000"/>
                            </a:schemeClr>
                          </a:solidFill>
                        </a:rPr>
                        <a:t>1 560</a:t>
                      </a:r>
                    </a:p>
                    <a:p>
                      <a:pPr algn="ctr">
                        <a:lnSpc>
                          <a:spcPct val="115000"/>
                        </a:lnSpc>
                        <a:spcAft>
                          <a:spcPts val="0"/>
                        </a:spcAft>
                      </a:pPr>
                      <a:r>
                        <a:rPr lang="es-PE" sz="1200" dirty="0">
                          <a:solidFill>
                            <a:schemeClr val="accent1">
                              <a:lumMod val="50000"/>
                            </a:schemeClr>
                          </a:solidFill>
                        </a:rPr>
                        <a:t>1 300</a:t>
                      </a:r>
                    </a:p>
                    <a:p>
                      <a:pPr algn="ctr">
                        <a:lnSpc>
                          <a:spcPct val="115000"/>
                        </a:lnSpc>
                        <a:spcAft>
                          <a:spcPts val="0"/>
                        </a:spcAft>
                      </a:pPr>
                      <a:r>
                        <a:rPr lang="es-PE" sz="1200" dirty="0">
                          <a:solidFill>
                            <a:schemeClr val="accent1">
                              <a:lumMod val="50000"/>
                            </a:schemeClr>
                          </a:solidFill>
                        </a:rPr>
                        <a:t>1040</a:t>
                      </a:r>
                      <a:endParaRPr lang="es-PE" sz="1200" dirty="0">
                        <a:solidFill>
                          <a:schemeClr val="accent1">
                            <a:lumMod val="50000"/>
                          </a:schemeClr>
                        </a:solidFill>
                        <a:latin typeface="Calibri"/>
                        <a:ea typeface="Times New Roman"/>
                        <a:cs typeface="Times New Roman"/>
                      </a:endParaRPr>
                    </a:p>
                  </a:txBody>
                  <a:tcPr marL="42415" marR="42415" marT="0" marB="0"/>
                </a:tc>
              </a:tr>
            </a:tbl>
          </a:graphicData>
        </a:graphic>
      </p:graphicFrame>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idx="4294967295"/>
          </p:nvPr>
        </p:nvSpPr>
        <p:spPr>
          <a:xfrm>
            <a:off x="285720" y="500042"/>
            <a:ext cx="8534400" cy="1500188"/>
          </a:xfrm>
        </p:spPr>
        <p:txBody>
          <a:bodyPr>
            <a:normAutofit fontScale="90000"/>
          </a:bodyPr>
          <a:lstStyle/>
          <a:p>
            <a:pPr lvl="0"/>
            <a:r>
              <a:rPr lang="es-PE" b="1" dirty="0" smtClean="0"/>
              <a:t/>
            </a:r>
            <a:br>
              <a:rPr lang="es-PE" b="1" dirty="0" smtClean="0"/>
            </a:br>
            <a:r>
              <a:rPr lang="es-PE" b="1" dirty="0" smtClean="0"/>
              <a:t/>
            </a:r>
            <a:br>
              <a:rPr lang="es-PE" b="1" dirty="0" smtClean="0"/>
            </a:br>
            <a:r>
              <a:rPr lang="es-PE" b="1" dirty="0" smtClean="0"/>
              <a:t/>
            </a:r>
            <a:br>
              <a:rPr lang="es-PE" b="1" dirty="0" smtClean="0"/>
            </a:br>
            <a:r>
              <a:rPr lang="es-PE" b="1" dirty="0" smtClean="0"/>
              <a:t/>
            </a:r>
            <a:br>
              <a:rPr lang="es-PE" b="1" dirty="0" smtClean="0"/>
            </a:br>
            <a:r>
              <a:rPr lang="es-PE" b="1" dirty="0" smtClean="0"/>
              <a:t/>
            </a:r>
            <a:br>
              <a:rPr lang="es-PE" b="1" dirty="0" smtClean="0"/>
            </a:br>
            <a:r>
              <a:rPr lang="es-PE" sz="3100" b="1" u="sng" dirty="0" smtClean="0">
                <a:solidFill>
                  <a:schemeClr val="accent1">
                    <a:lumMod val="50000"/>
                  </a:schemeClr>
                </a:solidFill>
              </a:rPr>
              <a:t>INGRESOS DE LOS FUNCIONARIOS DE DESIGNACIÓN O REMOCIÓN REGULADA </a:t>
            </a:r>
            <a:r>
              <a:rPr lang="es-PE" sz="3100" dirty="0" smtClean="0">
                <a:solidFill>
                  <a:schemeClr val="accent1">
                    <a:lumMod val="50000"/>
                  </a:schemeClr>
                </a:solidFill>
              </a:rPr>
              <a:t/>
            </a:r>
            <a:br>
              <a:rPr lang="es-PE" sz="3100" dirty="0" smtClean="0">
                <a:solidFill>
                  <a:schemeClr val="accent1">
                    <a:lumMod val="50000"/>
                  </a:schemeClr>
                </a:solidFill>
              </a:rPr>
            </a:br>
            <a:endParaRPr lang="es-PE" sz="3100" dirty="0">
              <a:solidFill>
                <a:schemeClr val="accent1">
                  <a:lumMod val="50000"/>
                </a:schemeClr>
              </a:solidFill>
            </a:endParaRPr>
          </a:p>
        </p:txBody>
      </p:sp>
      <p:sp>
        <p:nvSpPr>
          <p:cNvPr id="3" name="2 Marcador de contenido"/>
          <p:cNvSpPr>
            <a:spLocks noGrp="1"/>
          </p:cNvSpPr>
          <p:nvPr>
            <p:ph sz="quarter" idx="4294967295"/>
          </p:nvPr>
        </p:nvSpPr>
        <p:spPr>
          <a:xfrm>
            <a:off x="357158" y="2071678"/>
            <a:ext cx="8358246" cy="3670307"/>
          </a:xfrm>
        </p:spPr>
        <p:txBody>
          <a:bodyPr/>
          <a:lstStyle/>
          <a:p>
            <a:pPr algn="just">
              <a:buNone/>
            </a:pPr>
            <a:r>
              <a:rPr lang="es-PE" dirty="0" smtClean="0"/>
              <a:t>	</a:t>
            </a:r>
            <a:r>
              <a:rPr lang="es-PE" sz="2400" dirty="0" smtClean="0">
                <a:solidFill>
                  <a:schemeClr val="accent2">
                    <a:lumMod val="50000"/>
                  </a:schemeClr>
                </a:solidFill>
              </a:rPr>
              <a:t>Son aquellos funcionarios cuyos requisitos, proceso de acceso, periodo de vigencia o causales de remoción están regulados en norma especial con rango de ley.</a:t>
            </a:r>
          </a:p>
          <a:p>
            <a:pPr algn="just">
              <a:buNone/>
            </a:pPr>
            <a:r>
              <a:rPr lang="es-PE" dirty="0" smtClean="0">
                <a:solidFill>
                  <a:schemeClr val="accent3">
                    <a:lumMod val="50000"/>
                  </a:schemeClr>
                </a:solidFill>
              </a:rPr>
              <a:t> </a:t>
            </a:r>
          </a:p>
          <a:p>
            <a:pPr algn="just"/>
            <a:endParaRPr lang="es-PE"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contenido"/>
          <p:cNvSpPr>
            <a:spLocks noGrp="1"/>
          </p:cNvSpPr>
          <p:nvPr>
            <p:ph sz="quarter" idx="4294967295"/>
          </p:nvPr>
        </p:nvSpPr>
        <p:spPr>
          <a:xfrm>
            <a:off x="357158" y="714356"/>
            <a:ext cx="8215370" cy="5599133"/>
          </a:xfrm>
        </p:spPr>
        <p:txBody>
          <a:bodyPr>
            <a:normAutofit fontScale="77500" lnSpcReduction="20000"/>
          </a:bodyPr>
          <a:lstStyle/>
          <a:p>
            <a:pPr algn="just">
              <a:buClr>
                <a:schemeClr val="accent1">
                  <a:lumMod val="50000"/>
                </a:schemeClr>
              </a:buClr>
              <a:buFont typeface="Wingdings" pitchFamily="2" charset="2"/>
              <a:buChar char="Ø"/>
            </a:pPr>
            <a:r>
              <a:rPr lang="es-PE" sz="2800" dirty="0" smtClean="0">
                <a:solidFill>
                  <a:schemeClr val="accent2">
                    <a:lumMod val="50000"/>
                  </a:schemeClr>
                </a:solidFill>
              </a:rPr>
              <a:t>Son funcionarios públicos de designación o remoción regulada y tienen derecho a percibir ingresos de </a:t>
            </a:r>
            <a:r>
              <a:rPr lang="es-PE" sz="2800" b="1" dirty="0" smtClean="0">
                <a:solidFill>
                  <a:schemeClr val="accent2">
                    <a:lumMod val="50000"/>
                  </a:schemeClr>
                </a:solidFill>
              </a:rPr>
              <a:t>seis U.I.S.P.</a:t>
            </a:r>
            <a:r>
              <a:rPr lang="es-PE" sz="2800" dirty="0" smtClean="0">
                <a:solidFill>
                  <a:schemeClr val="accent2">
                    <a:lumMod val="50000"/>
                  </a:schemeClr>
                </a:solidFill>
              </a:rPr>
              <a:t> por todo concepto: Los miembros del Tribunal Constitucional y del Consejo Nacional de la Magistratura; los Jueces Supremos, los miembros de la Junta de Fiscales Supremos, el Defensor del Pueblo y los miembros del Jurado Nacional de Elecciones reciben una remuneración mensual igual, equivalente por todo concepto. Los Jueces Superiores, Jueces Especializados y Jueces Mixtos y; Jueces de Paz Letrados reciben una remuneración igual al 81%, 58% y 40%, respectivamente, de lo que percibe un Juez Supremo.</a:t>
            </a:r>
          </a:p>
          <a:p>
            <a:pPr algn="just">
              <a:buClr>
                <a:schemeClr val="accent1">
                  <a:lumMod val="50000"/>
                </a:schemeClr>
              </a:buClr>
              <a:buFont typeface="Wingdings" pitchFamily="2" charset="2"/>
              <a:buChar char="Ø"/>
            </a:pPr>
            <a:endParaRPr lang="es-PE" sz="2800" dirty="0" smtClean="0">
              <a:solidFill>
                <a:schemeClr val="accent2">
                  <a:lumMod val="50000"/>
                </a:schemeClr>
              </a:solidFill>
            </a:endParaRPr>
          </a:p>
          <a:p>
            <a:pPr algn="just">
              <a:buClr>
                <a:schemeClr val="accent1">
                  <a:lumMod val="50000"/>
                </a:schemeClr>
              </a:buClr>
              <a:buFont typeface="Wingdings" pitchFamily="2" charset="2"/>
              <a:buChar char="Ø"/>
            </a:pPr>
            <a:r>
              <a:rPr lang="es-PE" sz="2800" dirty="0" smtClean="0">
                <a:solidFill>
                  <a:schemeClr val="accent2">
                    <a:lumMod val="50000"/>
                  </a:schemeClr>
                </a:solidFill>
              </a:rPr>
              <a:t>Debe precisarse que lo referido a la remuneración mensual de los Jueces Superiores, Jueces Especializados y Jueces Mixtos y; Jueces de Paz Letrados, ha sido modificado por el Decreto Supremo N° 314-2013-EF, publicado en el Diario Oficial “El Peruano” el 17 de diciembre de 2013, estableciendo que el haber mensual total de los jueces del Poder Judicial, luego de culminado el tercer tramo de implementación progresiva a que hace referencia la Primera Disposición Complementaria Transitoria de la Ley Nº 30125, publicada en el Diario Oficial “El Peruano” el 13 de diciembre de 2013 y; en el marco del artículo 3° de la referida Ley, es el siguiente:</a:t>
            </a:r>
          </a:p>
          <a:p>
            <a:pPr algn="just"/>
            <a:endParaRPr lang="es-PE"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a"/>
          <p:cNvGraphicFramePr>
            <a:graphicFrameLocks noGrp="1"/>
          </p:cNvGraphicFramePr>
          <p:nvPr/>
        </p:nvGraphicFramePr>
        <p:xfrm>
          <a:off x="785786" y="1000108"/>
          <a:ext cx="7215240" cy="4786346"/>
        </p:xfrm>
        <a:graphic>
          <a:graphicData uri="http://schemas.openxmlformats.org/drawingml/2006/table">
            <a:tbl>
              <a:tblPr>
                <a:tableStyleId>{BC89EF96-8CEA-46FF-86C4-4CE0E7609802}</a:tableStyleId>
              </a:tblPr>
              <a:tblGrid>
                <a:gridCol w="2221094"/>
                <a:gridCol w="2221094"/>
                <a:gridCol w="2773052"/>
              </a:tblGrid>
              <a:tr h="915324">
                <a:tc rowSpan="2">
                  <a:txBody>
                    <a:bodyPr/>
                    <a:lstStyle/>
                    <a:p>
                      <a:pPr algn="ctr">
                        <a:lnSpc>
                          <a:spcPct val="115000"/>
                        </a:lnSpc>
                        <a:spcAft>
                          <a:spcPts val="1000"/>
                        </a:spcAft>
                      </a:pPr>
                      <a:endParaRPr lang="es-PE" sz="1600" dirty="0">
                        <a:solidFill>
                          <a:schemeClr val="accent1">
                            <a:lumMod val="50000"/>
                          </a:schemeClr>
                        </a:solidFill>
                      </a:endParaRPr>
                    </a:p>
                    <a:p>
                      <a:pPr algn="ctr">
                        <a:lnSpc>
                          <a:spcPct val="115000"/>
                        </a:lnSpc>
                        <a:spcAft>
                          <a:spcPts val="1000"/>
                        </a:spcAft>
                      </a:pPr>
                      <a:r>
                        <a:rPr lang="es-PE" sz="1600" dirty="0">
                          <a:solidFill>
                            <a:schemeClr val="accent1">
                              <a:lumMod val="50000"/>
                            </a:schemeClr>
                          </a:solidFill>
                        </a:rPr>
                        <a:t>CARGOS</a:t>
                      </a:r>
                      <a:endParaRPr lang="es-PE" sz="1600" dirty="0">
                        <a:solidFill>
                          <a:schemeClr val="accent1">
                            <a:lumMod val="50000"/>
                          </a:schemeClr>
                        </a:solidFill>
                        <a:latin typeface="Calibri"/>
                        <a:ea typeface="Times New Roman"/>
                        <a:cs typeface="Times New Roman"/>
                      </a:endParaRPr>
                    </a:p>
                  </a:txBody>
                  <a:tcPr marL="44450" marR="44450" marT="0" marB="0"/>
                </a:tc>
                <a:tc>
                  <a:txBody>
                    <a:bodyPr/>
                    <a:lstStyle/>
                    <a:p>
                      <a:pPr algn="ctr">
                        <a:lnSpc>
                          <a:spcPct val="115000"/>
                        </a:lnSpc>
                        <a:spcAft>
                          <a:spcPts val="1000"/>
                        </a:spcAft>
                      </a:pPr>
                      <a:endParaRPr lang="es-PE" sz="1600" dirty="0" smtClean="0">
                        <a:solidFill>
                          <a:schemeClr val="accent1">
                            <a:lumMod val="50000"/>
                          </a:schemeClr>
                        </a:solidFill>
                      </a:endParaRPr>
                    </a:p>
                    <a:p>
                      <a:pPr algn="ctr">
                        <a:lnSpc>
                          <a:spcPct val="115000"/>
                        </a:lnSpc>
                        <a:spcAft>
                          <a:spcPts val="1000"/>
                        </a:spcAft>
                      </a:pPr>
                      <a:r>
                        <a:rPr lang="es-PE" sz="1600" dirty="0" smtClean="0">
                          <a:solidFill>
                            <a:schemeClr val="accent1">
                              <a:lumMod val="50000"/>
                            </a:schemeClr>
                          </a:solidFill>
                        </a:rPr>
                        <a:t>Haber </a:t>
                      </a:r>
                      <a:r>
                        <a:rPr lang="es-PE" sz="1600" dirty="0">
                          <a:solidFill>
                            <a:schemeClr val="accent1">
                              <a:lumMod val="50000"/>
                            </a:schemeClr>
                          </a:solidFill>
                        </a:rPr>
                        <a:t>Mensual</a:t>
                      </a:r>
                      <a:endParaRPr lang="es-PE" sz="1600" dirty="0">
                        <a:solidFill>
                          <a:schemeClr val="accent1">
                            <a:lumMod val="50000"/>
                          </a:schemeClr>
                        </a:solidFill>
                        <a:latin typeface="Calibri"/>
                        <a:ea typeface="Times New Roman"/>
                        <a:cs typeface="Times New Roman"/>
                      </a:endParaRPr>
                    </a:p>
                  </a:txBody>
                  <a:tcPr marL="44450" marR="44450" marT="0" marB="0"/>
                </a:tc>
                <a:tc rowSpan="2">
                  <a:txBody>
                    <a:bodyPr/>
                    <a:lstStyle/>
                    <a:p>
                      <a:pPr algn="ctr">
                        <a:lnSpc>
                          <a:spcPct val="115000"/>
                        </a:lnSpc>
                        <a:spcAft>
                          <a:spcPts val="1000"/>
                        </a:spcAft>
                      </a:pPr>
                      <a:endParaRPr lang="es-PE" sz="1600" dirty="0" smtClean="0">
                        <a:solidFill>
                          <a:schemeClr val="accent1">
                            <a:lumMod val="50000"/>
                          </a:schemeClr>
                        </a:solidFill>
                      </a:endParaRPr>
                    </a:p>
                    <a:p>
                      <a:pPr algn="ctr">
                        <a:lnSpc>
                          <a:spcPct val="115000"/>
                        </a:lnSpc>
                        <a:spcAft>
                          <a:spcPts val="1000"/>
                        </a:spcAft>
                      </a:pPr>
                      <a:r>
                        <a:rPr lang="es-PE" sz="1600" dirty="0" smtClean="0">
                          <a:solidFill>
                            <a:schemeClr val="accent1">
                              <a:lumMod val="50000"/>
                            </a:schemeClr>
                          </a:solidFill>
                        </a:rPr>
                        <a:t>Porcentaje </a:t>
                      </a:r>
                      <a:r>
                        <a:rPr lang="es-PE" sz="1600" dirty="0">
                          <a:solidFill>
                            <a:schemeClr val="accent1">
                              <a:lumMod val="50000"/>
                            </a:schemeClr>
                          </a:solidFill>
                        </a:rPr>
                        <a:t>respecto al haber del Juez Supremo</a:t>
                      </a:r>
                      <a:endParaRPr lang="es-PE" sz="1600" dirty="0">
                        <a:solidFill>
                          <a:schemeClr val="accent1">
                            <a:lumMod val="50000"/>
                          </a:schemeClr>
                        </a:solidFill>
                        <a:latin typeface="Calibri"/>
                        <a:ea typeface="Times New Roman"/>
                        <a:cs typeface="Times New Roman"/>
                      </a:endParaRPr>
                    </a:p>
                  </a:txBody>
                  <a:tcPr marL="44450" marR="44450" marT="0" marB="0"/>
                </a:tc>
              </a:tr>
              <a:tr h="1092419">
                <a:tc vMerge="1">
                  <a:txBody>
                    <a:bodyPr/>
                    <a:lstStyle/>
                    <a:p>
                      <a:endParaRPr lang="es-PE"/>
                    </a:p>
                  </a:txBody>
                  <a:tcPr/>
                </a:tc>
                <a:tc>
                  <a:txBody>
                    <a:bodyPr/>
                    <a:lstStyle/>
                    <a:p>
                      <a:pPr algn="ctr">
                        <a:lnSpc>
                          <a:spcPct val="115000"/>
                        </a:lnSpc>
                        <a:spcAft>
                          <a:spcPts val="1000"/>
                        </a:spcAft>
                      </a:pPr>
                      <a:r>
                        <a:rPr lang="es-PE" sz="1600" dirty="0">
                          <a:solidFill>
                            <a:schemeClr val="accent1">
                              <a:lumMod val="50000"/>
                            </a:schemeClr>
                          </a:solidFill>
                        </a:rPr>
                        <a:t>     </a:t>
                      </a:r>
                      <a:endParaRPr lang="es-PE" sz="1600" dirty="0" smtClean="0">
                        <a:solidFill>
                          <a:schemeClr val="accent1">
                            <a:lumMod val="50000"/>
                          </a:schemeClr>
                        </a:solidFill>
                      </a:endParaRPr>
                    </a:p>
                    <a:p>
                      <a:pPr algn="ctr">
                        <a:lnSpc>
                          <a:spcPct val="115000"/>
                        </a:lnSpc>
                        <a:spcAft>
                          <a:spcPts val="1000"/>
                        </a:spcAft>
                      </a:pPr>
                      <a:r>
                        <a:rPr lang="es-PE" sz="1600" dirty="0" smtClean="0">
                          <a:solidFill>
                            <a:schemeClr val="accent1">
                              <a:lumMod val="50000"/>
                            </a:schemeClr>
                          </a:solidFill>
                        </a:rPr>
                        <a:t>  </a:t>
                      </a:r>
                      <a:r>
                        <a:rPr lang="es-PE" sz="1600" dirty="0">
                          <a:solidFill>
                            <a:schemeClr val="accent1">
                              <a:lumMod val="50000"/>
                            </a:schemeClr>
                          </a:solidFill>
                        </a:rPr>
                        <a:t>S/.</a:t>
                      </a:r>
                      <a:endParaRPr lang="es-PE" sz="1600" dirty="0">
                        <a:solidFill>
                          <a:schemeClr val="accent1">
                            <a:lumMod val="50000"/>
                          </a:schemeClr>
                        </a:solidFill>
                        <a:latin typeface="Calibri"/>
                        <a:ea typeface="Times New Roman"/>
                        <a:cs typeface="Times New Roman"/>
                      </a:endParaRPr>
                    </a:p>
                  </a:txBody>
                  <a:tcPr marL="44450" marR="44450" marT="0" marB="0"/>
                </a:tc>
                <a:tc vMerge="1">
                  <a:txBody>
                    <a:bodyPr/>
                    <a:lstStyle/>
                    <a:p>
                      <a:endParaRPr lang="es-PE"/>
                    </a:p>
                  </a:txBody>
                  <a:tcPr/>
                </a:tc>
              </a:tr>
              <a:tr h="1029739">
                <a:tc>
                  <a:txBody>
                    <a:bodyPr/>
                    <a:lstStyle/>
                    <a:p>
                      <a:pPr algn="ctr">
                        <a:lnSpc>
                          <a:spcPct val="115000"/>
                        </a:lnSpc>
                        <a:spcAft>
                          <a:spcPts val="1000"/>
                        </a:spcAft>
                      </a:pPr>
                      <a:r>
                        <a:rPr lang="es-PE" sz="1600" dirty="0">
                          <a:solidFill>
                            <a:schemeClr val="accent1">
                              <a:lumMod val="50000"/>
                            </a:schemeClr>
                          </a:solidFill>
                        </a:rPr>
                        <a:t>Juez Superior Titular</a:t>
                      </a:r>
                      <a:endParaRPr lang="es-PE" sz="1600" dirty="0">
                        <a:solidFill>
                          <a:schemeClr val="accent1">
                            <a:lumMod val="50000"/>
                          </a:schemeClr>
                        </a:solidFill>
                        <a:latin typeface="Calibri"/>
                        <a:ea typeface="Times New Roman"/>
                        <a:cs typeface="Times New Roman"/>
                      </a:endParaRPr>
                    </a:p>
                  </a:txBody>
                  <a:tcPr marL="44450" marR="44450" marT="0" marB="0"/>
                </a:tc>
                <a:tc>
                  <a:txBody>
                    <a:bodyPr/>
                    <a:lstStyle/>
                    <a:p>
                      <a:pPr algn="ctr">
                        <a:lnSpc>
                          <a:spcPct val="115000"/>
                        </a:lnSpc>
                        <a:spcAft>
                          <a:spcPts val="1000"/>
                        </a:spcAft>
                      </a:pPr>
                      <a:r>
                        <a:rPr lang="es-PE" sz="1600" dirty="0">
                          <a:solidFill>
                            <a:schemeClr val="accent1">
                              <a:lumMod val="50000"/>
                            </a:schemeClr>
                          </a:solidFill>
                        </a:rPr>
                        <a:t>18 573. 77</a:t>
                      </a:r>
                      <a:endParaRPr lang="es-PE" sz="1600" dirty="0">
                        <a:solidFill>
                          <a:schemeClr val="accent1">
                            <a:lumMod val="50000"/>
                          </a:schemeClr>
                        </a:solidFill>
                        <a:latin typeface="Calibri"/>
                        <a:ea typeface="Times New Roman"/>
                        <a:cs typeface="Times New Roman"/>
                      </a:endParaRPr>
                    </a:p>
                  </a:txBody>
                  <a:tcPr marL="44450" marR="44450" marT="0" marB="0"/>
                </a:tc>
                <a:tc>
                  <a:txBody>
                    <a:bodyPr/>
                    <a:lstStyle/>
                    <a:p>
                      <a:pPr algn="ctr">
                        <a:lnSpc>
                          <a:spcPct val="115000"/>
                        </a:lnSpc>
                        <a:spcAft>
                          <a:spcPts val="1000"/>
                        </a:spcAft>
                      </a:pPr>
                      <a:r>
                        <a:rPr lang="es-PE" sz="1600" dirty="0">
                          <a:solidFill>
                            <a:schemeClr val="accent1">
                              <a:lumMod val="50000"/>
                            </a:schemeClr>
                          </a:solidFill>
                        </a:rPr>
                        <a:t>80,00%</a:t>
                      </a:r>
                      <a:endParaRPr lang="es-PE" sz="1600" dirty="0">
                        <a:solidFill>
                          <a:schemeClr val="accent1">
                            <a:lumMod val="50000"/>
                          </a:schemeClr>
                        </a:solidFill>
                        <a:latin typeface="Calibri"/>
                        <a:ea typeface="Times New Roman"/>
                        <a:cs typeface="Times New Roman"/>
                      </a:endParaRPr>
                    </a:p>
                  </a:txBody>
                  <a:tcPr marL="44450" marR="44450" marT="0" marB="0"/>
                </a:tc>
              </a:tr>
              <a:tr h="858117">
                <a:tc>
                  <a:txBody>
                    <a:bodyPr/>
                    <a:lstStyle/>
                    <a:p>
                      <a:pPr algn="ctr">
                        <a:lnSpc>
                          <a:spcPct val="115000"/>
                        </a:lnSpc>
                        <a:spcAft>
                          <a:spcPts val="1000"/>
                        </a:spcAft>
                      </a:pPr>
                      <a:r>
                        <a:rPr lang="es-PE" sz="1600" dirty="0">
                          <a:solidFill>
                            <a:schemeClr val="accent1">
                              <a:lumMod val="50000"/>
                            </a:schemeClr>
                          </a:solidFill>
                        </a:rPr>
                        <a:t>Juez Especializado Titular</a:t>
                      </a:r>
                      <a:endParaRPr lang="es-PE" sz="1600" dirty="0">
                        <a:solidFill>
                          <a:schemeClr val="accent1">
                            <a:lumMod val="50000"/>
                          </a:schemeClr>
                        </a:solidFill>
                        <a:latin typeface="Calibri"/>
                        <a:ea typeface="Times New Roman"/>
                        <a:cs typeface="Times New Roman"/>
                      </a:endParaRPr>
                    </a:p>
                  </a:txBody>
                  <a:tcPr marL="44450" marR="44450" marT="0" marB="0"/>
                </a:tc>
                <a:tc>
                  <a:txBody>
                    <a:bodyPr/>
                    <a:lstStyle/>
                    <a:p>
                      <a:pPr algn="ctr">
                        <a:lnSpc>
                          <a:spcPct val="115000"/>
                        </a:lnSpc>
                        <a:spcAft>
                          <a:spcPts val="1000"/>
                        </a:spcAft>
                      </a:pPr>
                      <a:r>
                        <a:rPr lang="es-PE" sz="1600" dirty="0">
                          <a:solidFill>
                            <a:schemeClr val="accent1">
                              <a:lumMod val="50000"/>
                            </a:schemeClr>
                          </a:solidFill>
                        </a:rPr>
                        <a:t>14 394. 66</a:t>
                      </a:r>
                      <a:endParaRPr lang="es-PE" sz="1600" dirty="0">
                        <a:solidFill>
                          <a:schemeClr val="accent1">
                            <a:lumMod val="50000"/>
                          </a:schemeClr>
                        </a:solidFill>
                        <a:latin typeface="Calibri"/>
                        <a:ea typeface="Times New Roman"/>
                        <a:cs typeface="Times New Roman"/>
                      </a:endParaRPr>
                    </a:p>
                  </a:txBody>
                  <a:tcPr marL="44450" marR="44450" marT="0" marB="0"/>
                </a:tc>
                <a:tc>
                  <a:txBody>
                    <a:bodyPr/>
                    <a:lstStyle/>
                    <a:p>
                      <a:pPr algn="ctr">
                        <a:lnSpc>
                          <a:spcPct val="115000"/>
                        </a:lnSpc>
                        <a:spcAft>
                          <a:spcPts val="1000"/>
                        </a:spcAft>
                      </a:pPr>
                      <a:r>
                        <a:rPr lang="es-PE" sz="1600" dirty="0">
                          <a:solidFill>
                            <a:schemeClr val="accent1">
                              <a:lumMod val="50000"/>
                            </a:schemeClr>
                          </a:solidFill>
                        </a:rPr>
                        <a:t>62,00%</a:t>
                      </a:r>
                      <a:endParaRPr lang="es-PE" sz="1600" dirty="0">
                        <a:solidFill>
                          <a:schemeClr val="accent1">
                            <a:lumMod val="50000"/>
                          </a:schemeClr>
                        </a:solidFill>
                        <a:latin typeface="Calibri"/>
                        <a:ea typeface="Times New Roman"/>
                        <a:cs typeface="Times New Roman"/>
                      </a:endParaRPr>
                    </a:p>
                  </a:txBody>
                  <a:tcPr marL="44450" marR="44450" marT="0" marB="0"/>
                </a:tc>
              </a:tr>
              <a:tr h="890747">
                <a:tc>
                  <a:txBody>
                    <a:bodyPr/>
                    <a:lstStyle/>
                    <a:p>
                      <a:pPr algn="ctr">
                        <a:lnSpc>
                          <a:spcPct val="115000"/>
                        </a:lnSpc>
                        <a:spcAft>
                          <a:spcPts val="1000"/>
                        </a:spcAft>
                      </a:pPr>
                      <a:r>
                        <a:rPr lang="es-PE" sz="1600" dirty="0">
                          <a:solidFill>
                            <a:schemeClr val="accent1">
                              <a:lumMod val="50000"/>
                            </a:schemeClr>
                          </a:solidFill>
                        </a:rPr>
                        <a:t>Juez de Paz Letrado Titular</a:t>
                      </a:r>
                      <a:endParaRPr lang="es-PE" sz="1600" dirty="0">
                        <a:solidFill>
                          <a:schemeClr val="accent1">
                            <a:lumMod val="50000"/>
                          </a:schemeClr>
                        </a:solidFill>
                        <a:latin typeface="Calibri"/>
                        <a:ea typeface="Times New Roman"/>
                        <a:cs typeface="Times New Roman"/>
                      </a:endParaRPr>
                    </a:p>
                  </a:txBody>
                  <a:tcPr marL="44450" marR="44450" marT="0" marB="0"/>
                </a:tc>
                <a:tc>
                  <a:txBody>
                    <a:bodyPr/>
                    <a:lstStyle/>
                    <a:p>
                      <a:pPr algn="ctr">
                        <a:lnSpc>
                          <a:spcPct val="115000"/>
                        </a:lnSpc>
                        <a:spcAft>
                          <a:spcPts val="1000"/>
                        </a:spcAft>
                      </a:pPr>
                      <a:r>
                        <a:rPr lang="es-PE" sz="1600" dirty="0">
                          <a:solidFill>
                            <a:schemeClr val="accent1">
                              <a:lumMod val="50000"/>
                            </a:schemeClr>
                          </a:solidFill>
                        </a:rPr>
                        <a:t>9 286,88</a:t>
                      </a:r>
                      <a:endParaRPr lang="es-PE" sz="1600" dirty="0">
                        <a:solidFill>
                          <a:schemeClr val="accent1">
                            <a:lumMod val="50000"/>
                          </a:schemeClr>
                        </a:solidFill>
                        <a:latin typeface="Calibri"/>
                        <a:ea typeface="Times New Roman"/>
                        <a:cs typeface="Times New Roman"/>
                      </a:endParaRPr>
                    </a:p>
                  </a:txBody>
                  <a:tcPr marL="44450" marR="44450" marT="0" marB="0"/>
                </a:tc>
                <a:tc>
                  <a:txBody>
                    <a:bodyPr/>
                    <a:lstStyle/>
                    <a:p>
                      <a:pPr algn="ctr">
                        <a:lnSpc>
                          <a:spcPct val="115000"/>
                        </a:lnSpc>
                        <a:spcAft>
                          <a:spcPts val="1000"/>
                        </a:spcAft>
                      </a:pPr>
                      <a:r>
                        <a:rPr lang="es-PE" sz="1600" dirty="0">
                          <a:solidFill>
                            <a:schemeClr val="accent1">
                              <a:lumMod val="50000"/>
                            </a:schemeClr>
                          </a:solidFill>
                        </a:rPr>
                        <a:t>40,00%</a:t>
                      </a:r>
                      <a:endParaRPr lang="es-PE" sz="1600" dirty="0">
                        <a:solidFill>
                          <a:schemeClr val="accent1">
                            <a:lumMod val="50000"/>
                          </a:schemeClr>
                        </a:solidFill>
                        <a:latin typeface="Calibri"/>
                        <a:ea typeface="Times New Roman"/>
                        <a:cs typeface="Times New Roman"/>
                      </a:endParaRPr>
                    </a:p>
                  </a:txBody>
                  <a:tcPr marL="44450" marR="44450" marT="0" marB="0"/>
                </a:tc>
              </a:tr>
            </a:tbl>
          </a:graphicData>
        </a:graphic>
      </p:graphicFrame>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idx="4294967295"/>
          </p:nvPr>
        </p:nvSpPr>
        <p:spPr>
          <a:xfrm>
            <a:off x="357158" y="428604"/>
            <a:ext cx="8534400" cy="1130298"/>
          </a:xfrm>
        </p:spPr>
        <p:txBody>
          <a:bodyPr>
            <a:normAutofit/>
          </a:bodyPr>
          <a:lstStyle/>
          <a:p>
            <a:pPr lvl="0"/>
            <a:r>
              <a:rPr lang="es-PE" sz="2800" b="1" u="sng" dirty="0" smtClean="0">
                <a:solidFill>
                  <a:schemeClr val="accent1">
                    <a:lumMod val="50000"/>
                  </a:schemeClr>
                </a:solidFill>
              </a:rPr>
              <a:t>INGRESOS DE LOS FUNCIONARIOS DE LIBRE DESIGNACIÓN Y REMOCIÓN</a:t>
            </a:r>
            <a:endParaRPr lang="es-PE" sz="2800" u="sng" dirty="0">
              <a:solidFill>
                <a:schemeClr val="accent1">
                  <a:lumMod val="50000"/>
                </a:schemeClr>
              </a:solidFill>
            </a:endParaRPr>
          </a:p>
        </p:txBody>
      </p:sp>
      <p:sp>
        <p:nvSpPr>
          <p:cNvPr id="3" name="2 Marcador de contenido"/>
          <p:cNvSpPr>
            <a:spLocks noGrp="1"/>
          </p:cNvSpPr>
          <p:nvPr>
            <p:ph sz="quarter" idx="4294967295"/>
          </p:nvPr>
        </p:nvSpPr>
        <p:spPr>
          <a:xfrm>
            <a:off x="428596" y="1928802"/>
            <a:ext cx="8215370" cy="4170373"/>
          </a:xfrm>
        </p:spPr>
        <p:txBody>
          <a:bodyPr>
            <a:normAutofit/>
          </a:bodyPr>
          <a:lstStyle/>
          <a:p>
            <a:pPr algn="just">
              <a:buClr>
                <a:schemeClr val="accent1">
                  <a:lumMod val="50000"/>
                </a:schemeClr>
              </a:buClr>
              <a:buFont typeface="Wingdings" pitchFamily="2" charset="2"/>
              <a:buChar char="Ø"/>
            </a:pPr>
            <a:r>
              <a:rPr lang="es-PE" sz="2200" dirty="0" smtClean="0">
                <a:solidFill>
                  <a:schemeClr val="accent2">
                    <a:lumMod val="50000"/>
                  </a:schemeClr>
                </a:solidFill>
              </a:rPr>
              <a:t>Son aquellos cuyo acceso al Servicio Civil se realiza por libre decisión del funcionario público que lo designa, basada en la confianza para realizar funciones de naturaleza política, normativa o administrativa. </a:t>
            </a:r>
          </a:p>
          <a:p>
            <a:pPr algn="just">
              <a:buClr>
                <a:schemeClr val="accent1">
                  <a:lumMod val="50000"/>
                </a:schemeClr>
              </a:buClr>
              <a:buFont typeface="Wingdings" pitchFamily="2" charset="2"/>
              <a:buChar char="Ø"/>
            </a:pPr>
            <a:endParaRPr lang="es-PE" sz="2200" dirty="0" smtClean="0">
              <a:solidFill>
                <a:schemeClr val="accent2">
                  <a:lumMod val="50000"/>
                </a:schemeClr>
              </a:solidFill>
            </a:endParaRPr>
          </a:p>
          <a:p>
            <a:pPr algn="just">
              <a:buClr>
                <a:schemeClr val="accent1">
                  <a:lumMod val="50000"/>
                </a:schemeClr>
              </a:buClr>
              <a:buFont typeface="Wingdings" pitchFamily="2" charset="2"/>
              <a:buChar char="Ø"/>
            </a:pPr>
            <a:r>
              <a:rPr lang="es-PE" sz="2200" dirty="0" smtClean="0">
                <a:solidFill>
                  <a:schemeClr val="accent2">
                    <a:lumMod val="50000"/>
                  </a:schemeClr>
                </a:solidFill>
              </a:rPr>
              <a:t>Para el caso de los funcionarios de libre designación y remoción, el artículo 1° del Decreto Supremo N° 023-2014-EF, publicado en el Diario Oficial “El Peruano” el 08 de febrero de 2014 establece que el objeto de dicha norma es fijar los montos mínimos y máximos correspondientes a la compensación económica de los funcionarios públicos a que se refiere el literal c) del artículo 52° de la L.S.C. </a:t>
            </a:r>
          </a:p>
          <a:p>
            <a:endParaRPr lang="es-PE"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4294967295"/>
          </p:nvPr>
        </p:nvSpPr>
        <p:spPr>
          <a:xfrm>
            <a:off x="571472" y="785794"/>
            <a:ext cx="8143932" cy="5214974"/>
          </a:xfrm>
        </p:spPr>
        <p:txBody>
          <a:bodyPr>
            <a:normAutofit/>
          </a:bodyPr>
          <a:lstStyle/>
          <a:p>
            <a:pPr>
              <a:buClr>
                <a:schemeClr val="accent1">
                  <a:lumMod val="50000"/>
                </a:schemeClr>
              </a:buClr>
              <a:buNone/>
            </a:pPr>
            <a:r>
              <a:rPr lang="es-PE" sz="2200" dirty="0" smtClean="0">
                <a:solidFill>
                  <a:schemeClr val="accent2">
                    <a:lumMod val="50000"/>
                  </a:schemeClr>
                </a:solidFill>
              </a:rPr>
              <a:t>Son funcionarios de libre designación y remoción:</a:t>
            </a:r>
          </a:p>
          <a:p>
            <a:pPr>
              <a:buClr>
                <a:schemeClr val="accent1">
                  <a:lumMod val="50000"/>
                </a:schemeClr>
              </a:buClr>
              <a:buFont typeface="Wingdings" pitchFamily="2" charset="2"/>
              <a:buChar char="Ø"/>
            </a:pPr>
            <a:endParaRPr lang="es-PE" sz="2200" dirty="0" smtClean="0">
              <a:solidFill>
                <a:schemeClr val="accent2">
                  <a:lumMod val="50000"/>
                </a:schemeClr>
              </a:solidFill>
            </a:endParaRPr>
          </a:p>
          <a:p>
            <a:pPr lvl="0">
              <a:buClr>
                <a:schemeClr val="accent1">
                  <a:lumMod val="50000"/>
                </a:schemeClr>
              </a:buClr>
              <a:buFont typeface="Wingdings" pitchFamily="2" charset="2"/>
              <a:buChar char="Ø"/>
            </a:pPr>
            <a:r>
              <a:rPr lang="es-PE" sz="2200" dirty="0" smtClean="0">
                <a:solidFill>
                  <a:schemeClr val="accent2">
                    <a:lumMod val="50000"/>
                  </a:schemeClr>
                </a:solidFill>
              </a:rPr>
              <a:t>Ministros de Estado </a:t>
            </a:r>
          </a:p>
          <a:p>
            <a:pPr lvl="0">
              <a:buClr>
                <a:schemeClr val="accent1">
                  <a:lumMod val="50000"/>
                </a:schemeClr>
              </a:buClr>
              <a:buFont typeface="Wingdings" pitchFamily="2" charset="2"/>
              <a:buChar char="Ø"/>
            </a:pPr>
            <a:r>
              <a:rPr lang="es-PE" sz="2200" dirty="0" smtClean="0">
                <a:solidFill>
                  <a:schemeClr val="accent2">
                    <a:lumMod val="50000"/>
                  </a:schemeClr>
                </a:solidFill>
              </a:rPr>
              <a:t>Viceministros</a:t>
            </a:r>
          </a:p>
          <a:p>
            <a:pPr lvl="0">
              <a:buClr>
                <a:schemeClr val="accent1">
                  <a:lumMod val="50000"/>
                </a:schemeClr>
              </a:buClr>
              <a:buFont typeface="Wingdings" pitchFamily="2" charset="2"/>
              <a:buChar char="Ø"/>
            </a:pPr>
            <a:r>
              <a:rPr lang="es-PE" sz="2200" dirty="0" smtClean="0">
                <a:solidFill>
                  <a:schemeClr val="accent2">
                    <a:lumMod val="50000"/>
                  </a:schemeClr>
                </a:solidFill>
              </a:rPr>
              <a:t>Secretarios Generales de Ministerios y aquellos que por ley expresa tengan igual jerarquía.</a:t>
            </a:r>
          </a:p>
          <a:p>
            <a:pPr lvl="0">
              <a:buClr>
                <a:schemeClr val="accent1">
                  <a:lumMod val="50000"/>
                </a:schemeClr>
              </a:buClr>
              <a:buFont typeface="Wingdings" pitchFamily="2" charset="2"/>
              <a:buChar char="Ø"/>
            </a:pPr>
            <a:r>
              <a:rPr lang="es-PE" sz="2200" dirty="0" smtClean="0">
                <a:solidFill>
                  <a:schemeClr val="accent2">
                    <a:lumMod val="50000"/>
                  </a:schemeClr>
                </a:solidFill>
              </a:rPr>
              <a:t>Titulares, Adjuntos, Presidentes y miembros de los órganos colegiados de libre designación y remoción.</a:t>
            </a:r>
          </a:p>
          <a:p>
            <a:pPr lvl="0">
              <a:buClr>
                <a:schemeClr val="accent1">
                  <a:lumMod val="50000"/>
                </a:schemeClr>
              </a:buClr>
              <a:buFont typeface="Wingdings" pitchFamily="2" charset="2"/>
              <a:buChar char="Ø"/>
            </a:pPr>
            <a:r>
              <a:rPr lang="es-PE" sz="2200" dirty="0" smtClean="0">
                <a:solidFill>
                  <a:schemeClr val="accent2">
                    <a:lumMod val="50000"/>
                  </a:schemeClr>
                </a:solidFill>
              </a:rPr>
              <a:t>Gerente General del Gobierno Regional.</a:t>
            </a:r>
          </a:p>
          <a:p>
            <a:pPr lvl="0">
              <a:buClr>
                <a:schemeClr val="accent1">
                  <a:lumMod val="50000"/>
                </a:schemeClr>
              </a:buClr>
              <a:buFont typeface="Wingdings" pitchFamily="2" charset="2"/>
              <a:buChar char="Ø"/>
            </a:pPr>
            <a:r>
              <a:rPr lang="es-PE" sz="2200" dirty="0" smtClean="0">
                <a:solidFill>
                  <a:schemeClr val="accent2">
                    <a:lumMod val="50000"/>
                  </a:schemeClr>
                </a:solidFill>
              </a:rPr>
              <a:t>Gerente Municipal. </a:t>
            </a:r>
          </a:p>
          <a:p>
            <a:pPr>
              <a:buClr>
                <a:schemeClr val="accent1">
                  <a:lumMod val="50000"/>
                </a:schemeClr>
              </a:buClr>
              <a:buFont typeface="Wingdings" pitchFamily="2" charset="2"/>
              <a:buChar char="Ø"/>
            </a:pPr>
            <a:endParaRPr lang="es-PE"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4294967295"/>
          </p:nvPr>
        </p:nvSpPr>
        <p:spPr>
          <a:xfrm>
            <a:off x="214282" y="428604"/>
            <a:ext cx="8504238" cy="6072230"/>
          </a:xfrm>
        </p:spPr>
        <p:txBody>
          <a:bodyPr>
            <a:normAutofit fontScale="55000" lnSpcReduction="20000"/>
          </a:bodyPr>
          <a:lstStyle/>
          <a:p>
            <a:pPr>
              <a:buClr>
                <a:schemeClr val="accent2">
                  <a:lumMod val="50000"/>
                </a:schemeClr>
              </a:buClr>
              <a:buFont typeface="Wingdings" pitchFamily="2" charset="2"/>
              <a:buChar char="Ø"/>
            </a:pPr>
            <a:r>
              <a:rPr lang="es-PE" sz="4000" dirty="0" smtClean="0">
                <a:solidFill>
                  <a:schemeClr val="accent2">
                    <a:lumMod val="50000"/>
                  </a:schemeClr>
                </a:solidFill>
              </a:rPr>
              <a:t>Sobre los funcionarios de libre designación y remoción debemos tener en cuenta que el artículo 1° del Anexo de la Resolución Ministerial N° 064-2014-EF/43, publicada en el Diario Oficial “El Peruano” el día 17 de febrero de 2014 señala lo siguiente: </a:t>
            </a:r>
          </a:p>
          <a:p>
            <a:pPr>
              <a:buClr>
                <a:schemeClr val="accent2">
                  <a:lumMod val="50000"/>
                </a:schemeClr>
              </a:buClr>
              <a:buNone/>
            </a:pPr>
            <a:endParaRPr lang="es-PE" sz="3600" dirty="0" smtClean="0"/>
          </a:p>
          <a:p>
            <a:pPr>
              <a:buClr>
                <a:schemeClr val="accent2">
                  <a:lumMod val="50000"/>
                </a:schemeClr>
              </a:buClr>
              <a:buNone/>
            </a:pPr>
            <a:endParaRPr lang="es-PE" sz="3600" dirty="0" smtClean="0"/>
          </a:p>
          <a:p>
            <a:pPr algn="just">
              <a:buNone/>
            </a:pPr>
            <a:r>
              <a:rPr lang="es-PE" sz="2800" i="1" dirty="0" smtClean="0"/>
              <a:t>	</a:t>
            </a:r>
            <a:r>
              <a:rPr lang="es-PE" sz="3300" i="1" dirty="0" smtClean="0">
                <a:solidFill>
                  <a:schemeClr val="accent1">
                    <a:lumMod val="50000"/>
                  </a:schemeClr>
                </a:solidFill>
              </a:rPr>
              <a:t>“</a:t>
            </a:r>
            <a:r>
              <a:rPr lang="es-PE" sz="3300" b="1" i="1" u="sng" dirty="0" smtClean="0">
                <a:solidFill>
                  <a:schemeClr val="accent1">
                    <a:lumMod val="50000"/>
                  </a:schemeClr>
                </a:solidFill>
              </a:rPr>
              <a:t>Artículo 1°</a:t>
            </a:r>
            <a:r>
              <a:rPr lang="es-PE" sz="3300" b="1" i="1" dirty="0" smtClean="0">
                <a:solidFill>
                  <a:schemeClr val="accent1">
                    <a:lumMod val="50000"/>
                  </a:schemeClr>
                </a:solidFill>
              </a:rPr>
              <a:t>.- Aplicación del nuevo régimen del Servicio Civil</a:t>
            </a:r>
            <a:endParaRPr lang="es-PE" sz="3300" dirty="0" smtClean="0">
              <a:solidFill>
                <a:schemeClr val="accent1">
                  <a:lumMod val="50000"/>
                </a:schemeClr>
              </a:solidFill>
            </a:endParaRPr>
          </a:p>
          <a:p>
            <a:pPr algn="just">
              <a:buNone/>
            </a:pPr>
            <a:r>
              <a:rPr lang="es-PE" sz="3300" i="1" dirty="0" smtClean="0">
                <a:solidFill>
                  <a:schemeClr val="accent1">
                    <a:lumMod val="50000"/>
                  </a:schemeClr>
                </a:solidFill>
              </a:rPr>
              <a:t> </a:t>
            </a:r>
            <a:endParaRPr lang="es-PE" sz="3300" dirty="0" smtClean="0">
              <a:solidFill>
                <a:schemeClr val="accent1">
                  <a:lumMod val="50000"/>
                </a:schemeClr>
              </a:solidFill>
            </a:endParaRPr>
          </a:p>
          <a:p>
            <a:pPr lvl="1" algn="just">
              <a:buNone/>
            </a:pPr>
            <a:r>
              <a:rPr lang="es-PE" sz="3300" i="1" dirty="0" smtClean="0">
                <a:solidFill>
                  <a:schemeClr val="accent1">
                    <a:lumMod val="50000"/>
                  </a:schemeClr>
                </a:solidFill>
              </a:rPr>
              <a:t>1.1. Los funcionarios comprendidos en el ámbito del Decreto Supremo N° 023-2014-EF se encuentran dentro del régimen del Servicio Civil regulado por la Ley N° 30057 a partir del 9 de febrero de 2014.</a:t>
            </a:r>
            <a:endParaRPr lang="es-PE" sz="3300" dirty="0" smtClean="0">
              <a:solidFill>
                <a:schemeClr val="accent1">
                  <a:lumMod val="50000"/>
                </a:schemeClr>
              </a:solidFill>
            </a:endParaRPr>
          </a:p>
          <a:p>
            <a:pPr algn="just">
              <a:buNone/>
            </a:pPr>
            <a:r>
              <a:rPr lang="es-PE" sz="3300" i="1" dirty="0" smtClean="0">
                <a:solidFill>
                  <a:schemeClr val="accent1">
                    <a:lumMod val="50000"/>
                  </a:schemeClr>
                </a:solidFill>
              </a:rPr>
              <a:t> </a:t>
            </a:r>
            <a:endParaRPr lang="es-PE" sz="3300" dirty="0" smtClean="0">
              <a:solidFill>
                <a:schemeClr val="accent1">
                  <a:lumMod val="50000"/>
                </a:schemeClr>
              </a:solidFill>
            </a:endParaRPr>
          </a:p>
          <a:p>
            <a:pPr lvl="1" algn="just">
              <a:buNone/>
            </a:pPr>
            <a:r>
              <a:rPr lang="es-PE" sz="3300" i="1" dirty="0" smtClean="0">
                <a:solidFill>
                  <a:schemeClr val="accent1">
                    <a:lumMod val="50000"/>
                  </a:schemeClr>
                </a:solidFill>
              </a:rPr>
              <a:t>1.2. Las entidades respectivas efectuarán una liquidación calculada al día 8 de febrero de 2014. El monto correspondiente a los 20 días restantes de ese mes se calculará proporcionalmente considerando la compensación establecida en el Decreto Supremo N° 023-2014-EF</a:t>
            </a:r>
            <a:endParaRPr lang="es-PE" sz="3300" dirty="0" smtClean="0">
              <a:solidFill>
                <a:schemeClr val="accent1">
                  <a:lumMod val="50000"/>
                </a:schemeClr>
              </a:solidFill>
            </a:endParaRPr>
          </a:p>
          <a:p>
            <a:pPr algn="just">
              <a:buNone/>
            </a:pPr>
            <a:r>
              <a:rPr lang="es-PE" sz="3300" i="1" dirty="0" smtClean="0">
                <a:solidFill>
                  <a:schemeClr val="accent1">
                    <a:lumMod val="50000"/>
                  </a:schemeClr>
                </a:solidFill>
              </a:rPr>
              <a:t> </a:t>
            </a:r>
            <a:endParaRPr lang="es-PE" sz="3300" dirty="0" smtClean="0">
              <a:solidFill>
                <a:schemeClr val="accent1">
                  <a:lumMod val="50000"/>
                </a:schemeClr>
              </a:solidFill>
            </a:endParaRPr>
          </a:p>
          <a:p>
            <a:pPr algn="just">
              <a:buNone/>
            </a:pPr>
            <a:r>
              <a:rPr lang="es-PE" sz="3300" i="1" dirty="0" smtClean="0">
                <a:solidFill>
                  <a:schemeClr val="accent1">
                    <a:lumMod val="50000"/>
                  </a:schemeClr>
                </a:solidFill>
              </a:rPr>
              <a:t>	Seguirán similar procedimiento en el caso de los Secretarios Generales de igual jerarquía a la de los Secretarios Generales de Ministerios, Titulares de libre designación o remoción, presidentes de órganos (organismos públicos) colegiados de libre designación o remoción y demás funcionarios considerados en dicha norma. En estos casos, sin embargo, se considerará la fecha de aprobación del monto de la compensación del funcionario, tanto para efectuar la liquidación correspondiente como para calcular luego el número de días restantes del mes que corresponda, que se compensarán en función a dicho monto.”</a:t>
            </a:r>
            <a:endParaRPr lang="es-PE" sz="3300" dirty="0" smtClean="0">
              <a:solidFill>
                <a:schemeClr val="accent1">
                  <a:lumMod val="50000"/>
                </a:schemeClr>
              </a:solidFill>
            </a:endParaRPr>
          </a:p>
          <a:p>
            <a:pPr>
              <a:buNone/>
            </a:pPr>
            <a:endParaRPr lang="es-PE" sz="3600" dirty="0" smtClean="0"/>
          </a:p>
          <a:p>
            <a:endParaRPr lang="es-PE" sz="3600" dirty="0">
              <a:solidFill>
                <a:schemeClr val="accent3">
                  <a:lumMod val="50000"/>
                </a:schemeClr>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idx="4294967295"/>
          </p:nvPr>
        </p:nvSpPr>
        <p:spPr>
          <a:xfrm>
            <a:off x="285720" y="428604"/>
            <a:ext cx="8534400" cy="758825"/>
          </a:xfrm>
        </p:spPr>
        <p:txBody>
          <a:bodyPr>
            <a:normAutofit/>
          </a:bodyPr>
          <a:lstStyle/>
          <a:p>
            <a:r>
              <a:rPr lang="es-PE" sz="3000" b="1" u="sng" dirty="0" smtClean="0">
                <a:solidFill>
                  <a:schemeClr val="accent1">
                    <a:lumMod val="50000"/>
                  </a:schemeClr>
                </a:solidFill>
              </a:rPr>
              <a:t>I.- LA COMPENSACIÓN ECONÓMICA</a:t>
            </a:r>
            <a:endParaRPr lang="es-PE" sz="3000" b="1" u="sng" dirty="0">
              <a:solidFill>
                <a:schemeClr val="accent1">
                  <a:lumMod val="50000"/>
                </a:schemeClr>
              </a:solidFill>
            </a:endParaRPr>
          </a:p>
        </p:txBody>
      </p:sp>
      <p:sp>
        <p:nvSpPr>
          <p:cNvPr id="3" name="2 Marcador de contenido"/>
          <p:cNvSpPr>
            <a:spLocks noGrp="1"/>
          </p:cNvSpPr>
          <p:nvPr>
            <p:ph sz="quarter" idx="4294967295"/>
          </p:nvPr>
        </p:nvSpPr>
        <p:spPr>
          <a:xfrm>
            <a:off x="357158" y="1500174"/>
            <a:ext cx="8429684" cy="4714908"/>
          </a:xfrm>
        </p:spPr>
        <p:txBody>
          <a:bodyPr/>
          <a:lstStyle/>
          <a:p>
            <a:pPr algn="just">
              <a:buNone/>
            </a:pPr>
            <a:r>
              <a:rPr lang="es-PE" dirty="0" smtClean="0"/>
              <a:t>	</a:t>
            </a:r>
            <a:r>
              <a:rPr lang="es-PE" sz="2200" dirty="0" smtClean="0">
                <a:solidFill>
                  <a:schemeClr val="accent2">
                    <a:lumMod val="50000"/>
                  </a:schemeClr>
                </a:solidFill>
              </a:rPr>
              <a:t>Se abona al servidor civil en pagos mensuales, equivalente cada uno a un catorceavo (1/14) de dicho monto y, en dos pagos adicionales al año, por concepto de aguinaldos, equivalentes también, cada uno de ellos a un catorceavo (1/14) del mismo monto anual.</a:t>
            </a:r>
          </a:p>
          <a:p>
            <a:pPr algn="just">
              <a:buNone/>
            </a:pPr>
            <a:endParaRPr lang="es-PE" sz="2200" dirty="0" smtClean="0">
              <a:solidFill>
                <a:schemeClr val="accent2">
                  <a:lumMod val="50000"/>
                </a:schemeClr>
              </a:solidFill>
            </a:endParaRPr>
          </a:p>
          <a:p>
            <a:pPr algn="just">
              <a:buNone/>
            </a:pPr>
            <a:r>
              <a:rPr lang="es-PE" sz="2200" dirty="0" smtClean="0">
                <a:solidFill>
                  <a:schemeClr val="accent2">
                    <a:lumMod val="50000"/>
                  </a:schemeClr>
                </a:solidFill>
              </a:rPr>
              <a:t>	El valor día efectivo de servicio se obtiene de dividir entre trescientos sesenta y cinco (365) el monto equivalente a doce catorceavos (12/14) de la compensación económica.</a:t>
            </a:r>
          </a:p>
          <a:p>
            <a:pPr algn="just">
              <a:buNone/>
            </a:pPr>
            <a:endParaRPr lang="es-PE" sz="2400" dirty="0" smtClean="0">
              <a:solidFill>
                <a:schemeClr val="accent2">
                  <a:lumMod val="50000"/>
                </a:schemeClr>
              </a:solidFill>
            </a:endParaRPr>
          </a:p>
          <a:p>
            <a:pPr algn="just">
              <a:buNone/>
            </a:pPr>
            <a:r>
              <a:rPr lang="es-PE" sz="2400" dirty="0" smtClean="0">
                <a:solidFill>
                  <a:schemeClr val="accent2">
                    <a:lumMod val="50000"/>
                  </a:schemeClr>
                </a:solidFill>
              </a:rPr>
              <a:t>				</a:t>
            </a:r>
            <a:r>
              <a:rPr lang="es-PE" sz="2400" dirty="0" smtClean="0">
                <a:solidFill>
                  <a:srgbClr val="0070C0"/>
                </a:solidFill>
              </a:rPr>
              <a:t>VDES = ME</a:t>
            </a:r>
            <a:r>
              <a:rPr lang="es-PE" sz="2400" u="sng" dirty="0" smtClean="0">
                <a:solidFill>
                  <a:srgbClr val="0070C0"/>
                </a:solidFill>
              </a:rPr>
              <a:t>12 </a:t>
            </a:r>
            <a:r>
              <a:rPr lang="es-PE" sz="2400" dirty="0" smtClean="0">
                <a:solidFill>
                  <a:srgbClr val="0070C0"/>
                </a:solidFill>
              </a:rPr>
              <a:t> </a:t>
            </a:r>
            <a:r>
              <a:rPr lang="es-PE" sz="2800" dirty="0" smtClean="0">
                <a:solidFill>
                  <a:srgbClr val="0070C0"/>
                </a:solidFill>
              </a:rPr>
              <a:t>/</a:t>
            </a:r>
            <a:r>
              <a:rPr lang="es-PE" sz="2400" dirty="0" smtClean="0">
                <a:solidFill>
                  <a:srgbClr val="0070C0"/>
                </a:solidFill>
              </a:rPr>
              <a:t> 365</a:t>
            </a:r>
            <a:endParaRPr lang="es-PE" sz="2400" u="sng" dirty="0" smtClean="0">
              <a:solidFill>
                <a:srgbClr val="0070C0"/>
              </a:solidFill>
            </a:endParaRPr>
          </a:p>
          <a:p>
            <a:pPr algn="just">
              <a:buNone/>
            </a:pPr>
            <a:r>
              <a:rPr lang="es-PE" sz="2400" dirty="0" smtClean="0">
                <a:solidFill>
                  <a:srgbClr val="0070C0"/>
                </a:solidFill>
              </a:rPr>
              <a:t>					      14</a:t>
            </a:r>
            <a:endParaRPr lang="es-PE" sz="2400" dirty="0">
              <a:solidFill>
                <a:srgbClr val="0070C0"/>
              </a:solidFill>
            </a:endParaRPr>
          </a:p>
        </p:txBody>
      </p:sp>
      <p:sp>
        <p:nvSpPr>
          <p:cNvPr id="4" name="3 Rectángulo"/>
          <p:cNvSpPr/>
          <p:nvPr/>
        </p:nvSpPr>
        <p:spPr>
          <a:xfrm>
            <a:off x="571472" y="6286520"/>
            <a:ext cx="8215370" cy="4286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None/>
            </a:pPr>
            <a:r>
              <a:rPr lang="es-PE" sz="1600" b="1" dirty="0" smtClean="0">
                <a:solidFill>
                  <a:schemeClr val="tx2">
                    <a:lumMod val="75000"/>
                  </a:schemeClr>
                </a:solidFill>
              </a:rPr>
              <a:t>DECRETO SUPREMO Nº 138-2014-EF, REGLAMENTO  LSC, ART. 4.1, segundo párrafo</a:t>
            </a: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4294967295"/>
          </p:nvPr>
        </p:nvSpPr>
        <p:spPr>
          <a:xfrm>
            <a:off x="357158" y="1000108"/>
            <a:ext cx="8215370" cy="4572000"/>
          </a:xfrm>
        </p:spPr>
        <p:txBody>
          <a:bodyPr>
            <a:normAutofit/>
          </a:bodyPr>
          <a:lstStyle/>
          <a:p>
            <a:pPr algn="just">
              <a:buClr>
                <a:schemeClr val="accent1">
                  <a:lumMod val="50000"/>
                </a:schemeClr>
              </a:buClr>
              <a:buFont typeface="Wingdings" pitchFamily="2" charset="2"/>
              <a:buChar char="Ø"/>
            </a:pPr>
            <a:r>
              <a:rPr lang="es-PE" sz="2200" dirty="0" smtClean="0">
                <a:solidFill>
                  <a:schemeClr val="accent2">
                    <a:lumMod val="50000"/>
                  </a:schemeClr>
                </a:solidFill>
              </a:rPr>
              <a:t>El artículo 2° del Decreto Supremo N° 023-2014-EF, y cuyas normas complementarias fueron aprobadas por Resolución Ministerial N° 064-2014-EF/43 ha dispuesto que por concepto de compensación mensual los funcionarios de libre designación y remoción deben percibir los montos siguientes:</a:t>
            </a:r>
            <a:endParaRPr lang="es-PE" sz="2200" dirty="0">
              <a:solidFill>
                <a:schemeClr val="accent2">
                  <a:lumMod val="50000"/>
                </a:schemeClr>
              </a:solidFill>
            </a:endParaRP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a"/>
          <p:cNvGraphicFramePr>
            <a:graphicFrameLocks noGrp="1"/>
          </p:cNvGraphicFramePr>
          <p:nvPr/>
        </p:nvGraphicFramePr>
        <p:xfrm>
          <a:off x="1285852" y="295469"/>
          <a:ext cx="6286543" cy="5855672"/>
        </p:xfrm>
        <a:graphic>
          <a:graphicData uri="http://schemas.openxmlformats.org/drawingml/2006/table">
            <a:tbl>
              <a:tblPr>
                <a:tableStyleId>{BC89EF96-8CEA-46FF-86C4-4CE0E7609802}</a:tableStyleId>
              </a:tblPr>
              <a:tblGrid>
                <a:gridCol w="642941"/>
                <a:gridCol w="3221918"/>
                <a:gridCol w="1132141"/>
                <a:gridCol w="1289543"/>
              </a:tblGrid>
              <a:tr h="853440">
                <a:tc gridSpan="3">
                  <a:txBody>
                    <a:bodyPr/>
                    <a:lstStyle/>
                    <a:p>
                      <a:pPr marL="118745" algn="ctr">
                        <a:lnSpc>
                          <a:spcPts val="1200"/>
                        </a:lnSpc>
                      </a:pPr>
                      <a:endParaRPr lang="es-PE" sz="1400" dirty="0" smtClean="0">
                        <a:solidFill>
                          <a:schemeClr val="accent1">
                            <a:lumMod val="50000"/>
                          </a:schemeClr>
                        </a:solidFill>
                      </a:endParaRPr>
                    </a:p>
                    <a:p>
                      <a:pPr marL="118745" algn="ctr">
                        <a:lnSpc>
                          <a:spcPts val="1200"/>
                        </a:lnSpc>
                      </a:pPr>
                      <a:r>
                        <a:rPr lang="es-PE" sz="1400" dirty="0" smtClean="0">
                          <a:solidFill>
                            <a:schemeClr val="accent1">
                              <a:lumMod val="50000"/>
                            </a:schemeClr>
                          </a:solidFill>
                        </a:rPr>
                        <a:t>Compensación </a:t>
                      </a:r>
                      <a:r>
                        <a:rPr lang="es-PE" sz="1400" dirty="0">
                          <a:solidFill>
                            <a:schemeClr val="accent1">
                              <a:lumMod val="50000"/>
                            </a:schemeClr>
                          </a:solidFill>
                        </a:rPr>
                        <a:t>Económica Mínima Mensual S/.</a:t>
                      </a:r>
                      <a:endParaRPr lang="es-PE" sz="1400" dirty="0">
                        <a:solidFill>
                          <a:schemeClr val="accent1">
                            <a:lumMod val="50000"/>
                          </a:schemeClr>
                        </a:solidFill>
                        <a:latin typeface="Calibri"/>
                      </a:endParaRPr>
                    </a:p>
                  </a:txBody>
                  <a:tcPr marL="27781" marR="27781" marT="0" marB="0"/>
                </a:tc>
                <a:tc hMerge="1">
                  <a:txBody>
                    <a:bodyPr/>
                    <a:lstStyle/>
                    <a:p>
                      <a:endParaRPr lang="es-PE"/>
                    </a:p>
                  </a:txBody>
                  <a:tcPr/>
                </a:tc>
                <a:tc hMerge="1">
                  <a:txBody>
                    <a:bodyPr/>
                    <a:lstStyle/>
                    <a:p>
                      <a:endParaRPr lang="es-PE"/>
                    </a:p>
                  </a:txBody>
                  <a:tcPr/>
                </a:tc>
                <a:tc>
                  <a:txBody>
                    <a:bodyPr/>
                    <a:lstStyle/>
                    <a:p>
                      <a:pPr marL="107950" indent="-183515" algn="ctr">
                        <a:tabLst>
                          <a:tab pos="862965" algn="l"/>
                        </a:tabLst>
                      </a:pPr>
                      <a:r>
                        <a:rPr lang="es-PE" sz="1400" dirty="0">
                          <a:solidFill>
                            <a:schemeClr val="accent1">
                              <a:lumMod val="50000"/>
                            </a:schemeClr>
                          </a:solidFill>
                        </a:rPr>
                        <a:t>  Compensación Económica Máxima Mensual S/.</a:t>
                      </a:r>
                      <a:endParaRPr lang="es-PE" sz="1400" dirty="0">
                        <a:solidFill>
                          <a:schemeClr val="accent1">
                            <a:lumMod val="50000"/>
                          </a:schemeClr>
                        </a:solidFill>
                        <a:latin typeface="Calibri"/>
                      </a:endParaRPr>
                    </a:p>
                  </a:txBody>
                  <a:tcPr marL="27781" marR="27781" marT="0" marB="0"/>
                </a:tc>
              </a:tr>
              <a:tr h="183270">
                <a:tc rowSpan="10">
                  <a:txBody>
                    <a:bodyPr/>
                    <a:lstStyle/>
                    <a:p>
                      <a:pPr marL="457200" marR="71755" algn="just">
                        <a:lnSpc>
                          <a:spcPct val="115000"/>
                        </a:lnSpc>
                        <a:spcAft>
                          <a:spcPts val="1000"/>
                        </a:spcAft>
                        <a:tabLst>
                          <a:tab pos="862965" algn="l"/>
                        </a:tabLst>
                      </a:pPr>
                      <a:r>
                        <a:rPr lang="es-PE" sz="1400" b="0" dirty="0" smtClean="0">
                          <a:solidFill>
                            <a:schemeClr val="accent1">
                              <a:lumMod val="50000"/>
                            </a:schemeClr>
                          </a:solidFill>
                        </a:rPr>
                        <a:t>Funcionario </a:t>
                      </a:r>
                      <a:r>
                        <a:rPr lang="es-PE" sz="1400" b="0" dirty="0">
                          <a:solidFill>
                            <a:schemeClr val="accent1">
                              <a:lumMod val="50000"/>
                            </a:schemeClr>
                          </a:solidFill>
                        </a:rPr>
                        <a:t>Público de libre designación y remoción        </a:t>
                      </a:r>
                      <a:endParaRPr lang="es-PE" sz="1400" b="0" dirty="0">
                        <a:solidFill>
                          <a:schemeClr val="accent1">
                            <a:lumMod val="50000"/>
                          </a:schemeClr>
                        </a:solidFill>
                        <a:latin typeface="Calibri"/>
                        <a:ea typeface="Times New Roman"/>
                        <a:cs typeface="Times New Roman"/>
                      </a:endParaRPr>
                    </a:p>
                  </a:txBody>
                  <a:tcPr marL="27781" marR="27781" marT="0" marB="0" vert="vert270"/>
                </a:tc>
                <a:tc>
                  <a:txBody>
                    <a:bodyPr/>
                    <a:lstStyle/>
                    <a:p>
                      <a:pPr marL="457200" algn="ctr">
                        <a:lnSpc>
                          <a:spcPct val="115000"/>
                        </a:lnSpc>
                        <a:spcAft>
                          <a:spcPts val="1000"/>
                        </a:spcAft>
                        <a:tabLst>
                          <a:tab pos="862965" algn="l"/>
                        </a:tabLst>
                      </a:pPr>
                      <a:r>
                        <a:rPr lang="es-PE" sz="1200" dirty="0">
                          <a:solidFill>
                            <a:schemeClr val="accent1">
                              <a:lumMod val="50000"/>
                            </a:schemeClr>
                          </a:solidFill>
                        </a:rPr>
                        <a:t>Ministros de </a:t>
                      </a:r>
                      <a:r>
                        <a:rPr lang="es-PE" sz="1200" dirty="0" smtClean="0">
                          <a:solidFill>
                            <a:schemeClr val="accent1">
                              <a:lumMod val="50000"/>
                            </a:schemeClr>
                          </a:solidFill>
                        </a:rPr>
                        <a:t>Estado</a:t>
                      </a:r>
                    </a:p>
                    <a:p>
                      <a:pPr marL="457200" algn="ctr">
                        <a:lnSpc>
                          <a:spcPct val="115000"/>
                        </a:lnSpc>
                        <a:spcAft>
                          <a:spcPts val="1000"/>
                        </a:spcAft>
                        <a:tabLst>
                          <a:tab pos="862965" algn="l"/>
                        </a:tabLst>
                      </a:pPr>
                      <a:endParaRPr lang="es-PE" sz="1200" dirty="0">
                        <a:solidFill>
                          <a:schemeClr val="accent1">
                            <a:lumMod val="50000"/>
                          </a:schemeClr>
                        </a:solidFill>
                        <a:latin typeface="Calibri"/>
                        <a:ea typeface="Times New Roman"/>
                        <a:cs typeface="Times New Roman"/>
                      </a:endParaRPr>
                    </a:p>
                  </a:txBody>
                  <a:tcPr marL="27781" marR="27781" marT="0" marB="0"/>
                </a:tc>
                <a:tc>
                  <a:txBody>
                    <a:bodyPr/>
                    <a:lstStyle/>
                    <a:p>
                      <a:pPr algn="r">
                        <a:lnSpc>
                          <a:spcPct val="115000"/>
                        </a:lnSpc>
                        <a:spcAft>
                          <a:spcPts val="0"/>
                        </a:spcAft>
                      </a:pPr>
                      <a:r>
                        <a:rPr lang="es-PE" sz="1200" dirty="0">
                          <a:solidFill>
                            <a:schemeClr val="accent1">
                              <a:lumMod val="50000"/>
                            </a:schemeClr>
                          </a:solidFill>
                        </a:rPr>
                        <a:t>30 000. 00</a:t>
                      </a:r>
                      <a:endParaRPr lang="es-PE" sz="1200" dirty="0">
                        <a:solidFill>
                          <a:schemeClr val="accent1">
                            <a:lumMod val="50000"/>
                          </a:schemeClr>
                        </a:solidFill>
                        <a:latin typeface="Calibri"/>
                        <a:ea typeface="Times New Roman"/>
                        <a:cs typeface="Times New Roman"/>
                      </a:endParaRPr>
                    </a:p>
                  </a:txBody>
                  <a:tcPr marL="27781" marR="27781" marT="0" marB="0"/>
                </a:tc>
                <a:tc>
                  <a:txBody>
                    <a:bodyPr/>
                    <a:lstStyle/>
                    <a:p>
                      <a:pPr algn="r">
                        <a:lnSpc>
                          <a:spcPct val="115000"/>
                        </a:lnSpc>
                        <a:spcAft>
                          <a:spcPts val="0"/>
                        </a:spcAft>
                      </a:pPr>
                      <a:r>
                        <a:rPr lang="es-PE" sz="1200" dirty="0">
                          <a:solidFill>
                            <a:schemeClr val="accent1">
                              <a:lumMod val="50000"/>
                            </a:schemeClr>
                          </a:solidFill>
                        </a:rPr>
                        <a:t>30 000.00</a:t>
                      </a:r>
                      <a:endParaRPr lang="es-PE" sz="1200" dirty="0">
                        <a:solidFill>
                          <a:schemeClr val="accent1">
                            <a:lumMod val="50000"/>
                          </a:schemeClr>
                        </a:solidFill>
                        <a:latin typeface="Calibri"/>
                        <a:ea typeface="Times New Roman"/>
                        <a:cs typeface="Times New Roman"/>
                      </a:endParaRPr>
                    </a:p>
                  </a:txBody>
                  <a:tcPr marL="27781" marR="27781" marT="0" marB="0"/>
                </a:tc>
              </a:tr>
              <a:tr h="332857">
                <a:tc vMerge="1">
                  <a:txBody>
                    <a:bodyPr/>
                    <a:lstStyle/>
                    <a:p>
                      <a:endParaRPr lang="es-PE"/>
                    </a:p>
                  </a:txBody>
                  <a:tcPr/>
                </a:tc>
                <a:tc>
                  <a:txBody>
                    <a:bodyPr/>
                    <a:lstStyle/>
                    <a:p>
                      <a:pPr marL="457200" algn="ctr">
                        <a:lnSpc>
                          <a:spcPct val="115000"/>
                        </a:lnSpc>
                        <a:spcAft>
                          <a:spcPts val="1000"/>
                        </a:spcAft>
                        <a:tabLst>
                          <a:tab pos="862965" algn="l"/>
                        </a:tabLst>
                      </a:pPr>
                      <a:r>
                        <a:rPr lang="es-PE" sz="1200" dirty="0">
                          <a:solidFill>
                            <a:schemeClr val="accent1">
                              <a:lumMod val="50000"/>
                            </a:schemeClr>
                          </a:solidFill>
                        </a:rPr>
                        <a:t>Viceministros</a:t>
                      </a:r>
                      <a:endParaRPr lang="es-PE" sz="1200" dirty="0">
                        <a:solidFill>
                          <a:schemeClr val="accent1">
                            <a:lumMod val="50000"/>
                          </a:schemeClr>
                        </a:solidFill>
                        <a:latin typeface="Calibri"/>
                        <a:ea typeface="Times New Roman"/>
                        <a:cs typeface="Times New Roman"/>
                      </a:endParaRPr>
                    </a:p>
                  </a:txBody>
                  <a:tcPr marL="27781" marR="27781" marT="0" marB="0"/>
                </a:tc>
                <a:tc>
                  <a:txBody>
                    <a:bodyPr/>
                    <a:lstStyle/>
                    <a:p>
                      <a:pPr algn="r">
                        <a:lnSpc>
                          <a:spcPct val="115000"/>
                        </a:lnSpc>
                        <a:spcAft>
                          <a:spcPts val="0"/>
                        </a:spcAft>
                      </a:pPr>
                      <a:r>
                        <a:rPr lang="es-PE" sz="1200" dirty="0">
                          <a:solidFill>
                            <a:schemeClr val="accent1">
                              <a:lumMod val="50000"/>
                            </a:schemeClr>
                          </a:solidFill>
                        </a:rPr>
                        <a:t>28 000.00</a:t>
                      </a:r>
                      <a:endParaRPr lang="es-PE" sz="1200" dirty="0">
                        <a:solidFill>
                          <a:schemeClr val="accent1">
                            <a:lumMod val="50000"/>
                          </a:schemeClr>
                        </a:solidFill>
                        <a:latin typeface="Calibri"/>
                        <a:ea typeface="Times New Roman"/>
                        <a:cs typeface="Times New Roman"/>
                      </a:endParaRPr>
                    </a:p>
                  </a:txBody>
                  <a:tcPr marL="27781" marR="27781" marT="0" marB="0"/>
                </a:tc>
                <a:tc>
                  <a:txBody>
                    <a:bodyPr/>
                    <a:lstStyle/>
                    <a:p>
                      <a:pPr algn="r">
                        <a:lnSpc>
                          <a:spcPct val="115000"/>
                        </a:lnSpc>
                        <a:spcAft>
                          <a:spcPts val="0"/>
                        </a:spcAft>
                      </a:pPr>
                      <a:r>
                        <a:rPr lang="es-PE" sz="1200" dirty="0">
                          <a:solidFill>
                            <a:schemeClr val="accent1">
                              <a:lumMod val="50000"/>
                            </a:schemeClr>
                          </a:solidFill>
                        </a:rPr>
                        <a:t>28 000.00</a:t>
                      </a:r>
                      <a:endParaRPr lang="es-PE" sz="1200" dirty="0">
                        <a:solidFill>
                          <a:schemeClr val="accent1">
                            <a:lumMod val="50000"/>
                          </a:schemeClr>
                        </a:solidFill>
                        <a:latin typeface="Calibri"/>
                        <a:ea typeface="Times New Roman"/>
                        <a:cs typeface="Times New Roman"/>
                      </a:endParaRPr>
                    </a:p>
                  </a:txBody>
                  <a:tcPr marL="27781" marR="27781" marT="0" marB="0"/>
                </a:tc>
              </a:tr>
              <a:tr h="312052">
                <a:tc vMerge="1">
                  <a:txBody>
                    <a:bodyPr/>
                    <a:lstStyle/>
                    <a:p>
                      <a:endParaRPr lang="es-PE"/>
                    </a:p>
                  </a:txBody>
                  <a:tcPr/>
                </a:tc>
                <a:tc>
                  <a:txBody>
                    <a:bodyPr/>
                    <a:lstStyle/>
                    <a:p>
                      <a:pPr marL="457200" algn="ctr">
                        <a:lnSpc>
                          <a:spcPct val="115000"/>
                        </a:lnSpc>
                        <a:spcAft>
                          <a:spcPts val="1000"/>
                        </a:spcAft>
                        <a:tabLst>
                          <a:tab pos="862965" algn="l"/>
                        </a:tabLst>
                      </a:pPr>
                      <a:r>
                        <a:rPr lang="es-PE" sz="1200" dirty="0">
                          <a:solidFill>
                            <a:schemeClr val="accent1">
                              <a:lumMod val="50000"/>
                            </a:schemeClr>
                          </a:solidFill>
                        </a:rPr>
                        <a:t>Secretarios Generales de Ministros</a:t>
                      </a:r>
                      <a:endParaRPr lang="es-PE" sz="1200" dirty="0">
                        <a:solidFill>
                          <a:schemeClr val="accent1">
                            <a:lumMod val="50000"/>
                          </a:schemeClr>
                        </a:solidFill>
                        <a:latin typeface="Calibri"/>
                        <a:ea typeface="Times New Roman"/>
                        <a:cs typeface="Times New Roman"/>
                      </a:endParaRPr>
                    </a:p>
                  </a:txBody>
                  <a:tcPr marL="27781" marR="27781" marT="0" marB="0"/>
                </a:tc>
                <a:tc>
                  <a:txBody>
                    <a:bodyPr/>
                    <a:lstStyle/>
                    <a:p>
                      <a:pPr algn="r">
                        <a:lnSpc>
                          <a:spcPct val="115000"/>
                        </a:lnSpc>
                        <a:spcAft>
                          <a:spcPts val="0"/>
                        </a:spcAft>
                      </a:pPr>
                      <a:r>
                        <a:rPr lang="es-PE" sz="1200" dirty="0">
                          <a:solidFill>
                            <a:schemeClr val="accent1">
                              <a:lumMod val="50000"/>
                            </a:schemeClr>
                          </a:solidFill>
                        </a:rPr>
                        <a:t>25 000.00</a:t>
                      </a:r>
                      <a:endParaRPr lang="es-PE" sz="1200" dirty="0">
                        <a:solidFill>
                          <a:schemeClr val="accent1">
                            <a:lumMod val="50000"/>
                          </a:schemeClr>
                        </a:solidFill>
                        <a:latin typeface="Calibri"/>
                        <a:ea typeface="Times New Roman"/>
                        <a:cs typeface="Times New Roman"/>
                      </a:endParaRPr>
                    </a:p>
                  </a:txBody>
                  <a:tcPr marL="27781" marR="27781" marT="0" marB="0"/>
                </a:tc>
                <a:tc>
                  <a:txBody>
                    <a:bodyPr/>
                    <a:lstStyle/>
                    <a:p>
                      <a:pPr algn="r">
                        <a:lnSpc>
                          <a:spcPct val="115000"/>
                        </a:lnSpc>
                        <a:spcAft>
                          <a:spcPts val="0"/>
                        </a:spcAft>
                      </a:pPr>
                      <a:r>
                        <a:rPr lang="es-PE" sz="1200" dirty="0">
                          <a:solidFill>
                            <a:schemeClr val="accent1">
                              <a:lumMod val="50000"/>
                            </a:schemeClr>
                          </a:solidFill>
                        </a:rPr>
                        <a:t>25 000.00</a:t>
                      </a:r>
                      <a:endParaRPr lang="es-PE" sz="1200" dirty="0">
                        <a:solidFill>
                          <a:schemeClr val="accent1">
                            <a:lumMod val="50000"/>
                          </a:schemeClr>
                        </a:solidFill>
                        <a:latin typeface="Calibri"/>
                        <a:ea typeface="Times New Roman"/>
                        <a:cs typeface="Times New Roman"/>
                      </a:endParaRPr>
                    </a:p>
                  </a:txBody>
                  <a:tcPr marL="27781" marR="27781" marT="0" marB="0"/>
                </a:tc>
              </a:tr>
              <a:tr h="369114">
                <a:tc vMerge="1">
                  <a:txBody>
                    <a:bodyPr/>
                    <a:lstStyle/>
                    <a:p>
                      <a:endParaRPr lang="es-PE"/>
                    </a:p>
                  </a:txBody>
                  <a:tcPr/>
                </a:tc>
                <a:tc>
                  <a:txBody>
                    <a:bodyPr/>
                    <a:lstStyle/>
                    <a:p>
                      <a:pPr marL="457200" algn="ctr">
                        <a:lnSpc>
                          <a:spcPct val="115000"/>
                        </a:lnSpc>
                        <a:spcAft>
                          <a:spcPts val="1000"/>
                        </a:spcAft>
                        <a:tabLst>
                          <a:tab pos="862965" algn="l"/>
                        </a:tabLst>
                      </a:pPr>
                      <a:r>
                        <a:rPr lang="es-PE" sz="1200" dirty="0">
                          <a:solidFill>
                            <a:schemeClr val="accent1">
                              <a:lumMod val="50000"/>
                            </a:schemeClr>
                          </a:solidFill>
                        </a:rPr>
                        <a:t>Aquellos Secretarios generales que por ley expresa tengan igual jerarquía</a:t>
                      </a:r>
                      <a:endParaRPr lang="es-PE" sz="1200" dirty="0">
                        <a:solidFill>
                          <a:schemeClr val="accent1">
                            <a:lumMod val="50000"/>
                          </a:schemeClr>
                        </a:solidFill>
                        <a:latin typeface="Calibri"/>
                        <a:ea typeface="Times New Roman"/>
                        <a:cs typeface="Times New Roman"/>
                      </a:endParaRPr>
                    </a:p>
                  </a:txBody>
                  <a:tcPr marL="27781" marR="27781" marT="0" marB="0"/>
                </a:tc>
                <a:tc>
                  <a:txBody>
                    <a:bodyPr/>
                    <a:lstStyle/>
                    <a:p>
                      <a:pPr algn="r">
                        <a:lnSpc>
                          <a:spcPct val="115000"/>
                        </a:lnSpc>
                        <a:spcAft>
                          <a:spcPts val="0"/>
                        </a:spcAft>
                      </a:pPr>
                      <a:r>
                        <a:rPr lang="es-PE" sz="1200" dirty="0">
                          <a:solidFill>
                            <a:schemeClr val="accent1">
                              <a:lumMod val="50000"/>
                            </a:schemeClr>
                          </a:solidFill>
                        </a:rPr>
                        <a:t>15 000.00</a:t>
                      </a:r>
                      <a:endParaRPr lang="es-PE" sz="1200" dirty="0">
                        <a:solidFill>
                          <a:schemeClr val="accent1">
                            <a:lumMod val="50000"/>
                          </a:schemeClr>
                        </a:solidFill>
                        <a:latin typeface="Calibri"/>
                        <a:ea typeface="Times New Roman"/>
                        <a:cs typeface="Times New Roman"/>
                      </a:endParaRPr>
                    </a:p>
                  </a:txBody>
                  <a:tcPr marL="27781" marR="27781" marT="0" marB="0"/>
                </a:tc>
                <a:tc>
                  <a:txBody>
                    <a:bodyPr/>
                    <a:lstStyle/>
                    <a:p>
                      <a:pPr algn="r">
                        <a:lnSpc>
                          <a:spcPct val="115000"/>
                        </a:lnSpc>
                        <a:spcAft>
                          <a:spcPts val="0"/>
                        </a:spcAft>
                      </a:pPr>
                      <a:r>
                        <a:rPr lang="es-PE" sz="1200" dirty="0">
                          <a:solidFill>
                            <a:schemeClr val="accent1">
                              <a:lumMod val="50000"/>
                            </a:schemeClr>
                          </a:solidFill>
                        </a:rPr>
                        <a:t>25 000.00</a:t>
                      </a:r>
                      <a:endParaRPr lang="es-PE" sz="1200" dirty="0">
                        <a:solidFill>
                          <a:schemeClr val="accent1">
                            <a:lumMod val="50000"/>
                          </a:schemeClr>
                        </a:solidFill>
                        <a:latin typeface="Calibri"/>
                        <a:ea typeface="Times New Roman"/>
                        <a:cs typeface="Times New Roman"/>
                      </a:endParaRPr>
                    </a:p>
                  </a:txBody>
                  <a:tcPr marL="27781" marR="27781" marT="0" marB="0"/>
                </a:tc>
              </a:tr>
              <a:tr h="369114">
                <a:tc vMerge="1">
                  <a:txBody>
                    <a:bodyPr/>
                    <a:lstStyle/>
                    <a:p>
                      <a:endParaRPr lang="es-PE"/>
                    </a:p>
                  </a:txBody>
                  <a:tcPr/>
                </a:tc>
                <a:tc>
                  <a:txBody>
                    <a:bodyPr/>
                    <a:lstStyle/>
                    <a:p>
                      <a:pPr marL="457200" algn="ctr">
                        <a:lnSpc>
                          <a:spcPct val="115000"/>
                        </a:lnSpc>
                        <a:spcAft>
                          <a:spcPts val="1000"/>
                        </a:spcAft>
                        <a:tabLst>
                          <a:tab pos="862965" algn="l"/>
                        </a:tabLst>
                      </a:pPr>
                      <a:r>
                        <a:rPr lang="es-PE" sz="1200" dirty="0">
                          <a:solidFill>
                            <a:schemeClr val="accent1">
                              <a:lumMod val="50000"/>
                            </a:schemeClr>
                          </a:solidFill>
                        </a:rPr>
                        <a:t>Titulares y/o presidentes de los órganos colegiados de libre designación y remoción</a:t>
                      </a:r>
                      <a:endParaRPr lang="es-PE" sz="1200" dirty="0">
                        <a:solidFill>
                          <a:schemeClr val="accent1">
                            <a:lumMod val="50000"/>
                          </a:schemeClr>
                        </a:solidFill>
                        <a:latin typeface="Calibri"/>
                        <a:ea typeface="Times New Roman"/>
                        <a:cs typeface="Times New Roman"/>
                      </a:endParaRPr>
                    </a:p>
                  </a:txBody>
                  <a:tcPr marL="27781" marR="27781" marT="0" marB="0"/>
                </a:tc>
                <a:tc>
                  <a:txBody>
                    <a:bodyPr/>
                    <a:lstStyle/>
                    <a:p>
                      <a:pPr algn="r">
                        <a:lnSpc>
                          <a:spcPct val="115000"/>
                        </a:lnSpc>
                        <a:spcAft>
                          <a:spcPts val="0"/>
                        </a:spcAft>
                      </a:pPr>
                      <a:r>
                        <a:rPr lang="es-PE" sz="1200" dirty="0">
                          <a:solidFill>
                            <a:schemeClr val="accent1">
                              <a:lumMod val="50000"/>
                            </a:schemeClr>
                          </a:solidFill>
                        </a:rPr>
                        <a:t>15 000.00</a:t>
                      </a:r>
                      <a:endParaRPr lang="es-PE" sz="1200" dirty="0">
                        <a:solidFill>
                          <a:schemeClr val="accent1">
                            <a:lumMod val="50000"/>
                          </a:schemeClr>
                        </a:solidFill>
                        <a:latin typeface="Calibri"/>
                        <a:ea typeface="Times New Roman"/>
                        <a:cs typeface="Times New Roman"/>
                      </a:endParaRPr>
                    </a:p>
                  </a:txBody>
                  <a:tcPr marL="27781" marR="27781" marT="0" marB="0"/>
                </a:tc>
                <a:tc>
                  <a:txBody>
                    <a:bodyPr/>
                    <a:lstStyle/>
                    <a:p>
                      <a:pPr algn="r">
                        <a:lnSpc>
                          <a:spcPct val="115000"/>
                        </a:lnSpc>
                        <a:spcAft>
                          <a:spcPts val="0"/>
                        </a:spcAft>
                      </a:pPr>
                      <a:r>
                        <a:rPr lang="es-PE" sz="1200" dirty="0">
                          <a:solidFill>
                            <a:schemeClr val="accent1">
                              <a:lumMod val="50000"/>
                            </a:schemeClr>
                          </a:solidFill>
                        </a:rPr>
                        <a:t>25 000.00</a:t>
                      </a:r>
                      <a:endParaRPr lang="es-PE" sz="1200" dirty="0">
                        <a:solidFill>
                          <a:schemeClr val="accent1">
                            <a:lumMod val="50000"/>
                          </a:schemeClr>
                        </a:solidFill>
                        <a:latin typeface="Calibri"/>
                        <a:ea typeface="Times New Roman"/>
                        <a:cs typeface="Times New Roman"/>
                      </a:endParaRPr>
                    </a:p>
                  </a:txBody>
                  <a:tcPr marL="27781" marR="27781" marT="0" marB="0"/>
                </a:tc>
              </a:tr>
              <a:tr h="369114">
                <a:tc vMerge="1">
                  <a:txBody>
                    <a:bodyPr/>
                    <a:lstStyle/>
                    <a:p>
                      <a:endParaRPr lang="es-PE"/>
                    </a:p>
                  </a:txBody>
                  <a:tcPr/>
                </a:tc>
                <a:tc>
                  <a:txBody>
                    <a:bodyPr/>
                    <a:lstStyle/>
                    <a:p>
                      <a:pPr marL="457200" algn="ctr">
                        <a:lnSpc>
                          <a:spcPct val="115000"/>
                        </a:lnSpc>
                        <a:spcAft>
                          <a:spcPts val="1000"/>
                        </a:spcAft>
                        <a:tabLst>
                          <a:tab pos="862965" algn="l"/>
                        </a:tabLst>
                      </a:pPr>
                      <a:r>
                        <a:rPr lang="es-PE" sz="1200" dirty="0">
                          <a:solidFill>
                            <a:schemeClr val="accent1">
                              <a:lumMod val="50000"/>
                            </a:schemeClr>
                          </a:solidFill>
                        </a:rPr>
                        <a:t>Adjunto de los órganos colegiados de libre designación y remoción</a:t>
                      </a:r>
                      <a:endParaRPr lang="es-PE" sz="1200" dirty="0">
                        <a:solidFill>
                          <a:schemeClr val="accent1">
                            <a:lumMod val="50000"/>
                          </a:schemeClr>
                        </a:solidFill>
                        <a:latin typeface="Calibri"/>
                        <a:ea typeface="Times New Roman"/>
                        <a:cs typeface="Times New Roman"/>
                      </a:endParaRPr>
                    </a:p>
                  </a:txBody>
                  <a:tcPr marL="27781" marR="27781" marT="0" marB="0"/>
                </a:tc>
                <a:tc>
                  <a:txBody>
                    <a:bodyPr/>
                    <a:lstStyle/>
                    <a:p>
                      <a:pPr algn="r">
                        <a:lnSpc>
                          <a:spcPct val="115000"/>
                        </a:lnSpc>
                        <a:spcAft>
                          <a:spcPts val="0"/>
                        </a:spcAft>
                      </a:pPr>
                      <a:r>
                        <a:rPr lang="es-PE" sz="1200" dirty="0">
                          <a:solidFill>
                            <a:schemeClr val="accent1">
                              <a:lumMod val="50000"/>
                            </a:schemeClr>
                          </a:solidFill>
                        </a:rPr>
                        <a:t>15 000.00</a:t>
                      </a:r>
                      <a:endParaRPr lang="es-PE" sz="1200" dirty="0">
                        <a:solidFill>
                          <a:schemeClr val="accent1">
                            <a:lumMod val="50000"/>
                          </a:schemeClr>
                        </a:solidFill>
                        <a:latin typeface="Calibri"/>
                        <a:ea typeface="Times New Roman"/>
                        <a:cs typeface="Times New Roman"/>
                      </a:endParaRPr>
                    </a:p>
                  </a:txBody>
                  <a:tcPr marL="27781" marR="27781" marT="0" marB="0"/>
                </a:tc>
                <a:tc>
                  <a:txBody>
                    <a:bodyPr/>
                    <a:lstStyle/>
                    <a:p>
                      <a:pPr algn="r">
                        <a:lnSpc>
                          <a:spcPct val="115000"/>
                        </a:lnSpc>
                        <a:spcAft>
                          <a:spcPts val="0"/>
                        </a:spcAft>
                      </a:pPr>
                      <a:r>
                        <a:rPr lang="es-PE" sz="1200" dirty="0">
                          <a:solidFill>
                            <a:schemeClr val="accent1">
                              <a:lumMod val="50000"/>
                            </a:schemeClr>
                          </a:solidFill>
                        </a:rPr>
                        <a:t>25 000.00</a:t>
                      </a:r>
                      <a:endParaRPr lang="es-PE" sz="1200" dirty="0">
                        <a:solidFill>
                          <a:schemeClr val="accent1">
                            <a:lumMod val="50000"/>
                          </a:schemeClr>
                        </a:solidFill>
                        <a:latin typeface="Calibri"/>
                        <a:ea typeface="Times New Roman"/>
                        <a:cs typeface="Times New Roman"/>
                      </a:endParaRPr>
                    </a:p>
                  </a:txBody>
                  <a:tcPr marL="27781" marR="27781" marT="0" marB="0"/>
                </a:tc>
              </a:tr>
              <a:tr h="369114">
                <a:tc vMerge="1">
                  <a:txBody>
                    <a:bodyPr/>
                    <a:lstStyle/>
                    <a:p>
                      <a:endParaRPr lang="es-PE"/>
                    </a:p>
                  </a:txBody>
                  <a:tcPr/>
                </a:tc>
                <a:tc>
                  <a:txBody>
                    <a:bodyPr/>
                    <a:lstStyle/>
                    <a:p>
                      <a:pPr marL="457200" algn="ctr">
                        <a:lnSpc>
                          <a:spcPct val="115000"/>
                        </a:lnSpc>
                        <a:spcAft>
                          <a:spcPts val="1000"/>
                        </a:spcAft>
                        <a:tabLst>
                          <a:tab pos="862965" algn="l"/>
                        </a:tabLst>
                      </a:pPr>
                      <a:r>
                        <a:rPr lang="es-PE" sz="1200" dirty="0">
                          <a:solidFill>
                            <a:schemeClr val="accent1">
                              <a:lumMod val="50000"/>
                            </a:schemeClr>
                          </a:solidFill>
                        </a:rPr>
                        <a:t>Miembros de los órganos colegiados de libre designación y remoción</a:t>
                      </a:r>
                      <a:endParaRPr lang="es-PE" sz="1200" dirty="0">
                        <a:solidFill>
                          <a:schemeClr val="accent1">
                            <a:lumMod val="50000"/>
                          </a:schemeClr>
                        </a:solidFill>
                        <a:latin typeface="Calibri"/>
                        <a:ea typeface="Times New Roman"/>
                        <a:cs typeface="Times New Roman"/>
                      </a:endParaRPr>
                    </a:p>
                  </a:txBody>
                  <a:tcPr marL="27781" marR="27781" marT="0" marB="0"/>
                </a:tc>
                <a:tc>
                  <a:txBody>
                    <a:bodyPr/>
                    <a:lstStyle/>
                    <a:p>
                      <a:pPr algn="r">
                        <a:lnSpc>
                          <a:spcPct val="115000"/>
                        </a:lnSpc>
                        <a:spcAft>
                          <a:spcPts val="0"/>
                        </a:spcAft>
                      </a:pPr>
                      <a:r>
                        <a:rPr lang="es-PE" sz="1200" dirty="0">
                          <a:solidFill>
                            <a:schemeClr val="accent1">
                              <a:lumMod val="50000"/>
                            </a:schemeClr>
                          </a:solidFill>
                        </a:rPr>
                        <a:t>15 000.00</a:t>
                      </a:r>
                      <a:endParaRPr lang="es-PE" sz="1200" dirty="0">
                        <a:solidFill>
                          <a:schemeClr val="accent1">
                            <a:lumMod val="50000"/>
                          </a:schemeClr>
                        </a:solidFill>
                        <a:latin typeface="Calibri"/>
                        <a:ea typeface="Times New Roman"/>
                        <a:cs typeface="Times New Roman"/>
                      </a:endParaRPr>
                    </a:p>
                  </a:txBody>
                  <a:tcPr marL="27781" marR="27781" marT="0" marB="0"/>
                </a:tc>
                <a:tc>
                  <a:txBody>
                    <a:bodyPr/>
                    <a:lstStyle/>
                    <a:p>
                      <a:pPr algn="r">
                        <a:lnSpc>
                          <a:spcPct val="115000"/>
                        </a:lnSpc>
                        <a:spcAft>
                          <a:spcPts val="0"/>
                        </a:spcAft>
                      </a:pPr>
                      <a:r>
                        <a:rPr lang="es-PE" sz="1200" dirty="0">
                          <a:solidFill>
                            <a:schemeClr val="accent1">
                              <a:lumMod val="50000"/>
                            </a:schemeClr>
                          </a:solidFill>
                        </a:rPr>
                        <a:t>25 000.00</a:t>
                      </a:r>
                      <a:endParaRPr lang="es-PE" sz="1200" dirty="0">
                        <a:solidFill>
                          <a:schemeClr val="accent1">
                            <a:lumMod val="50000"/>
                          </a:schemeClr>
                        </a:solidFill>
                        <a:latin typeface="Calibri"/>
                        <a:ea typeface="Times New Roman"/>
                        <a:cs typeface="Times New Roman"/>
                      </a:endParaRPr>
                    </a:p>
                  </a:txBody>
                  <a:tcPr marL="27781" marR="27781" marT="0" marB="0"/>
                </a:tc>
              </a:tr>
              <a:tr h="312052">
                <a:tc vMerge="1">
                  <a:txBody>
                    <a:bodyPr/>
                    <a:lstStyle/>
                    <a:p>
                      <a:endParaRPr lang="es-PE"/>
                    </a:p>
                  </a:txBody>
                  <a:tcPr/>
                </a:tc>
                <a:tc>
                  <a:txBody>
                    <a:bodyPr/>
                    <a:lstStyle/>
                    <a:p>
                      <a:pPr marL="457200" algn="ctr">
                        <a:lnSpc>
                          <a:spcPct val="115000"/>
                        </a:lnSpc>
                        <a:spcAft>
                          <a:spcPts val="1000"/>
                        </a:spcAft>
                        <a:tabLst>
                          <a:tab pos="862965" algn="l"/>
                        </a:tabLst>
                      </a:pPr>
                      <a:r>
                        <a:rPr lang="es-PE" sz="1200" dirty="0">
                          <a:solidFill>
                            <a:schemeClr val="accent1">
                              <a:lumMod val="50000"/>
                            </a:schemeClr>
                          </a:solidFill>
                        </a:rPr>
                        <a:t>Gerente General del Gobierno Regional</a:t>
                      </a:r>
                      <a:endParaRPr lang="es-PE" sz="1200" dirty="0">
                        <a:solidFill>
                          <a:schemeClr val="accent1">
                            <a:lumMod val="50000"/>
                          </a:schemeClr>
                        </a:solidFill>
                        <a:latin typeface="Calibri"/>
                        <a:ea typeface="Times New Roman"/>
                        <a:cs typeface="Times New Roman"/>
                      </a:endParaRPr>
                    </a:p>
                  </a:txBody>
                  <a:tcPr marL="27781" marR="27781" marT="0" marB="0"/>
                </a:tc>
                <a:tc>
                  <a:txBody>
                    <a:bodyPr/>
                    <a:lstStyle/>
                    <a:p>
                      <a:pPr algn="r">
                        <a:lnSpc>
                          <a:spcPct val="115000"/>
                        </a:lnSpc>
                        <a:spcAft>
                          <a:spcPts val="0"/>
                        </a:spcAft>
                      </a:pPr>
                      <a:r>
                        <a:rPr lang="es-PE" sz="1200" dirty="0">
                          <a:solidFill>
                            <a:schemeClr val="accent1">
                              <a:lumMod val="50000"/>
                            </a:schemeClr>
                          </a:solidFill>
                        </a:rPr>
                        <a:t>6 000.00</a:t>
                      </a:r>
                      <a:endParaRPr lang="es-PE" sz="1200" dirty="0">
                        <a:solidFill>
                          <a:schemeClr val="accent1">
                            <a:lumMod val="50000"/>
                          </a:schemeClr>
                        </a:solidFill>
                        <a:latin typeface="Calibri"/>
                        <a:ea typeface="Times New Roman"/>
                        <a:cs typeface="Times New Roman"/>
                      </a:endParaRPr>
                    </a:p>
                  </a:txBody>
                  <a:tcPr marL="27781" marR="27781" marT="0" marB="0"/>
                </a:tc>
                <a:tc>
                  <a:txBody>
                    <a:bodyPr/>
                    <a:lstStyle/>
                    <a:p>
                      <a:pPr algn="r">
                        <a:lnSpc>
                          <a:spcPct val="115000"/>
                        </a:lnSpc>
                        <a:spcAft>
                          <a:spcPts val="0"/>
                        </a:spcAft>
                      </a:pPr>
                      <a:r>
                        <a:rPr lang="es-PE" sz="1200" dirty="0">
                          <a:solidFill>
                            <a:schemeClr val="accent1">
                              <a:lumMod val="50000"/>
                            </a:schemeClr>
                          </a:solidFill>
                        </a:rPr>
                        <a:t>16 000.00</a:t>
                      </a:r>
                      <a:endParaRPr lang="es-PE" sz="1200" dirty="0">
                        <a:solidFill>
                          <a:schemeClr val="accent1">
                            <a:lumMod val="50000"/>
                          </a:schemeClr>
                        </a:solidFill>
                        <a:latin typeface="Calibri"/>
                        <a:ea typeface="Times New Roman"/>
                        <a:cs typeface="Times New Roman"/>
                      </a:endParaRPr>
                    </a:p>
                  </a:txBody>
                  <a:tcPr marL="27781" marR="27781" marT="0" marB="0"/>
                </a:tc>
              </a:tr>
              <a:tr h="492152">
                <a:tc vMerge="1">
                  <a:txBody>
                    <a:bodyPr/>
                    <a:lstStyle/>
                    <a:p>
                      <a:endParaRPr lang="es-PE"/>
                    </a:p>
                  </a:txBody>
                  <a:tcPr/>
                </a:tc>
                <a:tc>
                  <a:txBody>
                    <a:bodyPr/>
                    <a:lstStyle/>
                    <a:p>
                      <a:pPr marL="457200" algn="ctr">
                        <a:lnSpc>
                          <a:spcPct val="115000"/>
                        </a:lnSpc>
                        <a:spcAft>
                          <a:spcPts val="1000"/>
                        </a:spcAft>
                        <a:tabLst>
                          <a:tab pos="862965" algn="l"/>
                        </a:tabLst>
                      </a:pPr>
                      <a:r>
                        <a:rPr lang="es-PE" sz="1200" dirty="0">
                          <a:solidFill>
                            <a:schemeClr val="accent1">
                              <a:lumMod val="50000"/>
                            </a:schemeClr>
                          </a:solidFill>
                        </a:rPr>
                        <a:t>Gerente Municipal (Alcalde percibe un ingreso menos de S/. 5 000, según Decreto Supremo N° 025-2007-PCM)</a:t>
                      </a:r>
                      <a:endParaRPr lang="es-PE" sz="1200" dirty="0">
                        <a:solidFill>
                          <a:schemeClr val="accent1">
                            <a:lumMod val="50000"/>
                          </a:schemeClr>
                        </a:solidFill>
                        <a:latin typeface="Calibri"/>
                        <a:ea typeface="Times New Roman"/>
                        <a:cs typeface="Times New Roman"/>
                      </a:endParaRPr>
                    </a:p>
                  </a:txBody>
                  <a:tcPr marL="27781" marR="27781" marT="0" marB="0"/>
                </a:tc>
                <a:tc>
                  <a:txBody>
                    <a:bodyPr/>
                    <a:lstStyle/>
                    <a:p>
                      <a:pPr algn="r">
                        <a:lnSpc>
                          <a:spcPct val="115000"/>
                        </a:lnSpc>
                        <a:spcAft>
                          <a:spcPts val="0"/>
                        </a:spcAft>
                      </a:pPr>
                      <a:r>
                        <a:rPr lang="es-PE" sz="1200" dirty="0">
                          <a:solidFill>
                            <a:schemeClr val="accent1">
                              <a:lumMod val="50000"/>
                            </a:schemeClr>
                          </a:solidFill>
                        </a:rPr>
                        <a:t>800.00</a:t>
                      </a:r>
                      <a:endParaRPr lang="es-PE" sz="1200" dirty="0">
                        <a:solidFill>
                          <a:schemeClr val="accent1">
                            <a:lumMod val="50000"/>
                          </a:schemeClr>
                        </a:solidFill>
                        <a:latin typeface="Calibri"/>
                        <a:ea typeface="Times New Roman"/>
                        <a:cs typeface="Times New Roman"/>
                      </a:endParaRPr>
                    </a:p>
                  </a:txBody>
                  <a:tcPr marL="27781" marR="27781" marT="0" marB="0"/>
                </a:tc>
                <a:tc>
                  <a:txBody>
                    <a:bodyPr/>
                    <a:lstStyle/>
                    <a:p>
                      <a:pPr algn="r">
                        <a:lnSpc>
                          <a:spcPct val="115000"/>
                        </a:lnSpc>
                        <a:spcAft>
                          <a:spcPts val="0"/>
                        </a:spcAft>
                      </a:pPr>
                      <a:r>
                        <a:rPr lang="es-PE" sz="1200" dirty="0">
                          <a:solidFill>
                            <a:schemeClr val="accent1">
                              <a:lumMod val="50000"/>
                            </a:schemeClr>
                          </a:solidFill>
                        </a:rPr>
                        <a:t>5 000.00</a:t>
                      </a:r>
                      <a:endParaRPr lang="es-PE" sz="1200" dirty="0">
                        <a:solidFill>
                          <a:schemeClr val="accent1">
                            <a:lumMod val="50000"/>
                          </a:schemeClr>
                        </a:solidFill>
                        <a:latin typeface="Calibri"/>
                        <a:ea typeface="Times New Roman"/>
                        <a:cs typeface="Times New Roman"/>
                      </a:endParaRPr>
                    </a:p>
                  </a:txBody>
                  <a:tcPr marL="27781" marR="27781" marT="0" marB="0"/>
                </a:tc>
              </a:tr>
              <a:tr h="615190">
                <a:tc vMerge="1">
                  <a:txBody>
                    <a:bodyPr/>
                    <a:lstStyle/>
                    <a:p>
                      <a:endParaRPr lang="es-PE"/>
                    </a:p>
                  </a:txBody>
                  <a:tcPr/>
                </a:tc>
                <a:tc>
                  <a:txBody>
                    <a:bodyPr/>
                    <a:lstStyle/>
                    <a:p>
                      <a:pPr marL="457200" algn="ctr">
                        <a:lnSpc>
                          <a:spcPct val="115000"/>
                        </a:lnSpc>
                        <a:spcAft>
                          <a:spcPts val="1000"/>
                        </a:spcAft>
                        <a:tabLst>
                          <a:tab pos="862965" algn="l"/>
                        </a:tabLst>
                      </a:pPr>
                      <a:r>
                        <a:rPr lang="es-PE" sz="1200" dirty="0">
                          <a:solidFill>
                            <a:schemeClr val="accent1">
                              <a:lumMod val="50000"/>
                            </a:schemeClr>
                          </a:solidFill>
                        </a:rPr>
                        <a:t>Gerente Municipal (Alcalde percibe un ingreso entre S/. 5 000 y S/. 10 000, según Decreto Supremo N° 025-2007-PCM)</a:t>
                      </a:r>
                      <a:endParaRPr lang="es-PE" sz="1200" dirty="0">
                        <a:solidFill>
                          <a:schemeClr val="accent1">
                            <a:lumMod val="50000"/>
                          </a:schemeClr>
                        </a:solidFill>
                        <a:latin typeface="Calibri"/>
                        <a:ea typeface="Times New Roman"/>
                        <a:cs typeface="Times New Roman"/>
                      </a:endParaRPr>
                    </a:p>
                  </a:txBody>
                  <a:tcPr marL="27781" marR="27781" marT="0" marB="0"/>
                </a:tc>
                <a:tc>
                  <a:txBody>
                    <a:bodyPr/>
                    <a:lstStyle/>
                    <a:p>
                      <a:pPr algn="r">
                        <a:lnSpc>
                          <a:spcPct val="115000"/>
                        </a:lnSpc>
                        <a:spcAft>
                          <a:spcPts val="0"/>
                        </a:spcAft>
                      </a:pPr>
                      <a:r>
                        <a:rPr lang="es-PE" sz="1200" dirty="0">
                          <a:solidFill>
                            <a:schemeClr val="accent1">
                              <a:lumMod val="50000"/>
                            </a:schemeClr>
                          </a:solidFill>
                        </a:rPr>
                        <a:t>5 000.00</a:t>
                      </a:r>
                      <a:endParaRPr lang="es-PE" sz="1200" dirty="0">
                        <a:solidFill>
                          <a:schemeClr val="accent1">
                            <a:lumMod val="50000"/>
                          </a:schemeClr>
                        </a:solidFill>
                        <a:latin typeface="Calibri"/>
                        <a:ea typeface="Times New Roman"/>
                        <a:cs typeface="Times New Roman"/>
                      </a:endParaRPr>
                    </a:p>
                  </a:txBody>
                  <a:tcPr marL="27781" marR="27781" marT="0" marB="0"/>
                </a:tc>
                <a:tc>
                  <a:txBody>
                    <a:bodyPr/>
                    <a:lstStyle/>
                    <a:p>
                      <a:pPr algn="r">
                        <a:lnSpc>
                          <a:spcPct val="115000"/>
                        </a:lnSpc>
                        <a:spcAft>
                          <a:spcPts val="0"/>
                        </a:spcAft>
                      </a:pPr>
                      <a:r>
                        <a:rPr lang="es-PE" sz="1200" dirty="0">
                          <a:solidFill>
                            <a:schemeClr val="accent1">
                              <a:lumMod val="50000"/>
                            </a:schemeClr>
                          </a:solidFill>
                        </a:rPr>
                        <a:t>10 000.00</a:t>
                      </a:r>
                      <a:endParaRPr lang="es-PE" sz="1200" dirty="0">
                        <a:solidFill>
                          <a:schemeClr val="accent1">
                            <a:lumMod val="50000"/>
                          </a:schemeClr>
                        </a:solidFill>
                        <a:latin typeface="Calibri"/>
                        <a:ea typeface="Times New Roman"/>
                        <a:cs typeface="Times New Roman"/>
                      </a:endParaRPr>
                    </a:p>
                  </a:txBody>
                  <a:tcPr marL="27781" marR="27781" marT="0" marB="0"/>
                </a:tc>
              </a:tr>
              <a:tr h="555523">
                <a:tc>
                  <a:txBody>
                    <a:bodyPr/>
                    <a:lstStyle/>
                    <a:p>
                      <a:pPr marL="295275" algn="just">
                        <a:lnSpc>
                          <a:spcPct val="115000"/>
                        </a:lnSpc>
                        <a:spcAft>
                          <a:spcPts val="0"/>
                        </a:spcAft>
                        <a:tabLst>
                          <a:tab pos="862965" algn="l"/>
                        </a:tabLst>
                      </a:pPr>
                      <a:endParaRPr lang="es-PE" sz="700" dirty="0">
                        <a:latin typeface="Calibri"/>
                        <a:ea typeface="Times New Roman"/>
                        <a:cs typeface="Times New Roman"/>
                      </a:endParaRPr>
                    </a:p>
                  </a:txBody>
                  <a:tcPr marL="27781" marR="27781" marT="0" marB="0"/>
                </a:tc>
                <a:tc>
                  <a:txBody>
                    <a:bodyPr/>
                    <a:lstStyle/>
                    <a:p>
                      <a:pPr marL="457200" algn="ctr">
                        <a:lnSpc>
                          <a:spcPct val="115000"/>
                        </a:lnSpc>
                        <a:spcAft>
                          <a:spcPts val="0"/>
                        </a:spcAft>
                        <a:tabLst>
                          <a:tab pos="862965" algn="l"/>
                        </a:tabLst>
                      </a:pPr>
                      <a:r>
                        <a:rPr lang="es-PE" sz="1200" dirty="0">
                          <a:solidFill>
                            <a:schemeClr val="accent1">
                              <a:lumMod val="50000"/>
                            </a:schemeClr>
                          </a:solidFill>
                        </a:rPr>
                        <a:t>Gerente Municipal (Alcalde percibe un ingreso mayor que S/. 10 000, según Decreto Supremo N° 025-2007-PCM)</a:t>
                      </a:r>
                      <a:endParaRPr lang="es-PE" sz="1200" dirty="0">
                        <a:solidFill>
                          <a:schemeClr val="accent1">
                            <a:lumMod val="50000"/>
                          </a:schemeClr>
                        </a:solidFill>
                        <a:latin typeface="Calibri"/>
                        <a:ea typeface="Times New Roman"/>
                        <a:cs typeface="Times New Roman"/>
                      </a:endParaRPr>
                    </a:p>
                  </a:txBody>
                  <a:tcPr marL="27781" marR="27781" marT="0" marB="0"/>
                </a:tc>
                <a:tc>
                  <a:txBody>
                    <a:bodyPr/>
                    <a:lstStyle/>
                    <a:p>
                      <a:pPr marL="457200" algn="r">
                        <a:lnSpc>
                          <a:spcPct val="115000"/>
                        </a:lnSpc>
                        <a:spcAft>
                          <a:spcPts val="0"/>
                        </a:spcAft>
                        <a:tabLst>
                          <a:tab pos="862965" algn="l"/>
                        </a:tabLst>
                      </a:pPr>
                      <a:r>
                        <a:rPr lang="es-PE" sz="1200" dirty="0">
                          <a:solidFill>
                            <a:schemeClr val="accent1">
                              <a:lumMod val="50000"/>
                            </a:schemeClr>
                          </a:solidFill>
                        </a:rPr>
                        <a:t>10 000.00</a:t>
                      </a:r>
                      <a:endParaRPr lang="es-PE" sz="1200" dirty="0">
                        <a:solidFill>
                          <a:schemeClr val="accent1">
                            <a:lumMod val="50000"/>
                          </a:schemeClr>
                        </a:solidFill>
                        <a:latin typeface="Calibri"/>
                        <a:ea typeface="Times New Roman"/>
                        <a:cs typeface="Times New Roman"/>
                      </a:endParaRPr>
                    </a:p>
                  </a:txBody>
                  <a:tcPr marL="27781" marR="27781" marT="0" marB="0"/>
                </a:tc>
                <a:tc>
                  <a:txBody>
                    <a:bodyPr/>
                    <a:lstStyle/>
                    <a:p>
                      <a:pPr marL="457200" algn="r">
                        <a:lnSpc>
                          <a:spcPct val="115000"/>
                        </a:lnSpc>
                        <a:spcAft>
                          <a:spcPts val="1000"/>
                        </a:spcAft>
                        <a:tabLst>
                          <a:tab pos="862965" algn="l"/>
                        </a:tabLst>
                      </a:pPr>
                      <a:r>
                        <a:rPr lang="es-PE" sz="1200" dirty="0">
                          <a:solidFill>
                            <a:schemeClr val="accent1">
                              <a:lumMod val="50000"/>
                            </a:schemeClr>
                          </a:solidFill>
                        </a:rPr>
                        <a:t>16 000.00</a:t>
                      </a:r>
                      <a:endParaRPr lang="es-PE" sz="1200" dirty="0">
                        <a:solidFill>
                          <a:schemeClr val="accent1">
                            <a:lumMod val="50000"/>
                          </a:schemeClr>
                        </a:solidFill>
                        <a:latin typeface="Calibri"/>
                        <a:ea typeface="Times New Roman"/>
                        <a:cs typeface="Times New Roman"/>
                      </a:endParaRPr>
                    </a:p>
                  </a:txBody>
                  <a:tcPr marL="27781" marR="27781" marT="0" marB="0"/>
                </a:tc>
              </a:tr>
            </a:tbl>
          </a:graphicData>
        </a:graphic>
      </p:graphicFrame>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idx="4294967295"/>
          </p:nvPr>
        </p:nvSpPr>
        <p:spPr>
          <a:xfrm>
            <a:off x="571472" y="2214554"/>
            <a:ext cx="7643834" cy="758825"/>
          </a:xfrm>
        </p:spPr>
        <p:txBody>
          <a:bodyPr>
            <a:normAutofit/>
          </a:bodyPr>
          <a:lstStyle/>
          <a:p>
            <a:r>
              <a:rPr lang="es-PE" sz="3600" b="1" u="sng" dirty="0" smtClean="0">
                <a:solidFill>
                  <a:schemeClr val="accent1">
                    <a:lumMod val="50000"/>
                  </a:schemeClr>
                </a:solidFill>
              </a:rPr>
              <a:t>VIÁTICOS</a:t>
            </a:r>
            <a:endParaRPr lang="es-PE" sz="3600" b="1" u="sng" dirty="0">
              <a:solidFill>
                <a:schemeClr val="accent1">
                  <a:lumMod val="50000"/>
                </a:schemeClr>
              </a:solidFill>
            </a:endParaRP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idx="4294967295"/>
          </p:nvPr>
        </p:nvSpPr>
        <p:spPr>
          <a:xfrm>
            <a:off x="285720" y="428604"/>
            <a:ext cx="8534400" cy="758825"/>
          </a:xfrm>
        </p:spPr>
        <p:txBody>
          <a:bodyPr>
            <a:normAutofit/>
          </a:bodyPr>
          <a:lstStyle/>
          <a:p>
            <a:r>
              <a:rPr lang="es-PE" sz="2800" b="1" u="sng" dirty="0" smtClean="0">
                <a:solidFill>
                  <a:schemeClr val="accent1">
                    <a:lumMod val="50000"/>
                  </a:schemeClr>
                </a:solidFill>
              </a:rPr>
              <a:t>DEFINICIÓN</a:t>
            </a:r>
            <a:endParaRPr lang="es-PE" sz="2800" b="1" u="sng" dirty="0">
              <a:solidFill>
                <a:schemeClr val="accent1">
                  <a:lumMod val="50000"/>
                </a:schemeClr>
              </a:solidFill>
            </a:endParaRPr>
          </a:p>
        </p:txBody>
      </p:sp>
      <p:sp>
        <p:nvSpPr>
          <p:cNvPr id="3" name="2 Marcador de contenido"/>
          <p:cNvSpPr>
            <a:spLocks noGrp="1"/>
          </p:cNvSpPr>
          <p:nvPr>
            <p:ph sz="quarter" idx="4294967295"/>
          </p:nvPr>
        </p:nvSpPr>
        <p:spPr>
          <a:xfrm>
            <a:off x="285720" y="1500174"/>
            <a:ext cx="8504238" cy="4572000"/>
          </a:xfrm>
        </p:spPr>
        <p:txBody>
          <a:bodyPr/>
          <a:lstStyle/>
          <a:p>
            <a:pPr algn="just">
              <a:buNone/>
            </a:pPr>
            <a:r>
              <a:rPr lang="es-PE" sz="2400" dirty="0" smtClean="0">
                <a:solidFill>
                  <a:schemeClr val="accent3">
                    <a:lumMod val="50000"/>
                  </a:schemeClr>
                </a:solidFill>
              </a:rPr>
              <a:t>	</a:t>
            </a:r>
            <a:r>
              <a:rPr lang="es-PE" sz="2400" dirty="0" smtClean="0">
                <a:solidFill>
                  <a:schemeClr val="accent2">
                    <a:lumMod val="50000"/>
                  </a:schemeClr>
                </a:solidFill>
              </a:rPr>
              <a:t>Son pagos que recibe el funcionario o servidor público con la finalidad que pueda sufragar sus gastos de alimentación y hospedaje, cuando deba desplazarse fuera del lugar donde se encuentra ubicado su centro de labores para cumplir una misión oficial. </a:t>
            </a:r>
          </a:p>
          <a:p>
            <a:endParaRPr lang="es-PE"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idx="4294967295"/>
          </p:nvPr>
        </p:nvSpPr>
        <p:spPr>
          <a:xfrm>
            <a:off x="285720" y="214290"/>
            <a:ext cx="8534400" cy="973139"/>
          </a:xfrm>
        </p:spPr>
        <p:txBody>
          <a:bodyPr>
            <a:noAutofit/>
          </a:bodyPr>
          <a:lstStyle/>
          <a:p>
            <a:pPr lvl="1" algn="ctr" rtl="0">
              <a:spcBef>
                <a:spcPct val="0"/>
              </a:spcBef>
            </a:pPr>
            <a:r>
              <a:rPr lang="es-PE" sz="2800" b="1" u="sng" dirty="0" smtClean="0">
                <a:solidFill>
                  <a:schemeClr val="accent1">
                    <a:lumMod val="50000"/>
                  </a:schemeClr>
                </a:solidFill>
                <a:latin typeface="+mj-lt"/>
              </a:rPr>
              <a:t>VIÁTICOS POR DESPLAZAMIENTO EN TERRITORIO NACIONAL</a:t>
            </a:r>
            <a:endParaRPr lang="es-PE" sz="2800" u="sng" dirty="0">
              <a:latin typeface="+mj-lt"/>
            </a:endParaRPr>
          </a:p>
        </p:txBody>
      </p:sp>
      <p:sp>
        <p:nvSpPr>
          <p:cNvPr id="3" name="2 Marcador de contenido"/>
          <p:cNvSpPr>
            <a:spLocks noGrp="1"/>
          </p:cNvSpPr>
          <p:nvPr>
            <p:ph sz="quarter" idx="4294967295"/>
          </p:nvPr>
        </p:nvSpPr>
        <p:spPr>
          <a:xfrm>
            <a:off x="357158" y="1500174"/>
            <a:ext cx="8286808" cy="4572000"/>
          </a:xfrm>
        </p:spPr>
        <p:txBody>
          <a:bodyPr>
            <a:normAutofit fontScale="92500"/>
          </a:bodyPr>
          <a:lstStyle/>
          <a:p>
            <a:pPr algn="just">
              <a:buClr>
                <a:schemeClr val="accent1">
                  <a:lumMod val="50000"/>
                </a:schemeClr>
              </a:buClr>
              <a:buFont typeface="Wingdings" pitchFamily="2" charset="2"/>
              <a:buChar char="Ø"/>
            </a:pPr>
            <a:r>
              <a:rPr lang="es-PE" sz="2400" dirty="0" smtClean="0">
                <a:solidFill>
                  <a:schemeClr val="accent2">
                    <a:lumMod val="50000"/>
                  </a:schemeClr>
                </a:solidFill>
              </a:rPr>
              <a:t>El monto de los viáticos por viajes a nivel nacional en comisión de servicios para los funcionarios y empleados públicos, independientemente del vínculo que tengan con el Estado; incluyendo aquellos que brinden servicios de consultoría que, por la necesidad o naturaleza del servicio, requieran realizar viajes al interior del país, es de trescientos veinte y 00/100 nuevos soles (S/. 320,00) por día.</a:t>
            </a:r>
          </a:p>
          <a:p>
            <a:pPr algn="just">
              <a:buClr>
                <a:schemeClr val="accent1">
                  <a:lumMod val="50000"/>
                </a:schemeClr>
              </a:buClr>
              <a:buNone/>
            </a:pPr>
            <a:endParaRPr lang="es-PE" sz="2400" dirty="0" smtClean="0">
              <a:solidFill>
                <a:schemeClr val="accent2">
                  <a:lumMod val="50000"/>
                </a:schemeClr>
              </a:solidFill>
            </a:endParaRPr>
          </a:p>
          <a:p>
            <a:pPr algn="just">
              <a:buClr>
                <a:schemeClr val="accent1">
                  <a:lumMod val="50000"/>
                </a:schemeClr>
              </a:buClr>
              <a:buFont typeface="Wingdings" pitchFamily="2" charset="2"/>
              <a:buChar char="Ø"/>
            </a:pPr>
            <a:r>
              <a:rPr lang="es-PE" sz="2400" dirty="0" smtClean="0">
                <a:solidFill>
                  <a:schemeClr val="accent2">
                    <a:lumMod val="50000"/>
                  </a:schemeClr>
                </a:solidFill>
              </a:rPr>
              <a:t>En el caso de los Ministros de Estado, Viceministros, Jefes de Organismos Constitucionalmente Autónomos, Presidente del Poder Judicial, Jueces Supremos, Fiscales Supremos y Presidentes Regionales, Secretarios Generales, Jefes de Organismos Públicos, Presidentes de Cortes Superiores, Jueces Superiores, Fiscales Superiores y Alcaldes, les corresponderá trescientos ochenta y 00/100 nuevos soles (S/. 380,00) de viáticos por día (D.S. N°007-2013-EF, Art.1°). </a:t>
            </a:r>
          </a:p>
          <a:p>
            <a:pPr algn="just"/>
            <a:endParaRPr lang="es-PE" dirty="0" smtClean="0"/>
          </a:p>
          <a:p>
            <a:endParaRPr lang="es-PE"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4294967295"/>
          </p:nvPr>
        </p:nvSpPr>
        <p:spPr>
          <a:xfrm>
            <a:off x="428596" y="857232"/>
            <a:ext cx="8215370" cy="5241943"/>
          </a:xfrm>
        </p:spPr>
        <p:txBody>
          <a:bodyPr>
            <a:normAutofit/>
          </a:bodyPr>
          <a:lstStyle/>
          <a:p>
            <a:pPr algn="just">
              <a:buClr>
                <a:schemeClr val="accent1">
                  <a:lumMod val="50000"/>
                </a:schemeClr>
              </a:buClr>
              <a:buFont typeface="Wingdings" pitchFamily="2" charset="2"/>
              <a:buChar char="Ø"/>
            </a:pPr>
            <a:r>
              <a:rPr lang="es-PE" sz="2200" dirty="0" smtClean="0">
                <a:solidFill>
                  <a:schemeClr val="accent2">
                    <a:lumMod val="50000"/>
                  </a:schemeClr>
                </a:solidFill>
              </a:rPr>
              <a:t>Para el otorgamiento de viáticos, se considerará como un día a las comisiones cuya duración sea mayor a cuatro (04) horas y menor o igual a veinticuatro (24) horas. En caso sea menor a dicho período, el monto del viático será otorgado de manera proporcional a las horas de la comisión.</a:t>
            </a:r>
          </a:p>
          <a:p>
            <a:pPr algn="just">
              <a:buClr>
                <a:schemeClr val="accent1">
                  <a:lumMod val="50000"/>
                </a:schemeClr>
              </a:buClr>
              <a:buFont typeface="Wingdings" pitchFamily="2" charset="2"/>
              <a:buChar char="Ø"/>
            </a:pPr>
            <a:endParaRPr lang="es-PE" sz="2200" dirty="0" smtClean="0">
              <a:solidFill>
                <a:schemeClr val="accent2">
                  <a:lumMod val="50000"/>
                </a:schemeClr>
              </a:solidFill>
            </a:endParaRPr>
          </a:p>
          <a:p>
            <a:pPr algn="just">
              <a:buClr>
                <a:schemeClr val="accent1">
                  <a:lumMod val="50000"/>
                </a:schemeClr>
              </a:buClr>
              <a:buFont typeface="Wingdings" pitchFamily="2" charset="2"/>
              <a:buChar char="Ø"/>
            </a:pPr>
            <a:r>
              <a:rPr lang="es-PE" sz="2200" dirty="0" smtClean="0">
                <a:solidFill>
                  <a:schemeClr val="accent2">
                    <a:lumMod val="50000"/>
                  </a:schemeClr>
                </a:solidFill>
              </a:rPr>
              <a:t>Los viáticos comprenden los gastos por concepto de alimentación, hospedaje y movilidad (hacia y desde el lugar de embarque); así como la utilizada para el desplazamiento en el lugar donde se realiza la comisión de servicios (D.S. N° 007-2013-EF, Art. 2°)</a:t>
            </a:r>
          </a:p>
          <a:p>
            <a:endParaRPr lang="es-PE"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idx="4294967295"/>
          </p:nvPr>
        </p:nvSpPr>
        <p:spPr>
          <a:xfrm>
            <a:off x="500034" y="428604"/>
            <a:ext cx="8215312" cy="642942"/>
          </a:xfrm>
        </p:spPr>
        <p:txBody>
          <a:bodyPr>
            <a:normAutofit/>
          </a:bodyPr>
          <a:lstStyle/>
          <a:p>
            <a:pPr algn="ctr"/>
            <a:r>
              <a:rPr lang="es-PE" sz="2800" b="1" u="sng" dirty="0" smtClean="0">
                <a:solidFill>
                  <a:schemeClr val="accent1">
                    <a:lumMod val="50000"/>
                  </a:schemeClr>
                </a:solidFill>
                <a:effectLst/>
              </a:rPr>
              <a:t>RENDICIÓN DE CUENTAS</a:t>
            </a:r>
            <a:r>
              <a:rPr lang="es-PE" sz="2800" b="1" dirty="0" smtClean="0">
                <a:solidFill>
                  <a:schemeClr val="accent1">
                    <a:lumMod val="50000"/>
                  </a:schemeClr>
                </a:solidFill>
                <a:effectLst/>
              </a:rPr>
              <a:t> </a:t>
            </a:r>
            <a:endParaRPr lang="es-PE" sz="2800" b="1" dirty="0">
              <a:solidFill>
                <a:schemeClr val="accent1">
                  <a:lumMod val="50000"/>
                </a:schemeClr>
              </a:solidFill>
              <a:effectLst/>
            </a:endParaRPr>
          </a:p>
        </p:txBody>
      </p:sp>
      <p:sp>
        <p:nvSpPr>
          <p:cNvPr id="3" name="2 Marcador de contenido"/>
          <p:cNvSpPr>
            <a:spLocks noGrp="1"/>
          </p:cNvSpPr>
          <p:nvPr>
            <p:ph sz="quarter" idx="4294967295"/>
          </p:nvPr>
        </p:nvSpPr>
        <p:spPr>
          <a:xfrm>
            <a:off x="428596" y="1285875"/>
            <a:ext cx="8286808" cy="5572125"/>
          </a:xfrm>
        </p:spPr>
        <p:txBody>
          <a:bodyPr>
            <a:normAutofit/>
          </a:bodyPr>
          <a:lstStyle/>
          <a:p>
            <a:pPr algn="just">
              <a:buClr>
                <a:schemeClr val="accent1">
                  <a:lumMod val="50000"/>
                </a:schemeClr>
              </a:buClr>
              <a:buFont typeface="Wingdings" pitchFamily="2" charset="2"/>
              <a:buChar char="Ø"/>
            </a:pPr>
            <a:r>
              <a:rPr lang="es-PE" sz="2200" dirty="0" smtClean="0">
                <a:solidFill>
                  <a:schemeClr val="accent2">
                    <a:lumMod val="50000"/>
                  </a:schemeClr>
                </a:solidFill>
              </a:rPr>
              <a:t>Las personas que perciban viáticos deben presentar la respectiva rendición de cuenta y gastos de viaje debidamente sustentada con los comprobantes de pago por los servicios de movilidad, alimentación y hospedaje obtenidos hasta por un porcentaje no menor al setenta por ciento (70%) del monto otorgado. El saldo resultante, no mayor al treinta por ciento (30%) podrá sustentarse mediante Declaración Jurada, siempre que no sea posible obtener comprobantes de pago reconocidos y emitidos de conformidad con lo establecido por la Superintendencia Nacional de Administración Tributaria- SUNAT.</a:t>
            </a:r>
          </a:p>
          <a:p>
            <a:pPr algn="just">
              <a:buClr>
                <a:schemeClr val="accent1">
                  <a:lumMod val="50000"/>
                </a:schemeClr>
              </a:buClr>
              <a:buFont typeface="Wingdings" pitchFamily="2" charset="2"/>
              <a:buChar char="Ø"/>
            </a:pPr>
            <a:endParaRPr lang="es-PE" sz="2200" dirty="0" smtClean="0">
              <a:solidFill>
                <a:schemeClr val="accent2">
                  <a:lumMod val="50000"/>
                </a:schemeClr>
              </a:solidFill>
            </a:endParaRPr>
          </a:p>
          <a:p>
            <a:pPr algn="just">
              <a:buClr>
                <a:schemeClr val="accent1">
                  <a:lumMod val="50000"/>
                </a:schemeClr>
              </a:buClr>
              <a:buFont typeface="Wingdings" pitchFamily="2" charset="2"/>
              <a:buChar char="Ø"/>
            </a:pPr>
            <a:r>
              <a:rPr lang="es-PE" sz="2200" dirty="0" smtClean="0">
                <a:solidFill>
                  <a:schemeClr val="accent2">
                    <a:lumMod val="50000"/>
                  </a:schemeClr>
                </a:solidFill>
              </a:rPr>
              <a:t>La rendición de cuentas deberá presentarse dentro de los diez (10) días hábiles contados desde la culminación de la comisión de servicios (D.S. N° 007-2013-EF, Art.3°).</a:t>
            </a:r>
          </a:p>
          <a:p>
            <a:pPr algn="just">
              <a:buNone/>
            </a:pPr>
            <a:endParaRPr lang="es-PE" dirty="0" smtClean="0">
              <a:solidFill>
                <a:schemeClr val="accent4">
                  <a:lumMod val="50000"/>
                </a:schemeClr>
              </a:solidFill>
            </a:endParaRPr>
          </a:p>
          <a:p>
            <a:pPr algn="just">
              <a:buNone/>
            </a:pPr>
            <a:endParaRPr lang="es-PE" dirty="0" smtClean="0">
              <a:solidFill>
                <a:schemeClr val="accent4">
                  <a:lumMod val="50000"/>
                </a:schemeClr>
              </a:solidFill>
            </a:endParaRPr>
          </a:p>
          <a:p>
            <a:pPr algn="just">
              <a:buNone/>
            </a:pPr>
            <a:endParaRPr lang="es-PE" dirty="0" smtClean="0">
              <a:solidFill>
                <a:schemeClr val="accent4">
                  <a:lumMod val="50000"/>
                </a:schemeClr>
              </a:solidFill>
            </a:endParaRPr>
          </a:p>
          <a:p>
            <a:pPr algn="just">
              <a:buNone/>
            </a:pPr>
            <a:endParaRPr lang="es-PE" dirty="0">
              <a:solidFill>
                <a:schemeClr val="accent4">
                  <a:lumMod val="50000"/>
                </a:schemeClr>
              </a:solidFill>
            </a:endParaRP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idx="4294967295"/>
          </p:nvPr>
        </p:nvSpPr>
        <p:spPr>
          <a:xfrm>
            <a:off x="571472" y="571480"/>
            <a:ext cx="7929563" cy="582633"/>
          </a:xfrm>
        </p:spPr>
        <p:txBody>
          <a:bodyPr>
            <a:normAutofit/>
          </a:bodyPr>
          <a:lstStyle/>
          <a:p>
            <a:pPr algn="ctr"/>
            <a:r>
              <a:rPr lang="es-PE" sz="2800" b="1" u="sng" dirty="0" smtClean="0">
                <a:solidFill>
                  <a:schemeClr val="accent1">
                    <a:lumMod val="50000"/>
                  </a:schemeClr>
                </a:solidFill>
                <a:effectLst/>
              </a:rPr>
              <a:t>VIATICOS PARA VIAJES AL EXTERIOR </a:t>
            </a:r>
            <a:endParaRPr lang="es-PE" sz="2800" b="1" u="sng" dirty="0">
              <a:solidFill>
                <a:schemeClr val="accent1">
                  <a:lumMod val="50000"/>
                </a:schemeClr>
              </a:solidFill>
              <a:effectLst/>
            </a:endParaRPr>
          </a:p>
        </p:txBody>
      </p:sp>
      <p:sp>
        <p:nvSpPr>
          <p:cNvPr id="3" name="2 Marcador de contenido"/>
          <p:cNvSpPr>
            <a:spLocks noGrp="1"/>
          </p:cNvSpPr>
          <p:nvPr>
            <p:ph sz="quarter" idx="4294967295"/>
          </p:nvPr>
        </p:nvSpPr>
        <p:spPr>
          <a:xfrm>
            <a:off x="500034" y="1662112"/>
            <a:ext cx="8148666" cy="5195888"/>
          </a:xfrm>
        </p:spPr>
        <p:txBody>
          <a:bodyPr>
            <a:normAutofit/>
          </a:bodyPr>
          <a:lstStyle/>
          <a:p>
            <a:pPr algn="just">
              <a:buNone/>
            </a:pPr>
            <a:r>
              <a:rPr lang="es-PE" sz="2400" dirty="0" smtClean="0">
                <a:solidFill>
                  <a:schemeClr val="accent3">
                    <a:lumMod val="50000"/>
                  </a:schemeClr>
                </a:solidFill>
              </a:rPr>
              <a:t>	</a:t>
            </a:r>
            <a:r>
              <a:rPr lang="es-PE" sz="2200" dirty="0" smtClean="0">
                <a:solidFill>
                  <a:schemeClr val="accent2">
                    <a:lumMod val="50000"/>
                  </a:schemeClr>
                </a:solidFill>
              </a:rPr>
              <a:t>De conformidad con la modificación al artículo 5° del Decreto Supremo N° 047-2002-PCM efectuada mediante Decreto Supremo N° 056-2013-PCM publicado en el Diario Oficial “El Peruano” el 19 de mayo de 2013, los gastos que por concepto de viáticos ocasionen los viajes al exterior de los funcionarios y servidores públicos, serán calculados conforme a la siguiente Escala de Viáticos por Zonas Geográficas:</a:t>
            </a:r>
          </a:p>
          <a:p>
            <a:pPr>
              <a:buNone/>
            </a:pPr>
            <a:endParaRPr lang="es-PE" dirty="0" smtClean="0"/>
          </a:p>
          <a:p>
            <a:pPr algn="just">
              <a:buNone/>
            </a:pPr>
            <a:endParaRPr lang="es-PE"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a"/>
          <p:cNvGraphicFramePr>
            <a:graphicFrameLocks noGrp="1"/>
          </p:cNvGraphicFramePr>
          <p:nvPr/>
        </p:nvGraphicFramePr>
        <p:xfrm>
          <a:off x="2143108" y="785793"/>
          <a:ext cx="5000660" cy="5286414"/>
        </p:xfrm>
        <a:graphic>
          <a:graphicData uri="http://schemas.openxmlformats.org/drawingml/2006/table">
            <a:tbl>
              <a:tblPr>
                <a:tableStyleId>{BC89EF96-8CEA-46FF-86C4-4CE0E7609802}</a:tableStyleId>
              </a:tblPr>
              <a:tblGrid>
                <a:gridCol w="2516821"/>
                <a:gridCol w="2483839"/>
              </a:tblGrid>
              <a:tr h="953970">
                <a:tc>
                  <a:txBody>
                    <a:bodyPr/>
                    <a:lstStyle/>
                    <a:p>
                      <a:pPr algn="ctr">
                        <a:lnSpc>
                          <a:spcPct val="115000"/>
                        </a:lnSpc>
                        <a:spcAft>
                          <a:spcPts val="1000"/>
                        </a:spcAft>
                      </a:pPr>
                      <a:endParaRPr lang="es-PE" sz="1600" b="1" dirty="0" smtClean="0">
                        <a:solidFill>
                          <a:schemeClr val="accent1">
                            <a:lumMod val="50000"/>
                          </a:schemeClr>
                        </a:solidFill>
                      </a:endParaRPr>
                    </a:p>
                    <a:p>
                      <a:pPr algn="ctr">
                        <a:lnSpc>
                          <a:spcPct val="115000"/>
                        </a:lnSpc>
                        <a:spcAft>
                          <a:spcPts val="1000"/>
                        </a:spcAft>
                      </a:pPr>
                      <a:r>
                        <a:rPr lang="es-PE" sz="1600" b="1" dirty="0" smtClean="0">
                          <a:solidFill>
                            <a:schemeClr val="accent1">
                              <a:lumMod val="50000"/>
                            </a:schemeClr>
                          </a:solidFill>
                        </a:rPr>
                        <a:t>ZONA </a:t>
                      </a:r>
                      <a:r>
                        <a:rPr lang="es-PE" sz="1600" b="1" dirty="0">
                          <a:solidFill>
                            <a:schemeClr val="accent1">
                              <a:lumMod val="50000"/>
                            </a:schemeClr>
                          </a:solidFill>
                        </a:rPr>
                        <a:t>GEOGRÁFICA</a:t>
                      </a:r>
                      <a:endParaRPr lang="es-PE" sz="1600" b="1" dirty="0">
                        <a:solidFill>
                          <a:schemeClr val="accent1">
                            <a:lumMod val="50000"/>
                          </a:schemeClr>
                        </a:solidFill>
                        <a:latin typeface="Calibri"/>
                        <a:ea typeface="Times New Roman"/>
                        <a:cs typeface="Times New Roman"/>
                      </a:endParaRPr>
                    </a:p>
                  </a:txBody>
                  <a:tcPr marL="44450" marR="44450" marT="0" marB="0"/>
                </a:tc>
                <a:tc>
                  <a:txBody>
                    <a:bodyPr/>
                    <a:lstStyle/>
                    <a:p>
                      <a:pPr algn="ctr">
                        <a:lnSpc>
                          <a:spcPct val="115000"/>
                        </a:lnSpc>
                        <a:spcAft>
                          <a:spcPts val="1000"/>
                        </a:spcAft>
                      </a:pPr>
                      <a:endParaRPr lang="es-PE" sz="1600" b="1" dirty="0" smtClean="0">
                        <a:solidFill>
                          <a:schemeClr val="accent1">
                            <a:lumMod val="50000"/>
                          </a:schemeClr>
                        </a:solidFill>
                      </a:endParaRPr>
                    </a:p>
                    <a:p>
                      <a:pPr algn="ctr">
                        <a:lnSpc>
                          <a:spcPct val="115000"/>
                        </a:lnSpc>
                        <a:spcAft>
                          <a:spcPts val="1000"/>
                        </a:spcAft>
                      </a:pPr>
                      <a:r>
                        <a:rPr lang="es-PE" sz="1600" b="1" dirty="0" smtClean="0">
                          <a:solidFill>
                            <a:schemeClr val="accent1">
                              <a:lumMod val="50000"/>
                            </a:schemeClr>
                          </a:solidFill>
                        </a:rPr>
                        <a:t>MONTO </a:t>
                      </a:r>
                      <a:r>
                        <a:rPr lang="es-PE" sz="1600" b="1" dirty="0">
                          <a:solidFill>
                            <a:schemeClr val="accent1">
                              <a:lumMod val="50000"/>
                            </a:schemeClr>
                          </a:solidFill>
                        </a:rPr>
                        <a:t>DE VIATICO</a:t>
                      </a:r>
                      <a:endParaRPr lang="es-PE" sz="1600" b="1" dirty="0">
                        <a:solidFill>
                          <a:schemeClr val="accent1">
                            <a:lumMod val="50000"/>
                          </a:schemeClr>
                        </a:solidFill>
                        <a:latin typeface="Calibri"/>
                        <a:ea typeface="Times New Roman"/>
                        <a:cs typeface="Times New Roman"/>
                      </a:endParaRPr>
                    </a:p>
                  </a:txBody>
                  <a:tcPr marL="44450" marR="44450" marT="0" marB="0"/>
                </a:tc>
              </a:tr>
              <a:tr h="438928">
                <a:tc>
                  <a:txBody>
                    <a:bodyPr/>
                    <a:lstStyle/>
                    <a:p>
                      <a:pPr algn="ctr">
                        <a:lnSpc>
                          <a:spcPct val="115000"/>
                        </a:lnSpc>
                        <a:spcAft>
                          <a:spcPts val="1000"/>
                        </a:spcAft>
                      </a:pPr>
                      <a:r>
                        <a:rPr lang="es-PE" sz="1600" dirty="0">
                          <a:solidFill>
                            <a:schemeClr val="accent1">
                              <a:lumMod val="50000"/>
                            </a:schemeClr>
                          </a:solidFill>
                        </a:rPr>
                        <a:t>África</a:t>
                      </a:r>
                      <a:endParaRPr lang="es-PE" sz="1600" dirty="0">
                        <a:solidFill>
                          <a:schemeClr val="accent1">
                            <a:lumMod val="50000"/>
                          </a:schemeClr>
                        </a:solidFill>
                        <a:latin typeface="Calibri"/>
                        <a:ea typeface="Times New Roman"/>
                        <a:cs typeface="Times New Roman"/>
                      </a:endParaRPr>
                    </a:p>
                  </a:txBody>
                  <a:tcPr marL="44450" marR="44450" marT="0" marB="0"/>
                </a:tc>
                <a:tc>
                  <a:txBody>
                    <a:bodyPr/>
                    <a:lstStyle/>
                    <a:p>
                      <a:pPr algn="ctr">
                        <a:lnSpc>
                          <a:spcPct val="115000"/>
                        </a:lnSpc>
                        <a:spcAft>
                          <a:spcPts val="1000"/>
                        </a:spcAft>
                      </a:pPr>
                      <a:r>
                        <a:rPr lang="es-PE" sz="1600" dirty="0">
                          <a:solidFill>
                            <a:schemeClr val="accent1">
                              <a:lumMod val="50000"/>
                            </a:schemeClr>
                          </a:solidFill>
                        </a:rPr>
                        <a:t>$ 480,00</a:t>
                      </a:r>
                      <a:endParaRPr lang="es-PE" sz="1600" dirty="0">
                        <a:solidFill>
                          <a:schemeClr val="accent1">
                            <a:lumMod val="50000"/>
                          </a:schemeClr>
                        </a:solidFill>
                        <a:latin typeface="Calibri"/>
                        <a:ea typeface="Times New Roman"/>
                        <a:cs typeface="Times New Roman"/>
                      </a:endParaRPr>
                    </a:p>
                  </a:txBody>
                  <a:tcPr marL="44450" marR="44450" marT="0" marB="0"/>
                </a:tc>
              </a:tr>
              <a:tr h="385140">
                <a:tc>
                  <a:txBody>
                    <a:bodyPr/>
                    <a:lstStyle/>
                    <a:p>
                      <a:pPr algn="ctr">
                        <a:lnSpc>
                          <a:spcPct val="115000"/>
                        </a:lnSpc>
                        <a:spcAft>
                          <a:spcPts val="1000"/>
                        </a:spcAft>
                      </a:pPr>
                      <a:r>
                        <a:rPr lang="es-PE" sz="1600" dirty="0">
                          <a:solidFill>
                            <a:schemeClr val="accent1">
                              <a:lumMod val="50000"/>
                            </a:schemeClr>
                          </a:solidFill>
                        </a:rPr>
                        <a:t>América Central</a:t>
                      </a:r>
                      <a:endParaRPr lang="es-PE" sz="1600" dirty="0">
                        <a:solidFill>
                          <a:schemeClr val="accent1">
                            <a:lumMod val="50000"/>
                          </a:schemeClr>
                        </a:solidFill>
                        <a:latin typeface="Calibri"/>
                        <a:ea typeface="Times New Roman"/>
                        <a:cs typeface="Times New Roman"/>
                      </a:endParaRPr>
                    </a:p>
                  </a:txBody>
                  <a:tcPr marL="44450" marR="44450" marT="0" marB="0"/>
                </a:tc>
                <a:tc>
                  <a:txBody>
                    <a:bodyPr/>
                    <a:lstStyle/>
                    <a:p>
                      <a:pPr algn="ctr">
                        <a:lnSpc>
                          <a:spcPct val="115000"/>
                        </a:lnSpc>
                        <a:spcAft>
                          <a:spcPts val="1000"/>
                        </a:spcAft>
                      </a:pPr>
                      <a:r>
                        <a:rPr lang="es-PE" sz="1600" dirty="0">
                          <a:solidFill>
                            <a:schemeClr val="accent1">
                              <a:lumMod val="50000"/>
                            </a:schemeClr>
                          </a:solidFill>
                        </a:rPr>
                        <a:t>$ 315,00</a:t>
                      </a:r>
                      <a:endParaRPr lang="es-PE" sz="1600" dirty="0">
                        <a:solidFill>
                          <a:schemeClr val="accent1">
                            <a:lumMod val="50000"/>
                          </a:schemeClr>
                        </a:solidFill>
                        <a:latin typeface="Calibri"/>
                        <a:ea typeface="Times New Roman"/>
                        <a:cs typeface="Times New Roman"/>
                      </a:endParaRPr>
                    </a:p>
                  </a:txBody>
                  <a:tcPr marL="44450" marR="44450" marT="0" marB="0"/>
                </a:tc>
              </a:tr>
              <a:tr h="385140">
                <a:tc>
                  <a:txBody>
                    <a:bodyPr/>
                    <a:lstStyle/>
                    <a:p>
                      <a:pPr algn="ctr">
                        <a:lnSpc>
                          <a:spcPct val="115000"/>
                        </a:lnSpc>
                        <a:spcAft>
                          <a:spcPts val="1000"/>
                        </a:spcAft>
                      </a:pPr>
                      <a:r>
                        <a:rPr lang="es-PE" sz="1600" dirty="0">
                          <a:solidFill>
                            <a:schemeClr val="accent1">
                              <a:lumMod val="50000"/>
                            </a:schemeClr>
                          </a:solidFill>
                        </a:rPr>
                        <a:t>América del Norte</a:t>
                      </a:r>
                      <a:endParaRPr lang="es-PE" sz="1600" dirty="0">
                        <a:solidFill>
                          <a:schemeClr val="accent1">
                            <a:lumMod val="50000"/>
                          </a:schemeClr>
                        </a:solidFill>
                        <a:latin typeface="Calibri"/>
                        <a:ea typeface="Times New Roman"/>
                        <a:cs typeface="Times New Roman"/>
                      </a:endParaRPr>
                    </a:p>
                  </a:txBody>
                  <a:tcPr marL="44450" marR="44450" marT="0" marB="0"/>
                </a:tc>
                <a:tc>
                  <a:txBody>
                    <a:bodyPr/>
                    <a:lstStyle/>
                    <a:p>
                      <a:pPr algn="ctr">
                        <a:lnSpc>
                          <a:spcPct val="115000"/>
                        </a:lnSpc>
                        <a:spcAft>
                          <a:spcPts val="1000"/>
                        </a:spcAft>
                      </a:pPr>
                      <a:r>
                        <a:rPr lang="es-PE" sz="1600" dirty="0">
                          <a:solidFill>
                            <a:schemeClr val="accent1">
                              <a:lumMod val="50000"/>
                            </a:schemeClr>
                          </a:solidFill>
                        </a:rPr>
                        <a:t>$ 440,00</a:t>
                      </a:r>
                      <a:endParaRPr lang="es-PE" sz="1600" dirty="0">
                        <a:solidFill>
                          <a:schemeClr val="accent1">
                            <a:lumMod val="50000"/>
                          </a:schemeClr>
                        </a:solidFill>
                        <a:latin typeface="Calibri"/>
                        <a:ea typeface="Times New Roman"/>
                        <a:cs typeface="Times New Roman"/>
                      </a:endParaRPr>
                    </a:p>
                  </a:txBody>
                  <a:tcPr marL="44450" marR="44450" marT="0" marB="0"/>
                </a:tc>
              </a:tr>
              <a:tr h="492208">
                <a:tc>
                  <a:txBody>
                    <a:bodyPr/>
                    <a:lstStyle/>
                    <a:p>
                      <a:pPr algn="ctr">
                        <a:lnSpc>
                          <a:spcPct val="115000"/>
                        </a:lnSpc>
                        <a:spcAft>
                          <a:spcPts val="1000"/>
                        </a:spcAft>
                      </a:pPr>
                      <a:r>
                        <a:rPr lang="es-PE" sz="1600" dirty="0">
                          <a:solidFill>
                            <a:schemeClr val="accent1">
                              <a:lumMod val="50000"/>
                            </a:schemeClr>
                          </a:solidFill>
                        </a:rPr>
                        <a:t>América del Sur</a:t>
                      </a:r>
                      <a:endParaRPr lang="es-PE" sz="1600" dirty="0">
                        <a:solidFill>
                          <a:schemeClr val="accent1">
                            <a:lumMod val="50000"/>
                          </a:schemeClr>
                        </a:solidFill>
                        <a:latin typeface="Calibri"/>
                        <a:ea typeface="Times New Roman"/>
                        <a:cs typeface="Times New Roman"/>
                      </a:endParaRPr>
                    </a:p>
                  </a:txBody>
                  <a:tcPr marL="44450" marR="44450" marT="0" marB="0"/>
                </a:tc>
                <a:tc>
                  <a:txBody>
                    <a:bodyPr/>
                    <a:lstStyle/>
                    <a:p>
                      <a:pPr algn="ctr">
                        <a:lnSpc>
                          <a:spcPct val="115000"/>
                        </a:lnSpc>
                        <a:spcAft>
                          <a:spcPts val="1000"/>
                        </a:spcAft>
                      </a:pPr>
                      <a:r>
                        <a:rPr lang="es-PE" sz="1600" dirty="0">
                          <a:solidFill>
                            <a:schemeClr val="accent1">
                              <a:lumMod val="50000"/>
                            </a:schemeClr>
                          </a:solidFill>
                        </a:rPr>
                        <a:t>$ 370,00</a:t>
                      </a:r>
                      <a:endParaRPr lang="es-PE" sz="1600" dirty="0">
                        <a:solidFill>
                          <a:schemeClr val="accent1">
                            <a:lumMod val="50000"/>
                          </a:schemeClr>
                        </a:solidFill>
                        <a:latin typeface="Calibri"/>
                        <a:ea typeface="Times New Roman"/>
                        <a:cs typeface="Times New Roman"/>
                      </a:endParaRPr>
                    </a:p>
                  </a:txBody>
                  <a:tcPr marL="44450" marR="44450" marT="0" marB="0"/>
                </a:tc>
              </a:tr>
              <a:tr h="573396">
                <a:tc>
                  <a:txBody>
                    <a:bodyPr/>
                    <a:lstStyle/>
                    <a:p>
                      <a:pPr algn="ctr">
                        <a:lnSpc>
                          <a:spcPct val="115000"/>
                        </a:lnSpc>
                        <a:spcAft>
                          <a:spcPts val="1000"/>
                        </a:spcAft>
                      </a:pPr>
                      <a:r>
                        <a:rPr lang="es-PE" sz="1600" dirty="0">
                          <a:solidFill>
                            <a:schemeClr val="accent1">
                              <a:lumMod val="50000"/>
                            </a:schemeClr>
                          </a:solidFill>
                        </a:rPr>
                        <a:t>Asia</a:t>
                      </a:r>
                      <a:endParaRPr lang="es-PE" sz="1600" dirty="0">
                        <a:solidFill>
                          <a:schemeClr val="accent1">
                            <a:lumMod val="50000"/>
                          </a:schemeClr>
                        </a:solidFill>
                        <a:latin typeface="Calibri"/>
                        <a:ea typeface="Times New Roman"/>
                        <a:cs typeface="Times New Roman"/>
                      </a:endParaRPr>
                    </a:p>
                  </a:txBody>
                  <a:tcPr marL="44450" marR="44450" marT="0" marB="0"/>
                </a:tc>
                <a:tc>
                  <a:txBody>
                    <a:bodyPr/>
                    <a:lstStyle/>
                    <a:p>
                      <a:pPr algn="ctr">
                        <a:lnSpc>
                          <a:spcPct val="115000"/>
                        </a:lnSpc>
                        <a:spcAft>
                          <a:spcPts val="1000"/>
                        </a:spcAft>
                      </a:pPr>
                      <a:r>
                        <a:rPr lang="es-PE" sz="1600" dirty="0">
                          <a:solidFill>
                            <a:schemeClr val="accent1">
                              <a:lumMod val="50000"/>
                            </a:schemeClr>
                          </a:solidFill>
                        </a:rPr>
                        <a:t>$ 500,00</a:t>
                      </a:r>
                      <a:endParaRPr lang="es-PE" sz="1600" dirty="0">
                        <a:solidFill>
                          <a:schemeClr val="accent1">
                            <a:lumMod val="50000"/>
                          </a:schemeClr>
                        </a:solidFill>
                        <a:latin typeface="Calibri"/>
                        <a:ea typeface="Times New Roman"/>
                        <a:cs typeface="Times New Roman"/>
                      </a:endParaRPr>
                    </a:p>
                  </a:txBody>
                  <a:tcPr marL="44450" marR="44450" marT="0" marB="0"/>
                </a:tc>
              </a:tr>
              <a:tr h="474448">
                <a:tc>
                  <a:txBody>
                    <a:bodyPr/>
                    <a:lstStyle/>
                    <a:p>
                      <a:pPr algn="ctr">
                        <a:lnSpc>
                          <a:spcPct val="115000"/>
                        </a:lnSpc>
                        <a:spcAft>
                          <a:spcPts val="1000"/>
                        </a:spcAft>
                      </a:pPr>
                      <a:r>
                        <a:rPr lang="es-PE" sz="1600" dirty="0">
                          <a:solidFill>
                            <a:schemeClr val="accent1">
                              <a:lumMod val="50000"/>
                            </a:schemeClr>
                          </a:solidFill>
                        </a:rPr>
                        <a:t>Medio Oriente</a:t>
                      </a:r>
                      <a:endParaRPr lang="es-PE" sz="1600" dirty="0">
                        <a:solidFill>
                          <a:schemeClr val="accent1">
                            <a:lumMod val="50000"/>
                          </a:schemeClr>
                        </a:solidFill>
                        <a:latin typeface="Calibri"/>
                        <a:ea typeface="Times New Roman"/>
                        <a:cs typeface="Times New Roman"/>
                      </a:endParaRPr>
                    </a:p>
                  </a:txBody>
                  <a:tcPr marL="44450" marR="44450" marT="0" marB="0"/>
                </a:tc>
                <a:tc>
                  <a:txBody>
                    <a:bodyPr/>
                    <a:lstStyle/>
                    <a:p>
                      <a:pPr algn="ctr">
                        <a:lnSpc>
                          <a:spcPct val="115000"/>
                        </a:lnSpc>
                        <a:spcAft>
                          <a:spcPts val="1000"/>
                        </a:spcAft>
                      </a:pPr>
                      <a:r>
                        <a:rPr lang="es-PE" sz="1600" dirty="0">
                          <a:solidFill>
                            <a:schemeClr val="accent1">
                              <a:lumMod val="50000"/>
                            </a:schemeClr>
                          </a:solidFill>
                        </a:rPr>
                        <a:t>$ 510,00</a:t>
                      </a:r>
                      <a:endParaRPr lang="es-PE" sz="1600" dirty="0">
                        <a:solidFill>
                          <a:schemeClr val="accent1">
                            <a:lumMod val="50000"/>
                          </a:schemeClr>
                        </a:solidFill>
                        <a:latin typeface="Calibri"/>
                        <a:ea typeface="Times New Roman"/>
                        <a:cs typeface="Times New Roman"/>
                      </a:endParaRPr>
                    </a:p>
                  </a:txBody>
                  <a:tcPr marL="44450" marR="44450" marT="0" marB="0"/>
                </a:tc>
              </a:tr>
              <a:tr h="572129">
                <a:tc>
                  <a:txBody>
                    <a:bodyPr/>
                    <a:lstStyle/>
                    <a:p>
                      <a:pPr algn="ctr">
                        <a:lnSpc>
                          <a:spcPct val="115000"/>
                        </a:lnSpc>
                        <a:spcAft>
                          <a:spcPts val="1000"/>
                        </a:spcAft>
                      </a:pPr>
                      <a:r>
                        <a:rPr lang="es-PE" sz="1600" dirty="0">
                          <a:solidFill>
                            <a:schemeClr val="accent1">
                              <a:lumMod val="50000"/>
                            </a:schemeClr>
                          </a:solidFill>
                        </a:rPr>
                        <a:t>Caribe</a:t>
                      </a:r>
                      <a:endParaRPr lang="es-PE" sz="1600" dirty="0">
                        <a:solidFill>
                          <a:schemeClr val="accent1">
                            <a:lumMod val="50000"/>
                          </a:schemeClr>
                        </a:solidFill>
                        <a:latin typeface="Calibri"/>
                        <a:ea typeface="Times New Roman"/>
                        <a:cs typeface="Times New Roman"/>
                      </a:endParaRPr>
                    </a:p>
                  </a:txBody>
                  <a:tcPr marL="44450" marR="44450" marT="0" marB="0"/>
                </a:tc>
                <a:tc>
                  <a:txBody>
                    <a:bodyPr/>
                    <a:lstStyle/>
                    <a:p>
                      <a:pPr algn="ctr">
                        <a:lnSpc>
                          <a:spcPct val="115000"/>
                        </a:lnSpc>
                        <a:spcAft>
                          <a:spcPts val="1000"/>
                        </a:spcAft>
                      </a:pPr>
                      <a:r>
                        <a:rPr lang="es-PE" sz="1600" dirty="0">
                          <a:solidFill>
                            <a:schemeClr val="accent1">
                              <a:lumMod val="50000"/>
                            </a:schemeClr>
                          </a:solidFill>
                        </a:rPr>
                        <a:t>$ 430,00</a:t>
                      </a:r>
                      <a:endParaRPr lang="es-PE" sz="1600" dirty="0">
                        <a:solidFill>
                          <a:schemeClr val="accent1">
                            <a:lumMod val="50000"/>
                          </a:schemeClr>
                        </a:solidFill>
                        <a:latin typeface="Calibri"/>
                        <a:ea typeface="Times New Roman"/>
                        <a:cs typeface="Times New Roman"/>
                      </a:endParaRPr>
                    </a:p>
                  </a:txBody>
                  <a:tcPr marL="44450" marR="44450" marT="0" marB="0"/>
                </a:tc>
              </a:tr>
              <a:tr h="455419">
                <a:tc>
                  <a:txBody>
                    <a:bodyPr/>
                    <a:lstStyle/>
                    <a:p>
                      <a:pPr algn="ctr">
                        <a:lnSpc>
                          <a:spcPct val="115000"/>
                        </a:lnSpc>
                        <a:spcAft>
                          <a:spcPts val="1000"/>
                        </a:spcAft>
                      </a:pPr>
                      <a:r>
                        <a:rPr lang="es-PE" sz="1600" dirty="0">
                          <a:solidFill>
                            <a:schemeClr val="accent1">
                              <a:lumMod val="50000"/>
                            </a:schemeClr>
                          </a:solidFill>
                        </a:rPr>
                        <a:t>Europa</a:t>
                      </a:r>
                      <a:endParaRPr lang="es-PE" sz="1600" dirty="0">
                        <a:solidFill>
                          <a:schemeClr val="accent1">
                            <a:lumMod val="50000"/>
                          </a:schemeClr>
                        </a:solidFill>
                        <a:latin typeface="Calibri"/>
                        <a:ea typeface="Times New Roman"/>
                        <a:cs typeface="Times New Roman"/>
                      </a:endParaRPr>
                    </a:p>
                  </a:txBody>
                  <a:tcPr marL="44450" marR="44450" marT="0" marB="0"/>
                </a:tc>
                <a:tc>
                  <a:txBody>
                    <a:bodyPr/>
                    <a:lstStyle/>
                    <a:p>
                      <a:pPr algn="ctr">
                        <a:lnSpc>
                          <a:spcPct val="115000"/>
                        </a:lnSpc>
                        <a:spcAft>
                          <a:spcPts val="1000"/>
                        </a:spcAft>
                      </a:pPr>
                      <a:r>
                        <a:rPr lang="es-PE" sz="1600" dirty="0">
                          <a:solidFill>
                            <a:schemeClr val="accent1">
                              <a:lumMod val="50000"/>
                            </a:schemeClr>
                          </a:solidFill>
                        </a:rPr>
                        <a:t>$ 540,00</a:t>
                      </a:r>
                      <a:endParaRPr lang="es-PE" sz="1600" dirty="0">
                        <a:solidFill>
                          <a:schemeClr val="accent1">
                            <a:lumMod val="50000"/>
                          </a:schemeClr>
                        </a:solidFill>
                        <a:latin typeface="Calibri"/>
                        <a:ea typeface="Times New Roman"/>
                        <a:cs typeface="Times New Roman"/>
                      </a:endParaRPr>
                    </a:p>
                  </a:txBody>
                  <a:tcPr marL="44450" marR="44450" marT="0" marB="0"/>
                </a:tc>
              </a:tr>
              <a:tr h="555636">
                <a:tc>
                  <a:txBody>
                    <a:bodyPr/>
                    <a:lstStyle/>
                    <a:p>
                      <a:pPr algn="ctr">
                        <a:lnSpc>
                          <a:spcPct val="115000"/>
                        </a:lnSpc>
                        <a:spcAft>
                          <a:spcPts val="1000"/>
                        </a:spcAft>
                      </a:pPr>
                      <a:r>
                        <a:rPr lang="es-PE" sz="1600" dirty="0">
                          <a:solidFill>
                            <a:schemeClr val="accent1">
                              <a:lumMod val="50000"/>
                            </a:schemeClr>
                          </a:solidFill>
                        </a:rPr>
                        <a:t>Oceanía</a:t>
                      </a:r>
                      <a:endParaRPr lang="es-PE" sz="1600" dirty="0">
                        <a:solidFill>
                          <a:schemeClr val="accent1">
                            <a:lumMod val="50000"/>
                          </a:schemeClr>
                        </a:solidFill>
                        <a:latin typeface="Calibri"/>
                        <a:ea typeface="Times New Roman"/>
                        <a:cs typeface="Times New Roman"/>
                      </a:endParaRPr>
                    </a:p>
                  </a:txBody>
                  <a:tcPr marL="44450" marR="44450" marT="0" marB="0"/>
                </a:tc>
                <a:tc>
                  <a:txBody>
                    <a:bodyPr/>
                    <a:lstStyle/>
                    <a:p>
                      <a:pPr algn="ctr">
                        <a:lnSpc>
                          <a:spcPct val="115000"/>
                        </a:lnSpc>
                        <a:spcAft>
                          <a:spcPts val="1000"/>
                        </a:spcAft>
                      </a:pPr>
                      <a:r>
                        <a:rPr lang="es-PE" sz="1600" dirty="0">
                          <a:solidFill>
                            <a:schemeClr val="accent1">
                              <a:lumMod val="50000"/>
                            </a:schemeClr>
                          </a:solidFill>
                        </a:rPr>
                        <a:t>$ 385,00</a:t>
                      </a:r>
                      <a:endParaRPr lang="es-PE" sz="1600" dirty="0">
                        <a:solidFill>
                          <a:schemeClr val="accent1">
                            <a:lumMod val="50000"/>
                          </a:schemeClr>
                        </a:solidFill>
                        <a:latin typeface="Calibri"/>
                        <a:ea typeface="Times New Roman"/>
                        <a:cs typeface="Times New Roman"/>
                      </a:endParaRPr>
                    </a:p>
                  </a:txBody>
                  <a:tcPr marL="44450" marR="44450" marT="0" marB="0"/>
                </a:tc>
              </a:tr>
            </a:tbl>
          </a:graphicData>
        </a:graphic>
      </p:graphicFrame>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4294967295"/>
          </p:nvPr>
        </p:nvSpPr>
        <p:spPr>
          <a:xfrm>
            <a:off x="428596" y="928670"/>
            <a:ext cx="8215370" cy="4572000"/>
          </a:xfrm>
        </p:spPr>
        <p:txBody>
          <a:bodyPr>
            <a:normAutofit/>
          </a:bodyPr>
          <a:lstStyle/>
          <a:p>
            <a:pPr algn="just">
              <a:buClr>
                <a:schemeClr val="accent1">
                  <a:lumMod val="50000"/>
                </a:schemeClr>
              </a:buClr>
              <a:buFont typeface="Wingdings" pitchFamily="2" charset="2"/>
              <a:buChar char="Ø"/>
            </a:pPr>
            <a:r>
              <a:rPr lang="es-PE" sz="2200" dirty="0" smtClean="0">
                <a:solidFill>
                  <a:schemeClr val="accent2">
                    <a:lumMod val="50000"/>
                  </a:schemeClr>
                </a:solidFill>
              </a:rPr>
              <a:t>Sobre la base de la referida Escala de Viáticos, mediante Resolución del Titular de la Entidad, debidamente publicada en el Diario Oficial “El Peruano”, las Entidades del Sector Público deberán aprobar menores asignaciones por concepto de viáticos tomando en consideración las facilidades proporcionadas en el lugar de destino, la existencia de financiamiento parcial, duración del viaje por capacitación, entre otras circunstancias, privilegiando la austeridad del gasto fiscal.</a:t>
            </a:r>
          </a:p>
          <a:p>
            <a:pPr algn="just"/>
            <a:endParaRPr lang="es-PE"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idx="4294967295"/>
          </p:nvPr>
        </p:nvSpPr>
        <p:spPr>
          <a:xfrm>
            <a:off x="857224" y="357166"/>
            <a:ext cx="7497763" cy="785832"/>
          </a:xfrm>
        </p:spPr>
        <p:txBody>
          <a:bodyPr>
            <a:normAutofit/>
          </a:bodyPr>
          <a:lstStyle/>
          <a:p>
            <a:pPr algn="ctr"/>
            <a:r>
              <a:rPr lang="es-PE" sz="2800" b="1" u="sng" dirty="0" smtClean="0">
                <a:solidFill>
                  <a:schemeClr val="accent1">
                    <a:lumMod val="50000"/>
                  </a:schemeClr>
                </a:solidFill>
                <a:effectLst/>
              </a:rPr>
              <a:t>LA COMPENSACIÓN ECONÓMICA</a:t>
            </a:r>
            <a:endParaRPr lang="es-PE" sz="2800" b="1" u="sng" dirty="0">
              <a:solidFill>
                <a:schemeClr val="accent1">
                  <a:lumMod val="50000"/>
                </a:schemeClr>
              </a:solidFill>
              <a:effectLst/>
            </a:endParaRPr>
          </a:p>
        </p:txBody>
      </p:sp>
      <p:sp>
        <p:nvSpPr>
          <p:cNvPr id="3" name="2 Marcador de contenido"/>
          <p:cNvSpPr>
            <a:spLocks noGrp="1"/>
          </p:cNvSpPr>
          <p:nvPr>
            <p:ph sz="quarter" idx="4294967295"/>
          </p:nvPr>
        </p:nvSpPr>
        <p:spPr>
          <a:xfrm>
            <a:off x="357158" y="1600200"/>
            <a:ext cx="8358246" cy="5257800"/>
          </a:xfrm>
        </p:spPr>
        <p:txBody>
          <a:bodyPr>
            <a:normAutofit fontScale="92500"/>
          </a:bodyPr>
          <a:lstStyle/>
          <a:p>
            <a:pPr algn="just"/>
            <a:r>
              <a:rPr lang="es-PE" sz="2200" dirty="0" smtClean="0">
                <a:solidFill>
                  <a:schemeClr val="accent2">
                    <a:lumMod val="50000"/>
                  </a:schemeClr>
                </a:solidFill>
              </a:rPr>
              <a:t>Se paga mensualmente e incluye la valorización Principal y la Ajustada y la Priorizada de corresponder. El pago mensual corresponde a un catorceavo  de la compensación económica. Las vacaciones y los aguinaldos son equivalentes al pago mensual. Esta disposición no admite excepciones ni interpretaciones, ni es materia de negociación.</a:t>
            </a:r>
          </a:p>
          <a:p>
            <a:pPr algn="just"/>
            <a:r>
              <a:rPr lang="es-PE" sz="2200" dirty="0" smtClean="0">
                <a:solidFill>
                  <a:schemeClr val="accent2">
                    <a:lumMod val="50000"/>
                  </a:schemeClr>
                </a:solidFill>
              </a:rPr>
              <a:t>Las bandas remunerativas de puestos consideran únicamente los conceptos relativos a la compensación principal y ajustada.</a:t>
            </a:r>
          </a:p>
          <a:p>
            <a:pPr algn="just"/>
            <a:r>
              <a:rPr lang="es-PE" sz="2200" dirty="0" smtClean="0">
                <a:solidFill>
                  <a:schemeClr val="accent2">
                    <a:lumMod val="50000"/>
                  </a:schemeClr>
                </a:solidFill>
              </a:rPr>
              <a:t>La distribución de la valorización principal por familia y la ajustada se aprueba mediante decreto supremo refrendado por el Ministerio de Economía y Finanzas, en coordinación con SERVIR.</a:t>
            </a:r>
          </a:p>
          <a:p>
            <a:pPr algn="just"/>
            <a:r>
              <a:rPr lang="es-PE" sz="2200" dirty="0" smtClean="0">
                <a:solidFill>
                  <a:schemeClr val="accent2">
                    <a:lumMod val="50000"/>
                  </a:schemeClr>
                </a:solidFill>
              </a:rPr>
              <a:t>Sólo las compensaciones principal, ajustada, vacaciones y aguinaldos están sujetos a cargas sociales: seguridad social en salud y pensiones, así como al impuesto a la renta. </a:t>
            </a:r>
          </a:p>
          <a:p>
            <a:pPr algn="just"/>
            <a:endParaRPr lang="es-PE" sz="2000" dirty="0" smtClean="0"/>
          </a:p>
          <a:p>
            <a:pPr algn="just">
              <a:buNone/>
            </a:pPr>
            <a:endParaRPr lang="es-PE" sz="2000" dirty="0" smtClean="0"/>
          </a:p>
          <a:p>
            <a:pPr algn="just">
              <a:buNone/>
            </a:pPr>
            <a:endParaRPr lang="es-PE" sz="2000" dirty="0" smtClean="0"/>
          </a:p>
          <a:p>
            <a:pPr algn="just">
              <a:buNone/>
            </a:pPr>
            <a:r>
              <a:rPr lang="es-PE" sz="1900" b="1" dirty="0" smtClean="0">
                <a:solidFill>
                  <a:schemeClr val="accent1">
                    <a:lumMod val="50000"/>
                  </a:schemeClr>
                </a:solidFill>
              </a:rPr>
              <a:t>LSC, ART. 31.1, ÚLTIMO PÁRRAFO, 31.2, 31.3, 31.4 Y 31.5</a:t>
            </a:r>
            <a:endParaRPr lang="es-PE" sz="1900" b="1" dirty="0">
              <a:solidFill>
                <a:schemeClr val="accent1">
                  <a:lumMod val="50000"/>
                </a:schemeClr>
              </a:solidFill>
            </a:endParaRP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4294967295"/>
          </p:nvPr>
        </p:nvSpPr>
        <p:spPr>
          <a:xfrm>
            <a:off x="214282" y="571480"/>
            <a:ext cx="8504238" cy="5884885"/>
          </a:xfrm>
        </p:spPr>
        <p:txBody>
          <a:bodyPr>
            <a:normAutofit fontScale="92500"/>
          </a:bodyPr>
          <a:lstStyle/>
          <a:p>
            <a:pPr algn="just">
              <a:buClr>
                <a:schemeClr val="accent1">
                  <a:lumMod val="50000"/>
                </a:schemeClr>
              </a:buClr>
              <a:buFont typeface="Wingdings" pitchFamily="2" charset="2"/>
              <a:buChar char="Ø"/>
            </a:pPr>
            <a:r>
              <a:rPr lang="es-PE" sz="2400" dirty="0" smtClean="0">
                <a:solidFill>
                  <a:schemeClr val="accent2">
                    <a:lumMod val="50000"/>
                  </a:schemeClr>
                </a:solidFill>
              </a:rPr>
              <a:t>En cuanto a la rendición de los viáticos recibidos, el artículo 6° del Decreto Supremo N° 047-2002-PCM modificado mediante Decreto Supremo N° 056-2013-PCM, establece lo siguiente:</a:t>
            </a:r>
          </a:p>
          <a:p>
            <a:pPr algn="just">
              <a:buNone/>
            </a:pPr>
            <a:r>
              <a:rPr lang="es-PE" i="1" dirty="0" smtClean="0"/>
              <a:t>	</a:t>
            </a:r>
            <a:r>
              <a:rPr lang="es-PE" sz="2200" i="1" dirty="0" smtClean="0">
                <a:solidFill>
                  <a:schemeClr val="accent1">
                    <a:lumMod val="50000"/>
                  </a:schemeClr>
                </a:solidFill>
              </a:rPr>
              <a:t>“</a:t>
            </a:r>
            <a:r>
              <a:rPr lang="es-PE" sz="2200" b="1" i="1" u="sng" dirty="0" smtClean="0">
                <a:solidFill>
                  <a:schemeClr val="accent1">
                    <a:lumMod val="50000"/>
                  </a:schemeClr>
                </a:solidFill>
              </a:rPr>
              <a:t>Artículo 6</a:t>
            </a:r>
            <a:r>
              <a:rPr lang="es-PE" sz="2200" b="1" i="1" dirty="0" smtClean="0">
                <a:solidFill>
                  <a:schemeClr val="accent1">
                    <a:lumMod val="50000"/>
                  </a:schemeClr>
                </a:solidFill>
              </a:rPr>
              <a:t>.-</a:t>
            </a:r>
            <a:r>
              <a:rPr lang="es-PE" sz="2200" i="1" dirty="0" smtClean="0">
                <a:solidFill>
                  <a:schemeClr val="accent1">
                    <a:lumMod val="50000"/>
                  </a:schemeClr>
                </a:solidFill>
              </a:rPr>
              <a:t> </a:t>
            </a:r>
            <a:r>
              <a:rPr lang="es-PE" sz="2200" b="1" i="1" dirty="0" smtClean="0">
                <a:solidFill>
                  <a:schemeClr val="accent1">
                    <a:lumMod val="50000"/>
                  </a:schemeClr>
                </a:solidFill>
              </a:rPr>
              <a:t>Sustentación de viáticos </a:t>
            </a:r>
            <a:endParaRPr lang="es-PE" sz="2200" dirty="0" smtClean="0">
              <a:solidFill>
                <a:schemeClr val="accent1">
                  <a:lumMod val="50000"/>
                </a:schemeClr>
              </a:solidFill>
            </a:endParaRPr>
          </a:p>
          <a:p>
            <a:pPr algn="just">
              <a:buNone/>
            </a:pPr>
            <a:r>
              <a:rPr lang="es-PE" sz="2200" i="1" dirty="0" smtClean="0">
                <a:solidFill>
                  <a:schemeClr val="accent1">
                    <a:lumMod val="50000"/>
                  </a:schemeClr>
                </a:solidFill>
              </a:rPr>
              <a:t>	Los funcionarios y servidores públicos que realicen viajes al exterior debidamente autorizados mediante Resolución Suprema o Ministerial, según el caso, deberán sustentar con documentos hasta por lo menos el ochenta por ciento (80%) del monto de viáticos asignado. El veinte por ciento (20%) restante podrá sustentarse mediante Declaración Jurada. El funcionario o servidor público hará devolución del monto correspondiente a los viáticos cuyo gasto no se encuentre debidamente sustentado, en el plazo establecido en el Artículo 10 del presente Decreto Supremo.</a:t>
            </a:r>
            <a:endParaRPr lang="es-PE" sz="2200" dirty="0" smtClean="0">
              <a:solidFill>
                <a:schemeClr val="accent1">
                  <a:lumMod val="50000"/>
                </a:schemeClr>
              </a:solidFill>
            </a:endParaRPr>
          </a:p>
          <a:p>
            <a:pPr algn="just">
              <a:buNone/>
            </a:pPr>
            <a:r>
              <a:rPr lang="es-PE" sz="2200" i="1" dirty="0" smtClean="0">
                <a:solidFill>
                  <a:schemeClr val="accent1">
                    <a:lumMod val="50000"/>
                  </a:schemeClr>
                </a:solidFill>
              </a:rPr>
              <a:t>	Los funcionarios o servidores públicos que realicen viajes al exterior, sólo para desarrollar acciones de asistencia humanitaria por situaciones de emergencia masiva y/o desastres naturales, en lugares donde resulte imposible obtener comprobantes de pago de los gastos realizados, excepcionalmente sustentarán el gasto de los viáticos mediante Declaración Jurada hasta por el 100% del monto asignado, explicando en dicho documento las circunstancias que determinaron dicha imposibilidad.”</a:t>
            </a:r>
            <a:endParaRPr lang="es-PE" sz="2200" dirty="0">
              <a:solidFill>
                <a:schemeClr val="accent1">
                  <a:lumMod val="50000"/>
                </a:schemeClr>
              </a:solidFill>
            </a:endParaRP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idx="4294967295"/>
          </p:nvPr>
        </p:nvSpPr>
        <p:spPr>
          <a:xfrm>
            <a:off x="214282" y="2285992"/>
            <a:ext cx="8534400" cy="758825"/>
          </a:xfrm>
        </p:spPr>
        <p:txBody>
          <a:bodyPr/>
          <a:lstStyle/>
          <a:p>
            <a:r>
              <a:rPr lang="es-PE" b="1" u="sng" dirty="0" smtClean="0">
                <a:solidFill>
                  <a:schemeClr val="accent1">
                    <a:lumMod val="50000"/>
                  </a:schemeClr>
                </a:solidFill>
              </a:rPr>
              <a:t>DIETAS</a:t>
            </a:r>
            <a:endParaRPr lang="es-PE" b="1" u="sng" dirty="0">
              <a:solidFill>
                <a:schemeClr val="accent1">
                  <a:lumMod val="50000"/>
                </a:schemeClr>
              </a:solidFill>
            </a:endParaRP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idx="4294967295"/>
          </p:nvPr>
        </p:nvSpPr>
        <p:spPr>
          <a:xfrm>
            <a:off x="285720" y="571480"/>
            <a:ext cx="8534400" cy="758825"/>
          </a:xfrm>
        </p:spPr>
        <p:txBody>
          <a:bodyPr>
            <a:normAutofit/>
          </a:bodyPr>
          <a:lstStyle/>
          <a:p>
            <a:r>
              <a:rPr lang="es-PE" sz="2800" b="1" u="sng" dirty="0" smtClean="0">
                <a:solidFill>
                  <a:schemeClr val="accent1">
                    <a:lumMod val="50000"/>
                  </a:schemeClr>
                </a:solidFill>
              </a:rPr>
              <a:t>DEFINICIÓN</a:t>
            </a:r>
            <a:endParaRPr lang="es-PE" sz="2800" b="1" u="sng" dirty="0">
              <a:solidFill>
                <a:schemeClr val="accent1">
                  <a:lumMod val="50000"/>
                </a:schemeClr>
              </a:solidFill>
            </a:endParaRPr>
          </a:p>
        </p:txBody>
      </p:sp>
      <p:sp>
        <p:nvSpPr>
          <p:cNvPr id="3" name="2 Marcador de contenido"/>
          <p:cNvSpPr>
            <a:spLocks noGrp="1"/>
          </p:cNvSpPr>
          <p:nvPr>
            <p:ph sz="quarter" idx="4294967295"/>
          </p:nvPr>
        </p:nvSpPr>
        <p:spPr>
          <a:xfrm>
            <a:off x="428596" y="1571612"/>
            <a:ext cx="8215370" cy="4572000"/>
          </a:xfrm>
        </p:spPr>
        <p:txBody>
          <a:bodyPr/>
          <a:lstStyle/>
          <a:p>
            <a:pPr algn="just">
              <a:buClr>
                <a:schemeClr val="accent1">
                  <a:lumMod val="50000"/>
                </a:schemeClr>
              </a:buClr>
              <a:buFont typeface="Wingdings" pitchFamily="2" charset="2"/>
              <a:buChar char="Ø"/>
            </a:pPr>
            <a:r>
              <a:rPr lang="es-PE" sz="2200" dirty="0" smtClean="0">
                <a:solidFill>
                  <a:schemeClr val="accent2">
                    <a:lumMod val="50000"/>
                  </a:schemeClr>
                </a:solidFill>
              </a:rPr>
              <a:t>Son pagos de carácter no remunerativo que perciben los funcionarios por su participación y asistencia a directorios u órganos equivalentes de Empresas del Estado, Organismos Reguladores u Organismos Técnicos Especializados no tienen naturaleza remuneratoria. Su monto será fijado por Decreto Supremo.</a:t>
            </a:r>
          </a:p>
          <a:p>
            <a:endParaRPr lang="es-PE" dirty="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4294967295"/>
          </p:nvPr>
        </p:nvSpPr>
        <p:spPr>
          <a:xfrm>
            <a:off x="357158" y="714356"/>
            <a:ext cx="8286808" cy="5643602"/>
          </a:xfrm>
        </p:spPr>
        <p:txBody>
          <a:bodyPr>
            <a:normAutofit/>
          </a:bodyPr>
          <a:lstStyle/>
          <a:p>
            <a:pPr algn="just">
              <a:buClr>
                <a:schemeClr val="accent1">
                  <a:lumMod val="50000"/>
                </a:schemeClr>
              </a:buClr>
              <a:buFont typeface="Wingdings" pitchFamily="2" charset="2"/>
              <a:buChar char="Ø"/>
            </a:pPr>
            <a:r>
              <a:rPr lang="es-PE" sz="2200" dirty="0" smtClean="0">
                <a:solidFill>
                  <a:schemeClr val="accent2">
                    <a:lumMod val="50000"/>
                  </a:schemeClr>
                </a:solidFill>
              </a:rPr>
              <a:t>Respecto de las dietas, el artículo 5° de la Ley N° 28212 “Ley que regula los ingresos de los Altos Funcionarios Autoridades del Estado y dicta otras medidas”, modificada por el Decreto de Urgencia N° 038-2006, dispone lo siguiente:</a:t>
            </a:r>
          </a:p>
          <a:p>
            <a:pPr algn="just">
              <a:buClr>
                <a:schemeClr val="accent1">
                  <a:lumMod val="50000"/>
                </a:schemeClr>
              </a:buClr>
              <a:buFont typeface="Wingdings" pitchFamily="2" charset="2"/>
              <a:buChar char="Ø"/>
            </a:pPr>
            <a:endParaRPr lang="es-PE" sz="2200" dirty="0" smtClean="0">
              <a:solidFill>
                <a:schemeClr val="accent2">
                  <a:lumMod val="50000"/>
                </a:schemeClr>
              </a:solidFill>
            </a:endParaRPr>
          </a:p>
          <a:p>
            <a:pPr>
              <a:buNone/>
            </a:pPr>
            <a:r>
              <a:rPr lang="es-PE" dirty="0" smtClean="0"/>
              <a:t> </a:t>
            </a:r>
            <a:r>
              <a:rPr lang="es-PE" b="1" i="1" dirty="0" smtClean="0"/>
              <a:t>	</a:t>
            </a:r>
            <a:r>
              <a:rPr lang="es-PE" sz="2000" b="1" i="1" dirty="0" smtClean="0">
                <a:solidFill>
                  <a:schemeClr val="accent1">
                    <a:lumMod val="50000"/>
                  </a:schemeClr>
                </a:solidFill>
              </a:rPr>
              <a:t>“</a:t>
            </a:r>
            <a:r>
              <a:rPr lang="es-PE" sz="2000" b="1" i="1" u="sng" dirty="0" smtClean="0">
                <a:solidFill>
                  <a:schemeClr val="accent1">
                    <a:lumMod val="50000"/>
                  </a:schemeClr>
                </a:solidFill>
              </a:rPr>
              <a:t>Artículo 5</a:t>
            </a:r>
            <a:r>
              <a:rPr lang="es-PE" sz="2000" b="1" i="1" dirty="0" smtClean="0">
                <a:solidFill>
                  <a:schemeClr val="accent1">
                    <a:lumMod val="50000"/>
                  </a:schemeClr>
                </a:solidFill>
              </a:rPr>
              <a:t>.- De las Dietas</a:t>
            </a:r>
            <a:endParaRPr lang="es-PE" sz="2000" dirty="0" smtClean="0">
              <a:solidFill>
                <a:schemeClr val="accent1">
                  <a:lumMod val="50000"/>
                </a:schemeClr>
              </a:solidFill>
            </a:endParaRPr>
          </a:p>
          <a:p>
            <a:pPr algn="just">
              <a:buNone/>
            </a:pPr>
            <a:r>
              <a:rPr lang="es-PE" sz="2000" i="1" dirty="0" smtClean="0">
                <a:solidFill>
                  <a:schemeClr val="accent1">
                    <a:lumMod val="50000"/>
                  </a:schemeClr>
                </a:solidFill>
              </a:rPr>
              <a:t> 	5.1 Las personas al servicio del Estado y que en representación del mismo formen parte de Directorios, no percibirán dietas en más de una (1) entidad.</a:t>
            </a:r>
            <a:endParaRPr lang="es-PE" sz="2000" dirty="0" smtClean="0">
              <a:solidFill>
                <a:schemeClr val="accent1">
                  <a:lumMod val="50000"/>
                </a:schemeClr>
              </a:solidFill>
            </a:endParaRPr>
          </a:p>
          <a:p>
            <a:pPr algn="just">
              <a:buNone/>
            </a:pPr>
            <a:r>
              <a:rPr lang="es-PE" sz="2000" i="1" dirty="0" smtClean="0">
                <a:solidFill>
                  <a:schemeClr val="accent1">
                    <a:lumMod val="50000"/>
                  </a:schemeClr>
                </a:solidFill>
              </a:rPr>
              <a:t> 	5.2 Los Consejeros Regionales y Regidores Municipales reciben únicamente dietas, según el monto que fijen los respectivos Consejos Regionales y Concejos Municipales, de conformidad con lo que disponen sus respectivas leyes orgánicas. En ningún caso dichas dietas pueden superar en total el treinta por ciento (30%) de la remuneración mensual del Presidente del Gobierno Regional o del Alcalde correspondiente.”</a:t>
            </a:r>
            <a:endParaRPr lang="es-PE" sz="2000" dirty="0" smtClean="0">
              <a:solidFill>
                <a:schemeClr val="accent1">
                  <a:lumMod val="50000"/>
                </a:schemeClr>
              </a:solidFill>
            </a:endParaRPr>
          </a:p>
          <a:p>
            <a:endParaRPr lang="es-PE" dirty="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4294967295"/>
          </p:nvPr>
        </p:nvSpPr>
        <p:spPr>
          <a:xfrm>
            <a:off x="428596" y="785794"/>
            <a:ext cx="8286808" cy="5572164"/>
          </a:xfrm>
        </p:spPr>
        <p:txBody>
          <a:bodyPr>
            <a:normAutofit/>
          </a:bodyPr>
          <a:lstStyle/>
          <a:p>
            <a:pPr algn="just">
              <a:buNone/>
            </a:pPr>
            <a:r>
              <a:rPr lang="es-PE" sz="2600" dirty="0" smtClean="0">
                <a:solidFill>
                  <a:schemeClr val="accent3">
                    <a:lumMod val="50000"/>
                  </a:schemeClr>
                </a:solidFill>
              </a:rPr>
              <a:t>	</a:t>
            </a:r>
            <a:r>
              <a:rPr lang="es-PE" sz="2200" dirty="0" smtClean="0">
                <a:solidFill>
                  <a:schemeClr val="accent2">
                    <a:lumMod val="50000"/>
                  </a:schemeClr>
                </a:solidFill>
              </a:rPr>
              <a:t>El artículo 2° del Decreto Supremo N° 320-86-EF que actualiza el régimen de dietas de directores de empresas que pertenecen a la actividad empresarial del Estado, señala:</a:t>
            </a:r>
          </a:p>
          <a:p>
            <a:pPr algn="just"/>
            <a:endParaRPr lang="es-PE" dirty="0" smtClean="0"/>
          </a:p>
          <a:p>
            <a:pPr algn="just">
              <a:buNone/>
            </a:pPr>
            <a:r>
              <a:rPr lang="es-PE" i="1" dirty="0" smtClean="0"/>
              <a:t>	</a:t>
            </a:r>
            <a:r>
              <a:rPr lang="es-PE" sz="2000" i="1" dirty="0" smtClean="0">
                <a:solidFill>
                  <a:schemeClr val="accent1">
                    <a:lumMod val="50000"/>
                  </a:schemeClr>
                </a:solidFill>
              </a:rPr>
              <a:t>“</a:t>
            </a:r>
            <a:r>
              <a:rPr lang="es-PE" sz="2000" b="1" i="1" u="sng" dirty="0" smtClean="0">
                <a:solidFill>
                  <a:schemeClr val="accent1">
                    <a:lumMod val="50000"/>
                  </a:schemeClr>
                </a:solidFill>
              </a:rPr>
              <a:t>Artículo 2</a:t>
            </a:r>
            <a:r>
              <a:rPr lang="es-PE" sz="2000" b="1" i="1" dirty="0" smtClean="0">
                <a:solidFill>
                  <a:schemeClr val="accent1">
                    <a:lumMod val="50000"/>
                  </a:schemeClr>
                </a:solidFill>
              </a:rPr>
              <a:t>.-</a:t>
            </a:r>
            <a:r>
              <a:rPr lang="es-PE" sz="2000" i="1" dirty="0" smtClean="0">
                <a:solidFill>
                  <a:schemeClr val="accent1">
                    <a:lumMod val="50000"/>
                  </a:schemeClr>
                </a:solidFill>
              </a:rPr>
              <a:t> Ningún Director o Miembro de órganos directivos colegiados, podrá percibir Dietas de Directorio en más de dos Organismos e Instituciones del Sector Público, incluso las provenientes de las empresas de la Actividad Empresarial del Estado.</a:t>
            </a:r>
            <a:endParaRPr lang="es-PE" sz="2000" dirty="0" smtClean="0">
              <a:solidFill>
                <a:schemeClr val="accent1">
                  <a:lumMod val="50000"/>
                </a:schemeClr>
              </a:solidFill>
            </a:endParaRPr>
          </a:p>
          <a:p>
            <a:pPr algn="just">
              <a:buNone/>
            </a:pPr>
            <a:r>
              <a:rPr lang="es-PE" sz="2000" i="1" dirty="0" smtClean="0">
                <a:solidFill>
                  <a:schemeClr val="accent1">
                    <a:lumMod val="50000"/>
                  </a:schemeClr>
                </a:solidFill>
              </a:rPr>
              <a:t> 	Queda a criterio del Director definir los organismos e Instituciones en los cuales recibirá la citada remuneración; lo que pondrá en conocimiento de las entidades en las que actúe como Director.”</a:t>
            </a:r>
            <a:endParaRPr lang="es-PE" sz="2000" dirty="0" smtClean="0">
              <a:solidFill>
                <a:schemeClr val="accent1">
                  <a:lumMod val="50000"/>
                </a:schemeClr>
              </a:solidFill>
            </a:endParaRPr>
          </a:p>
          <a:p>
            <a:pPr algn="just"/>
            <a:endParaRPr lang="es-PE" dirty="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idx="4294967295"/>
          </p:nvPr>
        </p:nvSpPr>
        <p:spPr>
          <a:xfrm>
            <a:off x="285720" y="500042"/>
            <a:ext cx="8534400" cy="758825"/>
          </a:xfrm>
        </p:spPr>
        <p:txBody>
          <a:bodyPr>
            <a:normAutofit/>
          </a:bodyPr>
          <a:lstStyle/>
          <a:p>
            <a:r>
              <a:rPr lang="es-PE" sz="2800" b="1" u="sng" dirty="0" smtClean="0">
                <a:solidFill>
                  <a:schemeClr val="accent2">
                    <a:lumMod val="50000"/>
                  </a:schemeClr>
                </a:solidFill>
              </a:rPr>
              <a:t>TOPES DE INGRESOS</a:t>
            </a:r>
            <a:endParaRPr lang="es-PE" sz="2800" b="1" u="sng" dirty="0">
              <a:solidFill>
                <a:schemeClr val="accent2">
                  <a:lumMod val="50000"/>
                </a:schemeClr>
              </a:solidFill>
            </a:endParaRPr>
          </a:p>
        </p:txBody>
      </p:sp>
      <p:sp>
        <p:nvSpPr>
          <p:cNvPr id="4" name="3 Marcador de contenido"/>
          <p:cNvSpPr>
            <a:spLocks noGrp="1"/>
          </p:cNvSpPr>
          <p:nvPr>
            <p:ph sz="quarter" idx="4294967295"/>
          </p:nvPr>
        </p:nvSpPr>
        <p:spPr>
          <a:xfrm>
            <a:off x="357158" y="1643050"/>
            <a:ext cx="8215370" cy="4572000"/>
          </a:xfrm>
        </p:spPr>
        <p:txBody>
          <a:bodyPr/>
          <a:lstStyle/>
          <a:p>
            <a:pPr algn="just">
              <a:buNone/>
            </a:pPr>
            <a:r>
              <a:rPr lang="es-PE" dirty="0" smtClean="0"/>
              <a:t>	</a:t>
            </a:r>
            <a:r>
              <a:rPr lang="es-PE" dirty="0" smtClean="0">
                <a:solidFill>
                  <a:schemeClr val="accent2">
                    <a:lumMod val="50000"/>
                  </a:schemeClr>
                </a:solidFill>
              </a:rPr>
              <a:t>“</a:t>
            </a:r>
            <a:r>
              <a:rPr lang="es-PE" sz="2200" b="1" i="1" dirty="0" smtClean="0">
                <a:solidFill>
                  <a:schemeClr val="accent2">
                    <a:lumMod val="50000"/>
                  </a:schemeClr>
                </a:solidFill>
              </a:rPr>
              <a:t>Artículo 2.- Topes de Ingresos</a:t>
            </a:r>
          </a:p>
          <a:p>
            <a:pPr algn="just">
              <a:buNone/>
            </a:pPr>
            <a:r>
              <a:rPr lang="es-PE" sz="2200" i="1" dirty="0" smtClean="0">
                <a:solidFill>
                  <a:schemeClr val="accent2">
                    <a:lumMod val="50000"/>
                  </a:schemeClr>
                </a:solidFill>
              </a:rPr>
              <a:t>	Ningún funcionario o servidor público que presta servicios al Estado bajo cualquier forma o modalidad contractual y régimen laboral, con excepción del Presidente de la República, percibirá ingresos mensuales mayores a seis (6) Unidades de Ingreso del Sector Público, salvo en los meses en que corresponda las gratificaciones o aguinaldos de julio y diciembre”</a:t>
            </a:r>
            <a:r>
              <a:rPr lang="es-PE" sz="2200" i="1" dirty="0" smtClean="0"/>
              <a:t>.</a:t>
            </a:r>
            <a:endParaRPr lang="es-PE" sz="2200" i="1" dirty="0"/>
          </a:p>
        </p:txBody>
      </p:sp>
      <p:sp>
        <p:nvSpPr>
          <p:cNvPr id="5" name="4 Rectángulo"/>
          <p:cNvSpPr/>
          <p:nvPr/>
        </p:nvSpPr>
        <p:spPr>
          <a:xfrm>
            <a:off x="500034" y="6286520"/>
            <a:ext cx="8215370" cy="4286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PE" sz="1400" b="1" dirty="0" smtClean="0">
                <a:solidFill>
                  <a:schemeClr val="accent2">
                    <a:lumMod val="50000"/>
                  </a:schemeClr>
                </a:solidFill>
              </a:rPr>
              <a:t>DECRETO DE URGENCIA N° 038-2006 QUE MODIFICA LA LEY N° 28212 Y DICTA OTRAS MEDIDAS, PUBLICADO EN EL DIARIO “EL PERUANO EL 30 DE DICIEMBRE DE 2006. </a:t>
            </a:r>
            <a:endParaRPr lang="es-PE" sz="1400" b="1" dirty="0">
              <a:solidFill>
                <a:schemeClr val="accent2">
                  <a:lumMod val="50000"/>
                </a:schemeClr>
              </a:solidFill>
            </a:endParaRP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idx="4294967295"/>
          </p:nvPr>
        </p:nvSpPr>
        <p:spPr>
          <a:xfrm>
            <a:off x="571472" y="2214554"/>
            <a:ext cx="7786710" cy="758825"/>
          </a:xfrm>
        </p:spPr>
        <p:txBody>
          <a:bodyPr>
            <a:normAutofit/>
          </a:bodyPr>
          <a:lstStyle/>
          <a:p>
            <a:r>
              <a:rPr lang="es-PE" sz="3600" b="1" u="sng" dirty="0" smtClean="0">
                <a:solidFill>
                  <a:schemeClr val="accent1">
                    <a:lumMod val="50000"/>
                  </a:schemeClr>
                </a:solidFill>
              </a:rPr>
              <a:t>HORAS EXTRAS</a:t>
            </a:r>
            <a:endParaRPr lang="es-PE" sz="3600" b="1" u="sng" dirty="0">
              <a:solidFill>
                <a:schemeClr val="accent1">
                  <a:lumMod val="50000"/>
                </a:schemeClr>
              </a:solidFill>
            </a:endParaRP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4294967295"/>
          </p:nvPr>
        </p:nvSpPr>
        <p:spPr>
          <a:xfrm>
            <a:off x="357158" y="1500174"/>
            <a:ext cx="8358246" cy="5357826"/>
          </a:xfrm>
        </p:spPr>
        <p:txBody>
          <a:bodyPr>
            <a:normAutofit/>
          </a:bodyPr>
          <a:lstStyle/>
          <a:p>
            <a:pPr algn="just">
              <a:buNone/>
            </a:pPr>
            <a:r>
              <a:rPr lang="es-PE" dirty="0" smtClean="0"/>
              <a:t>	</a:t>
            </a:r>
            <a:r>
              <a:rPr lang="es-PE" sz="2200" dirty="0" smtClean="0">
                <a:solidFill>
                  <a:schemeClr val="accent2">
                    <a:lumMod val="50000"/>
                  </a:schemeClr>
                </a:solidFill>
              </a:rPr>
              <a:t>Las entidades públicas, independientemente del régimen laboral que las regule, no se encuentran autorizadas para efectuar gastos por concepto de horas extras.</a:t>
            </a:r>
          </a:p>
          <a:p>
            <a:pPr>
              <a:buNone/>
            </a:pPr>
            <a:endParaRPr lang="es-PE" dirty="0" smtClean="0">
              <a:solidFill>
                <a:schemeClr val="accent3">
                  <a:lumMod val="50000"/>
                </a:schemeClr>
              </a:solidFill>
            </a:endParaRPr>
          </a:p>
          <a:p>
            <a:pPr>
              <a:buNone/>
            </a:pPr>
            <a:endParaRPr lang="es-PE" dirty="0" smtClean="0"/>
          </a:p>
          <a:p>
            <a:pPr>
              <a:buNone/>
            </a:pPr>
            <a:endParaRPr lang="es-PE" dirty="0" smtClean="0"/>
          </a:p>
          <a:p>
            <a:pPr>
              <a:buNone/>
            </a:pPr>
            <a:endParaRPr lang="es-PE" dirty="0" smtClean="0"/>
          </a:p>
          <a:p>
            <a:pPr>
              <a:buNone/>
            </a:pPr>
            <a:endParaRPr lang="es-PE" dirty="0" smtClean="0"/>
          </a:p>
          <a:p>
            <a:pPr>
              <a:buNone/>
            </a:pPr>
            <a:endParaRPr lang="es-PE" dirty="0" smtClean="0"/>
          </a:p>
          <a:p>
            <a:pPr>
              <a:buNone/>
            </a:pPr>
            <a:endParaRPr lang="es-PE" dirty="0" smtClean="0"/>
          </a:p>
          <a:p>
            <a:pPr>
              <a:buNone/>
            </a:pPr>
            <a:endParaRPr lang="es-PE" dirty="0" smtClean="0"/>
          </a:p>
          <a:p>
            <a:pPr>
              <a:buNone/>
            </a:pPr>
            <a:r>
              <a:rPr lang="es-PE" dirty="0" smtClean="0"/>
              <a:t>	</a:t>
            </a:r>
            <a:r>
              <a:rPr lang="es-PE" sz="1600" b="1" dirty="0" smtClean="0">
                <a:solidFill>
                  <a:schemeClr val="accent1">
                    <a:lumMod val="50000"/>
                  </a:schemeClr>
                </a:solidFill>
              </a:rPr>
              <a:t>LEY N° 30281, LEY DE PRESUPUESTO PARA EL SECTOR PÚBLICO  PARA EL AÑO FISCAL 2015, ART. 8.2</a:t>
            </a:r>
            <a:endParaRPr lang="es-PE" sz="1600" b="1" dirty="0">
              <a:solidFill>
                <a:schemeClr val="accent1">
                  <a:lumMod val="50000"/>
                </a:schemeClr>
              </a:solidFill>
            </a:endParaRPr>
          </a:p>
        </p:txBody>
      </p:sp>
      <p:sp>
        <p:nvSpPr>
          <p:cNvPr id="2" name="1 Título"/>
          <p:cNvSpPr>
            <a:spLocks noGrp="1"/>
          </p:cNvSpPr>
          <p:nvPr>
            <p:ph type="title" idx="4294967295"/>
          </p:nvPr>
        </p:nvSpPr>
        <p:spPr>
          <a:xfrm>
            <a:off x="285720" y="428604"/>
            <a:ext cx="8534400" cy="758825"/>
          </a:xfrm>
        </p:spPr>
        <p:txBody>
          <a:bodyPr>
            <a:normAutofit/>
          </a:bodyPr>
          <a:lstStyle/>
          <a:p>
            <a:r>
              <a:rPr lang="es-PE" sz="2800" b="1" u="sng" dirty="0" smtClean="0">
                <a:solidFill>
                  <a:schemeClr val="accent1">
                    <a:lumMod val="50000"/>
                  </a:schemeClr>
                </a:solidFill>
              </a:rPr>
              <a:t>HORAS EXTRAS</a:t>
            </a:r>
            <a:endParaRPr lang="es-PE" sz="2800" b="1" u="sng" dirty="0">
              <a:solidFill>
                <a:schemeClr val="accent1">
                  <a:lumMod val="50000"/>
                </a:schemeClr>
              </a:solidFill>
            </a:endParaRP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idx="4294967295"/>
          </p:nvPr>
        </p:nvSpPr>
        <p:spPr>
          <a:xfrm>
            <a:off x="428596" y="2714620"/>
            <a:ext cx="8391524" cy="758825"/>
          </a:xfrm>
        </p:spPr>
        <p:txBody>
          <a:bodyPr>
            <a:normAutofit/>
          </a:bodyPr>
          <a:lstStyle/>
          <a:p>
            <a:r>
              <a:rPr lang="es-PE" sz="2400" dirty="0" smtClean="0">
                <a:solidFill>
                  <a:schemeClr val="accent3">
                    <a:lumMod val="50000"/>
                  </a:schemeClr>
                </a:solidFill>
              </a:rPr>
              <a:t>(ACUERDO PLENARIO DEL 04 DE MAYO DE 2012)</a:t>
            </a:r>
            <a:endParaRPr lang="es-PE" sz="2400" dirty="0">
              <a:solidFill>
                <a:schemeClr val="accent3">
                  <a:lumMod val="50000"/>
                </a:schemeClr>
              </a:solidFill>
            </a:endParaRPr>
          </a:p>
        </p:txBody>
      </p:sp>
      <p:sp>
        <p:nvSpPr>
          <p:cNvPr id="5" name="4 Marcador de contenido"/>
          <p:cNvSpPr>
            <a:spLocks noGrp="1"/>
          </p:cNvSpPr>
          <p:nvPr>
            <p:ph sz="quarter" idx="4294967295"/>
          </p:nvPr>
        </p:nvSpPr>
        <p:spPr>
          <a:xfrm>
            <a:off x="357158" y="1857364"/>
            <a:ext cx="8504238" cy="1258888"/>
          </a:xfrm>
        </p:spPr>
        <p:txBody>
          <a:bodyPr/>
          <a:lstStyle/>
          <a:p>
            <a:pPr algn="ctr">
              <a:buNone/>
            </a:pPr>
            <a:r>
              <a:rPr lang="es-PE" dirty="0" smtClean="0"/>
              <a:t>	</a:t>
            </a:r>
            <a:r>
              <a:rPr lang="es-PE" sz="2800" b="1" u="sng" dirty="0" smtClean="0">
                <a:solidFill>
                  <a:schemeClr val="accent1">
                    <a:lumMod val="50000"/>
                  </a:schemeClr>
                </a:solidFill>
              </a:rPr>
              <a:t>TEMA 3: TRATAMIENTO DE LAS HORAS EXTRAS EN EL SECTOR PRIVADO Y EN EL SECTOR PÚBLICO</a:t>
            </a:r>
            <a:endParaRPr lang="es-PE" sz="2800" b="1" u="sng" dirty="0">
              <a:solidFill>
                <a:schemeClr val="accent1">
                  <a:lumMod val="50000"/>
                </a:schemeClr>
              </a:solidFill>
            </a:endParaRPr>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idx="4294967295"/>
          </p:nvPr>
        </p:nvSpPr>
        <p:spPr>
          <a:xfrm>
            <a:off x="642910" y="500042"/>
            <a:ext cx="7929618" cy="1928826"/>
          </a:xfrm>
        </p:spPr>
        <p:txBody>
          <a:bodyPr>
            <a:normAutofit fontScale="90000"/>
          </a:bodyPr>
          <a:lstStyle/>
          <a:p>
            <a:pPr algn="just"/>
            <a:r>
              <a:rPr lang="es-PE" sz="2700" b="1" u="sng" dirty="0" smtClean="0">
                <a:solidFill>
                  <a:schemeClr val="accent1">
                    <a:lumMod val="50000"/>
                  </a:schemeClr>
                </a:solidFill>
              </a:rPr>
              <a:t>a. SOBRE LOS TRABAJADORES QUE NO SE ENCUENTRAN SUJETOS A LA JORNADA DE TRABAJO Y, POR TANTO, TIENEN DERECHO AL PAGO DE HORAS EXTRAS: TRABAJADORES QUE CUMPLEN LABORES INTERMITENTES</a:t>
            </a:r>
            <a:r>
              <a:rPr lang="es-PE" u="sng" dirty="0" smtClean="0"/>
              <a:t/>
            </a:r>
            <a:br>
              <a:rPr lang="es-PE" u="sng" dirty="0" smtClean="0"/>
            </a:br>
            <a:endParaRPr lang="es-PE" u="sng" dirty="0"/>
          </a:p>
        </p:txBody>
      </p:sp>
      <p:sp>
        <p:nvSpPr>
          <p:cNvPr id="3" name="2 Marcador de contenido"/>
          <p:cNvSpPr>
            <a:spLocks noGrp="1"/>
          </p:cNvSpPr>
          <p:nvPr>
            <p:ph sz="quarter" idx="4294967295"/>
          </p:nvPr>
        </p:nvSpPr>
        <p:spPr>
          <a:xfrm>
            <a:off x="285720" y="2285992"/>
            <a:ext cx="8286808" cy="1973263"/>
          </a:xfrm>
        </p:spPr>
        <p:txBody>
          <a:bodyPr/>
          <a:lstStyle/>
          <a:p>
            <a:pPr marL="514350" indent="-514350" algn="just">
              <a:buNone/>
            </a:pPr>
            <a:r>
              <a:rPr lang="es-PE" dirty="0" smtClean="0"/>
              <a:t>	</a:t>
            </a:r>
            <a:r>
              <a:rPr lang="es-PE" sz="2200" dirty="0" smtClean="0">
                <a:solidFill>
                  <a:schemeClr val="accent3">
                    <a:lumMod val="50000"/>
                  </a:schemeClr>
                </a:solidFill>
              </a:rPr>
              <a:t>El Pleno acordó:</a:t>
            </a:r>
          </a:p>
          <a:p>
            <a:pPr marL="514350" indent="-514350" algn="just">
              <a:buNone/>
            </a:pPr>
            <a:r>
              <a:rPr lang="es-PE" sz="2200" dirty="0" smtClean="0">
                <a:solidFill>
                  <a:schemeClr val="accent3">
                    <a:lumMod val="50000"/>
                  </a:schemeClr>
                </a:solidFill>
              </a:rPr>
              <a:t>	</a:t>
            </a:r>
            <a:r>
              <a:rPr lang="es-PE" sz="2200" i="1" dirty="0" smtClean="0">
                <a:solidFill>
                  <a:schemeClr val="accent3">
                    <a:lumMod val="50000"/>
                  </a:schemeClr>
                </a:solidFill>
              </a:rPr>
              <a:t>“Los trabajadores de espera, vigilancia o custodia, no están comprendidos en la jornada máxima sólo si es que su prestación de servicios se realiza de manera intermitente”</a:t>
            </a:r>
            <a:endParaRPr lang="es-PE" sz="2200" i="1" dirty="0">
              <a:solidFill>
                <a:schemeClr val="accent3">
                  <a:lumMod val="50000"/>
                </a:schemeClr>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idx="4294967295"/>
          </p:nvPr>
        </p:nvSpPr>
        <p:spPr>
          <a:xfrm>
            <a:off x="285720" y="642918"/>
            <a:ext cx="8534400" cy="758825"/>
          </a:xfrm>
        </p:spPr>
        <p:txBody>
          <a:bodyPr>
            <a:noAutofit/>
          </a:bodyPr>
          <a:lstStyle/>
          <a:p>
            <a:r>
              <a:rPr lang="es-PE" sz="2800" b="1" u="sng" dirty="0" smtClean="0">
                <a:solidFill>
                  <a:schemeClr val="accent1">
                    <a:lumMod val="50000"/>
                  </a:schemeClr>
                </a:solidFill>
              </a:rPr>
              <a:t>APORTES, CONTRIBUCIONES E IMPUESTOS APLICABLES A LAS COMPENSACIONES ECONÓMICAS</a:t>
            </a:r>
            <a:endParaRPr lang="es-PE" sz="2800" u="sng" dirty="0">
              <a:solidFill>
                <a:schemeClr val="accent1">
                  <a:lumMod val="50000"/>
                </a:schemeClr>
              </a:solidFill>
            </a:endParaRPr>
          </a:p>
        </p:txBody>
      </p:sp>
      <p:sp>
        <p:nvSpPr>
          <p:cNvPr id="3" name="2 Marcador de contenido"/>
          <p:cNvSpPr>
            <a:spLocks noGrp="1"/>
          </p:cNvSpPr>
          <p:nvPr>
            <p:ph sz="quarter" idx="4294967295"/>
          </p:nvPr>
        </p:nvSpPr>
        <p:spPr>
          <a:xfrm>
            <a:off x="285720" y="2000240"/>
            <a:ext cx="8358246" cy="3473461"/>
          </a:xfrm>
        </p:spPr>
        <p:txBody>
          <a:bodyPr/>
          <a:lstStyle/>
          <a:p>
            <a:pPr algn="just">
              <a:buNone/>
            </a:pPr>
            <a:r>
              <a:rPr lang="es-PE" dirty="0" smtClean="0"/>
              <a:t>	</a:t>
            </a:r>
            <a:r>
              <a:rPr lang="es-PE" sz="2200" dirty="0" smtClean="0">
                <a:solidFill>
                  <a:schemeClr val="accent2">
                    <a:lumMod val="50000"/>
                  </a:schemeClr>
                </a:solidFill>
              </a:rPr>
              <a:t>En aplicación de lo establecido en el numeral 31.5 del artículo 31 de la Ley, solo la Valorización Principal, Ajustada, los aguinaldos y la entrega económica vacacional se encuentran afectos al impuesto a la renta y a las contribuciones y aportes a la seguridad social en materia de salud y pensiones.</a:t>
            </a:r>
            <a:endParaRPr lang="es-PE" sz="2200" dirty="0">
              <a:solidFill>
                <a:schemeClr val="accent2">
                  <a:lumMod val="50000"/>
                </a:schemeClr>
              </a:solidFill>
            </a:endParaRPr>
          </a:p>
        </p:txBody>
      </p:sp>
      <p:sp>
        <p:nvSpPr>
          <p:cNvPr id="4" name="3 Rectángulo"/>
          <p:cNvSpPr/>
          <p:nvPr/>
        </p:nvSpPr>
        <p:spPr>
          <a:xfrm>
            <a:off x="428596" y="6286520"/>
            <a:ext cx="8501122" cy="4286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None/>
            </a:pPr>
            <a:r>
              <a:rPr lang="es-PE" sz="1600" b="1" dirty="0" smtClean="0">
                <a:solidFill>
                  <a:schemeClr val="tx2">
                    <a:lumMod val="75000"/>
                  </a:schemeClr>
                </a:solidFill>
              </a:rPr>
              <a:t>DECRETO SUPREMO Nº 138-2014-EF, REGLAMENTO  LSC,  SEGUNDA  DISP. COMPLEMENTARIA FINAL</a:t>
            </a:r>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idx="4294967295"/>
          </p:nvPr>
        </p:nvSpPr>
        <p:spPr>
          <a:xfrm>
            <a:off x="642910" y="714356"/>
            <a:ext cx="7858180" cy="1130325"/>
          </a:xfrm>
        </p:spPr>
        <p:txBody>
          <a:bodyPr>
            <a:normAutofit/>
          </a:bodyPr>
          <a:lstStyle/>
          <a:p>
            <a:pPr algn="just"/>
            <a:r>
              <a:rPr lang="es-PE" sz="2400" b="1" u="sng" dirty="0" smtClean="0">
                <a:solidFill>
                  <a:schemeClr val="accent1">
                    <a:lumMod val="50000"/>
                  </a:schemeClr>
                </a:solidFill>
              </a:rPr>
              <a:t>b. SOBRE LAS LIMITACIONES PRESUPUESTALES COMO JUSTIFICACIÓN PARA EL NO RECONOCIMIENTO DE HORAS EXTRAS EN EL SECTOR PÚBLICO</a:t>
            </a:r>
            <a:endParaRPr lang="es-PE" sz="2400" b="1" u="sng" dirty="0">
              <a:solidFill>
                <a:schemeClr val="accent1">
                  <a:lumMod val="50000"/>
                </a:schemeClr>
              </a:solidFill>
            </a:endParaRPr>
          </a:p>
        </p:txBody>
      </p:sp>
      <p:sp>
        <p:nvSpPr>
          <p:cNvPr id="3" name="2 Marcador de contenido"/>
          <p:cNvSpPr>
            <a:spLocks noGrp="1"/>
          </p:cNvSpPr>
          <p:nvPr>
            <p:ph sz="quarter" idx="4294967295"/>
          </p:nvPr>
        </p:nvSpPr>
        <p:spPr>
          <a:xfrm>
            <a:off x="357158" y="2071678"/>
            <a:ext cx="8143932" cy="3027362"/>
          </a:xfrm>
        </p:spPr>
        <p:txBody>
          <a:bodyPr/>
          <a:lstStyle/>
          <a:p>
            <a:pPr>
              <a:buNone/>
            </a:pPr>
            <a:r>
              <a:rPr lang="es-PE" dirty="0" smtClean="0"/>
              <a:t>	</a:t>
            </a:r>
            <a:r>
              <a:rPr lang="es-PE" sz="2200" dirty="0" smtClean="0">
                <a:solidFill>
                  <a:schemeClr val="accent3">
                    <a:lumMod val="50000"/>
                  </a:schemeClr>
                </a:solidFill>
              </a:rPr>
              <a:t>El Pleno acordó: </a:t>
            </a:r>
          </a:p>
          <a:p>
            <a:pPr algn="just">
              <a:buNone/>
            </a:pPr>
            <a:r>
              <a:rPr lang="es-PE" sz="2200" dirty="0" smtClean="0">
                <a:solidFill>
                  <a:schemeClr val="accent3">
                    <a:lumMod val="50000"/>
                  </a:schemeClr>
                </a:solidFill>
              </a:rPr>
              <a:t>	</a:t>
            </a:r>
            <a:r>
              <a:rPr lang="es-PE" sz="2200" i="1" dirty="0" smtClean="0">
                <a:solidFill>
                  <a:schemeClr val="accent3">
                    <a:lumMod val="50000"/>
                  </a:schemeClr>
                </a:solidFill>
              </a:rPr>
              <a:t>“Las limitaciones presupuestales no privan a los trabajadores del Sector Público de gozar del pago de horas extras si se ha realizado trabajo  en sobretiempo”</a:t>
            </a:r>
            <a:endParaRPr lang="es-PE" sz="2200" i="1" dirty="0">
              <a:solidFill>
                <a:schemeClr val="accent3">
                  <a:lumMod val="50000"/>
                </a:schemeClr>
              </a:solidFill>
            </a:endParaRPr>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idx="4294967295"/>
          </p:nvPr>
        </p:nvSpPr>
        <p:spPr>
          <a:xfrm>
            <a:off x="642910" y="571480"/>
            <a:ext cx="7929618" cy="1428760"/>
          </a:xfrm>
        </p:spPr>
        <p:txBody>
          <a:bodyPr>
            <a:normAutofit/>
          </a:bodyPr>
          <a:lstStyle/>
          <a:p>
            <a:pPr algn="just"/>
            <a:r>
              <a:rPr lang="es-PE" sz="2400" b="1" u="sng" dirty="0" smtClean="0">
                <a:solidFill>
                  <a:schemeClr val="accent1">
                    <a:lumMod val="50000"/>
                  </a:schemeClr>
                </a:solidFill>
              </a:rPr>
              <a:t>c. SOBRE LA POSIBILIDAD DE LAS ENTIDADES DEL SECTOR PÚBLICO DE COMPENSAR EL PAGO DE HORAS EXTRAS CON PERÍODOS DE DESCANSO SUSTITUTORIO</a:t>
            </a:r>
            <a:endParaRPr lang="es-PE" sz="2400" b="1" u="sng" dirty="0">
              <a:solidFill>
                <a:schemeClr val="accent1">
                  <a:lumMod val="50000"/>
                </a:schemeClr>
              </a:solidFill>
            </a:endParaRPr>
          </a:p>
        </p:txBody>
      </p:sp>
      <p:sp>
        <p:nvSpPr>
          <p:cNvPr id="3" name="2 Marcador de contenido"/>
          <p:cNvSpPr>
            <a:spLocks noGrp="1"/>
          </p:cNvSpPr>
          <p:nvPr>
            <p:ph sz="quarter" idx="4294967295"/>
          </p:nvPr>
        </p:nvSpPr>
        <p:spPr>
          <a:xfrm>
            <a:off x="428596" y="2071678"/>
            <a:ext cx="8001056" cy="3214678"/>
          </a:xfrm>
        </p:spPr>
        <p:txBody>
          <a:bodyPr/>
          <a:lstStyle/>
          <a:p>
            <a:pPr algn="just">
              <a:buNone/>
            </a:pPr>
            <a:r>
              <a:rPr lang="es-PE" dirty="0" smtClean="0"/>
              <a:t>	</a:t>
            </a:r>
            <a:r>
              <a:rPr lang="es-PE" sz="2200" dirty="0" smtClean="0">
                <a:solidFill>
                  <a:schemeClr val="accent3">
                    <a:lumMod val="50000"/>
                  </a:schemeClr>
                </a:solidFill>
              </a:rPr>
              <a:t>El Pleno acordó:</a:t>
            </a:r>
          </a:p>
          <a:p>
            <a:pPr algn="just">
              <a:buNone/>
            </a:pPr>
            <a:r>
              <a:rPr lang="es-PE" sz="2200" dirty="0" smtClean="0">
                <a:solidFill>
                  <a:schemeClr val="accent3">
                    <a:lumMod val="50000"/>
                  </a:schemeClr>
                </a:solidFill>
              </a:rPr>
              <a:t>	</a:t>
            </a:r>
            <a:r>
              <a:rPr lang="es-PE" sz="2200" i="1" dirty="0" smtClean="0">
                <a:solidFill>
                  <a:schemeClr val="accent3">
                    <a:lumMod val="50000"/>
                  </a:schemeClr>
                </a:solidFill>
              </a:rPr>
              <a:t>“Existe la posibilidad que las entidades del Sector Público compensen el pago de horas extras con períodos de descanso sustitutorio. Sin embargo, para ello, tal como en el Sector Privado, es necesaria la aceptación del trabajador y su manifestación de conformidad consignada en un acuerdo (convenio)”</a:t>
            </a:r>
            <a:endParaRPr lang="es-PE" sz="2200" i="1" dirty="0">
              <a:solidFill>
                <a:schemeClr val="accent3">
                  <a:lumMod val="50000"/>
                </a:schemeClr>
              </a:solidFill>
            </a:endParaRPr>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idx="4294967295"/>
          </p:nvPr>
        </p:nvSpPr>
        <p:spPr>
          <a:xfrm>
            <a:off x="285720" y="428604"/>
            <a:ext cx="8534400" cy="758825"/>
          </a:xfrm>
        </p:spPr>
        <p:txBody>
          <a:bodyPr>
            <a:normAutofit/>
          </a:bodyPr>
          <a:lstStyle/>
          <a:p>
            <a:r>
              <a:rPr lang="es-PE" sz="2800" b="1" u="sng" dirty="0" smtClean="0">
                <a:solidFill>
                  <a:schemeClr val="accent1">
                    <a:lumMod val="50000"/>
                  </a:schemeClr>
                </a:solidFill>
              </a:rPr>
              <a:t>DESCUENTOS POR PLANILLAS</a:t>
            </a:r>
            <a:endParaRPr lang="es-PE" sz="2800" b="1" u="sng" dirty="0">
              <a:solidFill>
                <a:schemeClr val="accent1">
                  <a:lumMod val="50000"/>
                </a:schemeClr>
              </a:solidFill>
            </a:endParaRPr>
          </a:p>
        </p:txBody>
      </p:sp>
      <p:sp>
        <p:nvSpPr>
          <p:cNvPr id="3" name="2 Marcador de contenido"/>
          <p:cNvSpPr>
            <a:spLocks noGrp="1"/>
          </p:cNvSpPr>
          <p:nvPr>
            <p:ph sz="quarter" idx="4294967295"/>
          </p:nvPr>
        </p:nvSpPr>
        <p:spPr>
          <a:xfrm>
            <a:off x="500034" y="1571612"/>
            <a:ext cx="8072494" cy="4572000"/>
          </a:xfrm>
        </p:spPr>
        <p:txBody>
          <a:bodyPr>
            <a:normAutofit/>
          </a:bodyPr>
          <a:lstStyle/>
          <a:p>
            <a:pPr algn="just">
              <a:buClr>
                <a:schemeClr val="accent1">
                  <a:lumMod val="50000"/>
                </a:schemeClr>
              </a:buClr>
              <a:buFont typeface="Wingdings" pitchFamily="2" charset="2"/>
              <a:buChar char="Ø"/>
            </a:pPr>
            <a:r>
              <a:rPr lang="es-PE" sz="2200" dirty="0" smtClean="0">
                <a:solidFill>
                  <a:schemeClr val="accent2">
                    <a:lumMod val="50000"/>
                  </a:schemeClr>
                </a:solidFill>
              </a:rPr>
              <a:t>La Planilla Única de Pagos de Remuneraciones y Pensiones es el documento oficial que se elabora para proceder al pago mensual de remuneraciones y pensiones, a los servidores civiles y pensionistas del Estado, estando sujeta solamente a los descuentos previstos por ley, mandato judicial o autorizaciones solicitadas del trabajador o pensionista. </a:t>
            </a:r>
          </a:p>
          <a:p>
            <a:pPr algn="just">
              <a:buClr>
                <a:schemeClr val="accent1">
                  <a:lumMod val="50000"/>
                </a:schemeClr>
              </a:buClr>
              <a:buFont typeface="Wingdings" pitchFamily="2" charset="2"/>
              <a:buChar char="Ø"/>
            </a:pPr>
            <a:endParaRPr lang="es-PE" sz="2200" dirty="0" smtClean="0">
              <a:solidFill>
                <a:schemeClr val="accent2">
                  <a:lumMod val="50000"/>
                </a:schemeClr>
              </a:solidFill>
            </a:endParaRPr>
          </a:p>
          <a:p>
            <a:pPr algn="just">
              <a:buClr>
                <a:schemeClr val="accent1">
                  <a:lumMod val="50000"/>
                </a:schemeClr>
              </a:buClr>
              <a:buFont typeface="Wingdings" pitchFamily="2" charset="2"/>
              <a:buChar char="Ø"/>
            </a:pPr>
            <a:r>
              <a:rPr lang="es-PE" sz="2200" dirty="0" smtClean="0">
                <a:solidFill>
                  <a:schemeClr val="accent2">
                    <a:lumMod val="50000"/>
                  </a:schemeClr>
                </a:solidFill>
              </a:rPr>
              <a:t>El inciso a) del artículo 34° de la L.S.C. establece que la planilla única de pagos de las entidades solo es afectada por los descuentos establecidos por ley, por cuotas sindicales expresamente autorizadas por el servidor y por mandato judicial expreso, según corresponda.</a:t>
            </a:r>
          </a:p>
          <a:p>
            <a:endParaRPr lang="es-PE" dirty="0"/>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4294967295"/>
          </p:nvPr>
        </p:nvSpPr>
        <p:spPr>
          <a:xfrm>
            <a:off x="428596" y="714356"/>
            <a:ext cx="8215370" cy="5384819"/>
          </a:xfrm>
        </p:spPr>
        <p:txBody>
          <a:bodyPr>
            <a:normAutofit/>
          </a:bodyPr>
          <a:lstStyle/>
          <a:p>
            <a:pPr algn="just">
              <a:buClr>
                <a:schemeClr val="accent1">
                  <a:lumMod val="50000"/>
                </a:schemeClr>
              </a:buClr>
              <a:buFont typeface="Wingdings" pitchFamily="2" charset="2"/>
              <a:buChar char="Ø"/>
            </a:pPr>
            <a:r>
              <a:rPr lang="es-PE" sz="2200" dirty="0" smtClean="0">
                <a:solidFill>
                  <a:schemeClr val="accent2">
                    <a:lumMod val="50000"/>
                  </a:schemeClr>
                </a:solidFill>
              </a:rPr>
              <a:t>El literal c) de la Tercera Disposición Transitoria del Texto Único Ordenado de la Ley Nº 28411, Ley General del Sistema Nacional de Presupuesto, aprobado por Decreto Supremo N° 304-2012-EF publicado en el Diario Oficial “El Peruano” el 30 de diciembre de 2012, modificado por la Primera Disposición Complementaria Modificatoria de la L.S.C., establece </a:t>
            </a:r>
            <a:r>
              <a:rPr lang="es-PE" sz="2200" i="1" dirty="0" smtClean="0">
                <a:solidFill>
                  <a:schemeClr val="accent2">
                    <a:lumMod val="50000"/>
                  </a:schemeClr>
                </a:solidFill>
              </a:rPr>
              <a:t>“que la planilla única de pago sólo puede ser afectada por los descuentos establecidos por Ley o por mandato judicial expreso, de corresponder”.</a:t>
            </a:r>
          </a:p>
          <a:p>
            <a:pPr algn="just">
              <a:buClr>
                <a:schemeClr val="accent1">
                  <a:lumMod val="50000"/>
                </a:schemeClr>
              </a:buClr>
              <a:buFont typeface="Wingdings" pitchFamily="2" charset="2"/>
              <a:buChar char="Ø"/>
            </a:pPr>
            <a:endParaRPr lang="es-PE" sz="2200" dirty="0" smtClean="0">
              <a:solidFill>
                <a:schemeClr val="accent2">
                  <a:lumMod val="50000"/>
                </a:schemeClr>
              </a:solidFill>
            </a:endParaRPr>
          </a:p>
          <a:p>
            <a:pPr algn="just">
              <a:buClr>
                <a:schemeClr val="accent1">
                  <a:lumMod val="50000"/>
                </a:schemeClr>
              </a:buClr>
              <a:buFont typeface="Wingdings" pitchFamily="2" charset="2"/>
              <a:buChar char="Ø"/>
            </a:pPr>
            <a:r>
              <a:rPr lang="es-PE" sz="2200" dirty="0" smtClean="0">
                <a:solidFill>
                  <a:schemeClr val="accent2">
                    <a:lumMod val="50000"/>
                  </a:schemeClr>
                </a:solidFill>
              </a:rPr>
              <a:t>Debe tenerse en cuenta además, que mediante Decreto Supremo N° 010-2014-EF publicado en el Diario Oficial “El Peruano” el 16 de enero de 2014, se aprobaron las normas reglamentarias para que las entidades públicas realicen afectaciones en la planilla única de pagos.</a:t>
            </a:r>
          </a:p>
          <a:p>
            <a:endParaRPr lang="es-PE" dirty="0"/>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idx="4294967295"/>
          </p:nvPr>
        </p:nvSpPr>
        <p:spPr>
          <a:xfrm>
            <a:off x="142844" y="214290"/>
            <a:ext cx="9001156" cy="1330350"/>
          </a:xfrm>
        </p:spPr>
        <p:txBody>
          <a:bodyPr>
            <a:normAutofit fontScale="90000"/>
          </a:bodyPr>
          <a:lstStyle/>
          <a:p>
            <a:r>
              <a:rPr lang="es-PE" sz="2800" b="1" u="sng" dirty="0" smtClean="0">
                <a:solidFill>
                  <a:schemeClr val="accent1">
                    <a:lumMod val="50000"/>
                  </a:schemeClr>
                </a:solidFill>
              </a:rPr>
              <a:t>NORMAS DEROGADAS RELATIVAS A REMUNERACIONES DEL SECTOR PÚBLICO </a:t>
            </a:r>
            <a:br>
              <a:rPr lang="es-PE" sz="2800" b="1" u="sng" dirty="0" smtClean="0">
                <a:solidFill>
                  <a:schemeClr val="accent1">
                    <a:lumMod val="50000"/>
                  </a:schemeClr>
                </a:solidFill>
              </a:rPr>
            </a:br>
            <a:r>
              <a:rPr lang="es-PE" sz="2800" b="1" u="sng" dirty="0" smtClean="0">
                <a:solidFill>
                  <a:schemeClr val="accent1">
                    <a:lumMod val="50000"/>
                  </a:schemeClr>
                </a:solidFill>
              </a:rPr>
              <a:t>POR LA UNICA DISPOSICIÓN COMPLEMENTARIA DEROGATORIA DEL DECRETO LEGISLATIVO N° 1153</a:t>
            </a:r>
            <a:endParaRPr lang="es-PE" sz="2800" b="1" u="sng" dirty="0">
              <a:solidFill>
                <a:schemeClr val="accent1">
                  <a:lumMod val="50000"/>
                </a:schemeClr>
              </a:solidFill>
            </a:endParaRPr>
          </a:p>
        </p:txBody>
      </p:sp>
      <p:sp>
        <p:nvSpPr>
          <p:cNvPr id="3" name="2 Marcador de contenido"/>
          <p:cNvSpPr>
            <a:spLocks noGrp="1"/>
          </p:cNvSpPr>
          <p:nvPr>
            <p:ph sz="quarter" idx="4294967295"/>
          </p:nvPr>
        </p:nvSpPr>
        <p:spPr>
          <a:xfrm>
            <a:off x="0" y="1785926"/>
            <a:ext cx="8929718" cy="5286412"/>
          </a:xfrm>
        </p:spPr>
        <p:txBody>
          <a:bodyPr>
            <a:normAutofit fontScale="40000" lnSpcReduction="20000"/>
          </a:bodyPr>
          <a:lstStyle/>
          <a:p>
            <a:pPr algn="just">
              <a:buNone/>
            </a:pPr>
            <a:r>
              <a:rPr lang="es-PE" dirty="0" smtClean="0"/>
              <a:t>	</a:t>
            </a:r>
            <a:r>
              <a:rPr lang="es-PE" sz="4000" i="1" dirty="0" smtClean="0">
                <a:solidFill>
                  <a:schemeClr val="accent1">
                    <a:lumMod val="50000"/>
                  </a:schemeClr>
                </a:solidFill>
              </a:rPr>
              <a:t>“En la medida que se implemente efectivamente la política integral a que se refiere la presente norma, conforme lo establece la Primera y Tercera Disposición Complementaria Transitoria, deróguese o déjese sin efecto, según corresponda, solamente las disposiciones relativas a las remuneraciones, bonificaciones, servicio de guardia y otros beneficios del personal de la salud a que se refiere el ámbito de aplicación del presente Decreto Legislativo, contenidas en los siguientes artículos y dispositivos legales:</a:t>
            </a:r>
          </a:p>
          <a:p>
            <a:pPr algn="just"/>
            <a:endParaRPr lang="es-PE" sz="4000" i="1" dirty="0" smtClean="0">
              <a:solidFill>
                <a:schemeClr val="accent1">
                  <a:lumMod val="50000"/>
                </a:schemeClr>
              </a:solidFill>
            </a:endParaRPr>
          </a:p>
          <a:p>
            <a:pPr algn="just">
              <a:buNone/>
            </a:pPr>
            <a:r>
              <a:rPr lang="es-PE" sz="4000" i="1" dirty="0" smtClean="0">
                <a:solidFill>
                  <a:schemeClr val="accent1">
                    <a:lumMod val="50000"/>
                  </a:schemeClr>
                </a:solidFill>
              </a:rPr>
              <a:t>	1. El segundo párrafo del artículo 16 y el Capítulo VI, De la estructura remunerativa de la Ley 23536, Ley que establece las normas generales que regulan el trabajo y la carrera de los profesionales de la salud.</a:t>
            </a:r>
          </a:p>
          <a:p>
            <a:pPr algn="just"/>
            <a:endParaRPr lang="es-PE" sz="4000" i="1" dirty="0" smtClean="0">
              <a:solidFill>
                <a:schemeClr val="accent1">
                  <a:lumMod val="50000"/>
                </a:schemeClr>
              </a:solidFill>
            </a:endParaRPr>
          </a:p>
          <a:p>
            <a:pPr algn="just">
              <a:buNone/>
            </a:pPr>
            <a:r>
              <a:rPr lang="es-PE" sz="4000" i="1" dirty="0" smtClean="0">
                <a:solidFill>
                  <a:schemeClr val="accent1">
                    <a:lumMod val="50000"/>
                  </a:schemeClr>
                </a:solidFill>
              </a:rPr>
              <a:t>	2. Ley 23721, Ley que Adicionan al inciso d) del Art. 3 del Decreto Ley Nº 22404, la remuneración compensatoria por guardia hospitalaria.</a:t>
            </a:r>
          </a:p>
          <a:p>
            <a:pPr algn="just"/>
            <a:endParaRPr lang="es-PE" sz="4000" i="1" dirty="0" smtClean="0">
              <a:solidFill>
                <a:schemeClr val="accent1">
                  <a:lumMod val="50000"/>
                </a:schemeClr>
              </a:solidFill>
            </a:endParaRPr>
          </a:p>
          <a:p>
            <a:pPr algn="just">
              <a:buNone/>
            </a:pPr>
            <a:r>
              <a:rPr lang="es-PE" sz="4000" i="1" dirty="0" smtClean="0">
                <a:solidFill>
                  <a:schemeClr val="accent1">
                    <a:lumMod val="50000"/>
                  </a:schemeClr>
                </a:solidFill>
              </a:rPr>
              <a:t>	3. El artículo 5 de la Ley 26504, Ley que modifica el Régimen de Prestaciones de Salud, el Sistema Nacional de Pensiones, el Sistema Privado de Fondos de Pensiones y la estructura de contribuciones al FONAVI.</a:t>
            </a:r>
          </a:p>
          <a:p>
            <a:pPr algn="just"/>
            <a:endParaRPr lang="es-PE" sz="4000" i="1" dirty="0" smtClean="0">
              <a:solidFill>
                <a:schemeClr val="accent1">
                  <a:lumMod val="50000"/>
                </a:schemeClr>
              </a:solidFill>
            </a:endParaRPr>
          </a:p>
          <a:p>
            <a:pPr algn="just">
              <a:buNone/>
            </a:pPr>
            <a:r>
              <a:rPr lang="es-PE" sz="4000" i="1" dirty="0" smtClean="0">
                <a:solidFill>
                  <a:schemeClr val="accent1">
                    <a:lumMod val="50000"/>
                  </a:schemeClr>
                </a:solidFill>
              </a:rPr>
              <a:t>	4. Ley 28167, Ley que autoriza la nueva escala de bonificación de las guardias hospitalarias a favor de los profesionales y no profesionales de la Salud categorizados y escalafonados.</a:t>
            </a:r>
          </a:p>
          <a:p>
            <a:pPr algn="just"/>
            <a:endParaRPr lang="es-PE" sz="4000" i="1" dirty="0" smtClean="0">
              <a:solidFill>
                <a:schemeClr val="accent1">
                  <a:lumMod val="50000"/>
                </a:schemeClr>
              </a:solidFill>
            </a:endParaRPr>
          </a:p>
          <a:p>
            <a:pPr algn="just">
              <a:buNone/>
            </a:pPr>
            <a:r>
              <a:rPr lang="es-PE" sz="4000" i="1" dirty="0" smtClean="0">
                <a:solidFill>
                  <a:schemeClr val="accent1">
                    <a:lumMod val="50000"/>
                  </a:schemeClr>
                </a:solidFill>
              </a:rPr>
              <a:t>	5. Decreto Ley 22404, El gobierno establece el régimen de remuneraciones a todos los trabajadores de la Administración Pública.</a:t>
            </a:r>
          </a:p>
          <a:p>
            <a:pPr algn="just"/>
            <a:endParaRPr lang="es-PE" sz="4000" i="1" dirty="0" smtClean="0">
              <a:solidFill>
                <a:schemeClr val="accent1">
                  <a:lumMod val="50000"/>
                </a:schemeClr>
              </a:solidFill>
            </a:endParaRPr>
          </a:p>
          <a:p>
            <a:pPr algn="just">
              <a:buNone/>
            </a:pPr>
            <a:r>
              <a:rPr lang="es-PE" sz="4000" i="1" dirty="0" smtClean="0">
                <a:solidFill>
                  <a:schemeClr val="accent1">
                    <a:lumMod val="50000"/>
                  </a:schemeClr>
                </a:solidFill>
              </a:rPr>
              <a:t>	</a:t>
            </a:r>
          </a:p>
          <a:p>
            <a:endParaRPr lang="es-PE" sz="4000" i="1" dirty="0">
              <a:solidFill>
                <a:schemeClr val="accent4">
                  <a:lumMod val="50000"/>
                </a:schemeClr>
              </a:solidFill>
            </a:endParaRPr>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4294967295"/>
          </p:nvPr>
        </p:nvSpPr>
        <p:spPr>
          <a:xfrm>
            <a:off x="357158" y="285728"/>
            <a:ext cx="8504238" cy="6000792"/>
          </a:xfrm>
        </p:spPr>
        <p:txBody>
          <a:bodyPr>
            <a:normAutofit fontScale="62500" lnSpcReduction="20000"/>
          </a:bodyPr>
          <a:lstStyle/>
          <a:p>
            <a:pPr algn="just">
              <a:buNone/>
            </a:pPr>
            <a:endParaRPr lang="es-PE" i="1" dirty="0" smtClean="0">
              <a:solidFill>
                <a:schemeClr val="accent4">
                  <a:lumMod val="50000"/>
                </a:schemeClr>
              </a:solidFill>
            </a:endParaRPr>
          </a:p>
          <a:p>
            <a:pPr algn="just">
              <a:buNone/>
            </a:pPr>
            <a:r>
              <a:rPr lang="es-PE" sz="2800" i="1" dirty="0" smtClean="0">
                <a:solidFill>
                  <a:schemeClr val="accent1">
                    <a:lumMod val="50000"/>
                  </a:schemeClr>
                </a:solidFill>
              </a:rPr>
              <a:t>6. Ley 28700, Ley que incorpora en la planilla única de remuneraciones del personal médico cirujano la asignación extraordinaria por trabajo asistencial</a:t>
            </a:r>
            <a:endParaRPr lang="es-PE" i="1" dirty="0" smtClean="0">
              <a:solidFill>
                <a:schemeClr val="accent4">
                  <a:lumMod val="50000"/>
                </a:schemeClr>
              </a:solidFill>
            </a:endParaRPr>
          </a:p>
          <a:p>
            <a:pPr algn="just">
              <a:buNone/>
            </a:pPr>
            <a:r>
              <a:rPr lang="es-PE" i="1" dirty="0" smtClean="0">
                <a:solidFill>
                  <a:schemeClr val="accent4">
                    <a:lumMod val="50000"/>
                  </a:schemeClr>
                </a:solidFill>
              </a:rPr>
              <a:t>7</a:t>
            </a:r>
            <a:r>
              <a:rPr lang="es-PE" i="1" dirty="0" smtClean="0">
                <a:solidFill>
                  <a:schemeClr val="accent1">
                    <a:lumMod val="50000"/>
                  </a:schemeClr>
                </a:solidFill>
              </a:rPr>
              <a:t>. 	El literal e) y el literal i) del artículo 9 de la Ley 27669, Ley de Trabajo de la Enfermera(o).</a:t>
            </a:r>
          </a:p>
          <a:p>
            <a:pPr algn="just"/>
            <a:endParaRPr lang="es-PE" i="1" dirty="0" smtClean="0">
              <a:solidFill>
                <a:schemeClr val="accent1">
                  <a:lumMod val="50000"/>
                </a:schemeClr>
              </a:solidFill>
            </a:endParaRPr>
          </a:p>
          <a:p>
            <a:pPr algn="just">
              <a:buNone/>
            </a:pPr>
            <a:r>
              <a:rPr lang="es-PE" i="1" dirty="0" smtClean="0">
                <a:solidFill>
                  <a:schemeClr val="accent1">
                    <a:lumMod val="50000"/>
                  </a:schemeClr>
                </a:solidFill>
              </a:rPr>
              <a:t>8.	 El literal f) del artículo 7 y el artículo 13 de la Ley 27853, Ley de Trabajo de la Obstetriz.</a:t>
            </a:r>
          </a:p>
          <a:p>
            <a:pPr algn="just"/>
            <a:endParaRPr lang="es-PE" i="1" dirty="0" smtClean="0">
              <a:solidFill>
                <a:schemeClr val="accent1">
                  <a:lumMod val="50000"/>
                </a:schemeClr>
              </a:solidFill>
            </a:endParaRPr>
          </a:p>
          <a:p>
            <a:pPr algn="just">
              <a:buNone/>
            </a:pPr>
            <a:r>
              <a:rPr lang="es-PE" i="1" dirty="0" smtClean="0">
                <a:solidFill>
                  <a:schemeClr val="accent1">
                    <a:lumMod val="50000"/>
                  </a:schemeClr>
                </a:solidFill>
              </a:rPr>
              <a:t>9.    El literal c) y e) del artículo 11 de la Ley 28456, Ley del trabajo del profesional de la salud tecnólogo médico y modificatorias.</a:t>
            </a:r>
          </a:p>
          <a:p>
            <a:pPr algn="just"/>
            <a:endParaRPr lang="es-PE" i="1" dirty="0" smtClean="0">
              <a:solidFill>
                <a:schemeClr val="accent1">
                  <a:lumMod val="50000"/>
                </a:schemeClr>
              </a:solidFill>
            </a:endParaRPr>
          </a:p>
          <a:p>
            <a:pPr algn="just">
              <a:buNone/>
            </a:pPr>
            <a:r>
              <a:rPr lang="es-PE" i="1" dirty="0" smtClean="0">
                <a:solidFill>
                  <a:schemeClr val="accent1">
                    <a:lumMod val="50000"/>
                  </a:schemeClr>
                </a:solidFill>
              </a:rPr>
              <a:t>10. El artículo 21 y la Cuadragésima Sexta Disposición Complementaria Final de la Ley 29951, Ley de Presupuesto del Sector Público para el Año Fiscal 2013.</a:t>
            </a:r>
          </a:p>
          <a:p>
            <a:pPr algn="just"/>
            <a:endParaRPr lang="es-PE" i="1" dirty="0" smtClean="0">
              <a:solidFill>
                <a:schemeClr val="accent1">
                  <a:lumMod val="50000"/>
                </a:schemeClr>
              </a:solidFill>
            </a:endParaRPr>
          </a:p>
          <a:p>
            <a:pPr algn="just">
              <a:buNone/>
            </a:pPr>
            <a:r>
              <a:rPr lang="es-PE" i="1" dirty="0" smtClean="0">
                <a:solidFill>
                  <a:schemeClr val="accent1">
                    <a:lumMod val="50000"/>
                  </a:schemeClr>
                </a:solidFill>
              </a:rPr>
              <a:t>11. Decreto Ley 25671, Otorgan asignación excepcional a los profesionales de la salud y docentes de la carrera magisterial, así como a los funcionarios y servidores de los Ministerios de Salud y Educación, en lo que a los profesionales de la salud se refiere.</a:t>
            </a:r>
          </a:p>
          <a:p>
            <a:pPr algn="just"/>
            <a:endParaRPr lang="es-PE" i="1" dirty="0" smtClean="0">
              <a:solidFill>
                <a:schemeClr val="accent1">
                  <a:lumMod val="50000"/>
                </a:schemeClr>
              </a:solidFill>
            </a:endParaRPr>
          </a:p>
          <a:p>
            <a:pPr algn="just">
              <a:buNone/>
            </a:pPr>
            <a:r>
              <a:rPr lang="es-PE" i="1" dirty="0" smtClean="0">
                <a:solidFill>
                  <a:schemeClr val="accent1">
                    <a:lumMod val="50000"/>
                  </a:schemeClr>
                </a:solidFill>
              </a:rPr>
              <a:t>12. Ley 29702, Ley que dispone el pago de la bonificación dispuesto por el Decreto de Urgencia 037-94, de acuerdo a los criterios establecidos por el Tribunal Constitucional y sin la exigencia de sentencia judicial y menos en calidad de cosa juzgada.</a:t>
            </a:r>
          </a:p>
          <a:p>
            <a:pPr algn="just"/>
            <a:endParaRPr lang="es-PE" i="1" dirty="0" smtClean="0">
              <a:solidFill>
                <a:schemeClr val="accent1">
                  <a:lumMod val="50000"/>
                </a:schemeClr>
              </a:solidFill>
            </a:endParaRPr>
          </a:p>
          <a:p>
            <a:pPr algn="just">
              <a:buNone/>
            </a:pPr>
            <a:r>
              <a:rPr lang="es-PE" i="1" dirty="0" smtClean="0">
                <a:solidFill>
                  <a:schemeClr val="accent1">
                    <a:lumMod val="50000"/>
                  </a:schemeClr>
                </a:solidFill>
              </a:rPr>
              <a:t>13. Los artículos 11, 13, 23, 24 y 25 del Decreto Legislativo 559, Ley de Trabajo Médico, en lo que a trabajo de guardia se refiere y remuneraciones del sector público, respectivamente.</a:t>
            </a:r>
            <a:endParaRPr lang="es-PE" i="1" dirty="0">
              <a:solidFill>
                <a:schemeClr val="accent1">
                  <a:lumMod val="50000"/>
                </a:schemeClr>
              </a:solidFill>
            </a:endParaRPr>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4294967295"/>
          </p:nvPr>
        </p:nvSpPr>
        <p:spPr>
          <a:xfrm>
            <a:off x="214282" y="285728"/>
            <a:ext cx="8647114" cy="6000792"/>
          </a:xfrm>
        </p:spPr>
        <p:txBody>
          <a:bodyPr>
            <a:noAutofit/>
          </a:bodyPr>
          <a:lstStyle/>
          <a:p>
            <a:pPr algn="just">
              <a:buNone/>
            </a:pPr>
            <a:r>
              <a:rPr lang="es-PE" sz="1800" i="1" dirty="0" smtClean="0">
                <a:solidFill>
                  <a:schemeClr val="accent1">
                    <a:lumMod val="50000"/>
                  </a:schemeClr>
                </a:solidFill>
              </a:rPr>
              <a:t>14. Decreto Legislativo 632, que autoriza Crédito Suplementario en el Presupuesto del Gobierno Central para el Ejercicio Fiscal 1990.</a:t>
            </a:r>
          </a:p>
          <a:p>
            <a:pPr algn="just"/>
            <a:endParaRPr lang="es-PE" sz="1800" i="1" dirty="0" smtClean="0">
              <a:solidFill>
                <a:schemeClr val="accent1">
                  <a:lumMod val="50000"/>
                </a:schemeClr>
              </a:solidFill>
            </a:endParaRPr>
          </a:p>
          <a:p>
            <a:pPr algn="just">
              <a:buNone/>
            </a:pPr>
            <a:r>
              <a:rPr lang="es-PE" sz="1800" i="1" dirty="0" smtClean="0">
                <a:solidFill>
                  <a:schemeClr val="accent1">
                    <a:lumMod val="50000"/>
                  </a:schemeClr>
                </a:solidFill>
              </a:rPr>
              <a:t>15. Decreto de Urgencia 032-2002, Aprueban la asignación por productividad que se otorga al personal que desarrolla labor asistencial en el sector salud, denominada “Asignación Extraordinaria por Trabajo Asistencial”.</a:t>
            </a:r>
          </a:p>
          <a:p>
            <a:pPr algn="just"/>
            <a:endParaRPr lang="es-PE" sz="1800" i="1" dirty="0" smtClean="0">
              <a:solidFill>
                <a:schemeClr val="accent1">
                  <a:lumMod val="50000"/>
                </a:schemeClr>
              </a:solidFill>
            </a:endParaRPr>
          </a:p>
          <a:p>
            <a:pPr algn="just">
              <a:buNone/>
            </a:pPr>
            <a:r>
              <a:rPr lang="es-PE" sz="1800" i="1" dirty="0" smtClean="0">
                <a:solidFill>
                  <a:schemeClr val="accent1">
                    <a:lumMod val="50000"/>
                  </a:schemeClr>
                </a:solidFill>
              </a:rPr>
              <a:t>16. Decreto de Urgencia 046-2002, Exceptúan al Ministerio de Salud de los alcances de la Cuarta Disposición Transitoria de la Ley del Presupuesto del Sector Público para el año 2002.</a:t>
            </a:r>
          </a:p>
          <a:p>
            <a:pPr algn="just"/>
            <a:endParaRPr lang="es-PE" sz="1800" i="1" dirty="0" smtClean="0">
              <a:solidFill>
                <a:schemeClr val="accent1">
                  <a:lumMod val="50000"/>
                </a:schemeClr>
              </a:solidFill>
            </a:endParaRPr>
          </a:p>
          <a:p>
            <a:pPr algn="just">
              <a:buNone/>
            </a:pPr>
            <a:r>
              <a:rPr lang="es-PE" sz="1800" i="1" dirty="0" smtClean="0">
                <a:solidFill>
                  <a:schemeClr val="accent1">
                    <a:lumMod val="50000"/>
                  </a:schemeClr>
                </a:solidFill>
              </a:rPr>
              <a:t>17. Decreto de Urgencia 040-2008, Autorizan pago de asignación extraordinaria por trabajo asistencial a los médicos cirujanos y profesionales de la salud de los Gobiernos Regionales de los departamentos de Huancavelica, Ayacucho y Apurímac y Dictan otras medidas.</a:t>
            </a:r>
          </a:p>
          <a:p>
            <a:pPr algn="just"/>
            <a:endParaRPr lang="es-PE" sz="1800" i="1" dirty="0" smtClean="0">
              <a:solidFill>
                <a:schemeClr val="accent1">
                  <a:lumMod val="50000"/>
                </a:schemeClr>
              </a:solidFill>
            </a:endParaRPr>
          </a:p>
          <a:p>
            <a:pPr algn="just">
              <a:buNone/>
            </a:pPr>
            <a:r>
              <a:rPr lang="es-PE" sz="1800" i="1" dirty="0" smtClean="0">
                <a:solidFill>
                  <a:schemeClr val="accent1">
                    <a:lumMod val="50000"/>
                  </a:schemeClr>
                </a:solidFill>
              </a:rPr>
              <a:t>18. Decreto de Urgencia 080-94, que otorga una bonificación especial a los servidores de los Sectores Educación y Salud.</a:t>
            </a:r>
          </a:p>
          <a:p>
            <a:pPr algn="just"/>
            <a:endParaRPr lang="es-PE" sz="1800" i="1" dirty="0" smtClean="0">
              <a:solidFill>
                <a:schemeClr val="accent1">
                  <a:lumMod val="50000"/>
                </a:schemeClr>
              </a:solidFill>
            </a:endParaRPr>
          </a:p>
          <a:p>
            <a:pPr algn="just">
              <a:buNone/>
            </a:pPr>
            <a:r>
              <a:rPr lang="es-PE" sz="1800" i="1" dirty="0" smtClean="0">
                <a:solidFill>
                  <a:schemeClr val="accent1">
                    <a:lumMod val="50000"/>
                  </a:schemeClr>
                </a:solidFill>
              </a:rPr>
              <a:t>19. Decreto de Urgencia 037-94, que fija un monto mínimo del Ingreso Total Permanente de los servidores activos y cesantes de la Administración Pública.</a:t>
            </a:r>
          </a:p>
          <a:p>
            <a:pPr algn="just"/>
            <a:endParaRPr lang="es-PE" sz="1800" i="1" dirty="0" smtClean="0">
              <a:solidFill>
                <a:schemeClr val="accent4">
                  <a:lumMod val="50000"/>
                </a:schemeClr>
              </a:solidFill>
            </a:endParaRPr>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4294967295"/>
          </p:nvPr>
        </p:nvSpPr>
        <p:spPr>
          <a:xfrm>
            <a:off x="285720" y="500042"/>
            <a:ext cx="8504238" cy="5786478"/>
          </a:xfrm>
        </p:spPr>
        <p:txBody>
          <a:bodyPr>
            <a:normAutofit fontScale="70000" lnSpcReduction="20000"/>
          </a:bodyPr>
          <a:lstStyle/>
          <a:p>
            <a:pPr algn="just">
              <a:buNone/>
            </a:pPr>
            <a:r>
              <a:rPr lang="es-PE" i="1" dirty="0" smtClean="0">
                <a:solidFill>
                  <a:schemeClr val="accent1">
                    <a:lumMod val="50000"/>
                  </a:schemeClr>
                </a:solidFill>
              </a:rPr>
              <a:t>20. Decreto de Urgencia 118-94, que dispone el reajuste de bonificación especial de los trabajadores asistenciales del Sector Salud.</a:t>
            </a:r>
          </a:p>
          <a:p>
            <a:pPr algn="just"/>
            <a:endParaRPr lang="es-PE" i="1" dirty="0" smtClean="0">
              <a:solidFill>
                <a:schemeClr val="accent1">
                  <a:lumMod val="50000"/>
                </a:schemeClr>
              </a:solidFill>
            </a:endParaRPr>
          </a:p>
          <a:p>
            <a:pPr algn="just">
              <a:buNone/>
            </a:pPr>
            <a:r>
              <a:rPr lang="es-PE" i="1" dirty="0" smtClean="0">
                <a:solidFill>
                  <a:schemeClr val="accent1">
                    <a:lumMod val="50000"/>
                  </a:schemeClr>
                </a:solidFill>
              </a:rPr>
              <a:t>21. Decreto Supremo 090-96, que otorga una bonificación especial a los servidores de la administración pública de los sectores Educación, Salud, Seguridad Nacional, Servicio Diplomático y personal administrativo del sector público</a:t>
            </a:r>
          </a:p>
          <a:p>
            <a:pPr algn="just"/>
            <a:endParaRPr lang="es-PE" i="1" dirty="0" smtClean="0">
              <a:solidFill>
                <a:schemeClr val="accent1">
                  <a:lumMod val="50000"/>
                </a:schemeClr>
              </a:solidFill>
            </a:endParaRPr>
          </a:p>
          <a:p>
            <a:pPr algn="just">
              <a:buNone/>
            </a:pPr>
            <a:r>
              <a:rPr lang="es-PE" i="1" dirty="0" smtClean="0">
                <a:solidFill>
                  <a:schemeClr val="accent1">
                    <a:lumMod val="50000"/>
                  </a:schemeClr>
                </a:solidFill>
              </a:rPr>
              <a:t>22. Decreto de Urgencia 098-96, que incluye a los trabajadores comprendidos en el Decreto Legislativo 559 dentro de los alcances de bonificación especial otorgada mediante el Decreto de Urgencia 090-96.</a:t>
            </a:r>
          </a:p>
          <a:p>
            <a:pPr algn="just"/>
            <a:endParaRPr lang="es-PE" i="1" dirty="0" smtClean="0">
              <a:solidFill>
                <a:schemeClr val="accent1">
                  <a:lumMod val="50000"/>
                </a:schemeClr>
              </a:solidFill>
            </a:endParaRPr>
          </a:p>
          <a:p>
            <a:pPr algn="just">
              <a:buNone/>
            </a:pPr>
            <a:r>
              <a:rPr lang="es-PE" i="1" dirty="0" smtClean="0">
                <a:solidFill>
                  <a:schemeClr val="accent1">
                    <a:lumMod val="50000"/>
                  </a:schemeClr>
                </a:solidFill>
              </a:rPr>
              <a:t>23. Decreto de Urgencia 073-97, que otorga una bonificación especial a los trabajadores de la administración pública.</a:t>
            </a:r>
          </a:p>
          <a:p>
            <a:pPr algn="just"/>
            <a:endParaRPr lang="es-PE" i="1" dirty="0" smtClean="0">
              <a:solidFill>
                <a:schemeClr val="accent1">
                  <a:lumMod val="50000"/>
                </a:schemeClr>
              </a:solidFill>
            </a:endParaRPr>
          </a:p>
          <a:p>
            <a:pPr algn="just">
              <a:buNone/>
            </a:pPr>
            <a:r>
              <a:rPr lang="es-PE" i="1" dirty="0" smtClean="0">
                <a:solidFill>
                  <a:schemeClr val="accent1">
                    <a:lumMod val="50000"/>
                  </a:schemeClr>
                </a:solidFill>
              </a:rPr>
              <a:t>24. Decreto de Urgencia 011-99, que otorga una bonificación especial a favor de personal del Sector Público.</a:t>
            </a:r>
          </a:p>
          <a:p>
            <a:pPr algn="just"/>
            <a:endParaRPr lang="es-PE" i="1" dirty="0" smtClean="0">
              <a:solidFill>
                <a:schemeClr val="accent1">
                  <a:lumMod val="50000"/>
                </a:schemeClr>
              </a:solidFill>
            </a:endParaRPr>
          </a:p>
          <a:p>
            <a:pPr algn="just">
              <a:buNone/>
            </a:pPr>
            <a:r>
              <a:rPr lang="es-PE" i="1" dirty="0" smtClean="0">
                <a:solidFill>
                  <a:schemeClr val="accent1">
                    <a:lumMod val="50000"/>
                  </a:schemeClr>
                </a:solidFill>
              </a:rPr>
              <a:t>25. Decreto de Urgencia 105-2001, que fija la Remuneración Básica para Profesores, Profesionales de la Salud, Docentes Universitarios, Personal de los Centros de Salud, Miembros de las Fuerzas Armadas y Policía Nacional, Servidores Públicos sujetos al Régimen Laboral del Decreto Legislativo 276, así como los jubilados comprendidos dentro de los Regímenes del Decreto Ley 19990 y del Decreto Ley 20530.</a:t>
            </a:r>
          </a:p>
          <a:p>
            <a:pPr algn="just"/>
            <a:endParaRPr lang="es-PE" dirty="0">
              <a:solidFill>
                <a:schemeClr val="accent1">
                  <a:lumMod val="50000"/>
                </a:schemeClr>
              </a:solidFill>
            </a:endParaRPr>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4294967295"/>
          </p:nvPr>
        </p:nvSpPr>
        <p:spPr>
          <a:xfrm>
            <a:off x="285720" y="571480"/>
            <a:ext cx="8504238" cy="5643602"/>
          </a:xfrm>
        </p:spPr>
        <p:txBody>
          <a:bodyPr>
            <a:normAutofit fontScale="70000" lnSpcReduction="20000"/>
          </a:bodyPr>
          <a:lstStyle/>
          <a:p>
            <a:pPr algn="just">
              <a:buNone/>
            </a:pPr>
            <a:r>
              <a:rPr lang="es-PE" i="1" dirty="0" smtClean="0">
                <a:solidFill>
                  <a:schemeClr val="accent1">
                    <a:lumMod val="50000"/>
                  </a:schemeClr>
                </a:solidFill>
              </a:rPr>
              <a:t>26. Decreto de Urgencia 02-2006, que autoriza modificaciones al Presupuesto del Sector Público para el Año Fiscal 2006 - Ley 28652 y dictan disposiciones relativas a la ejecución presupuestaria y otras medidas.</a:t>
            </a:r>
          </a:p>
          <a:p>
            <a:pPr algn="just"/>
            <a:endParaRPr lang="es-PE" i="1" dirty="0" smtClean="0">
              <a:solidFill>
                <a:schemeClr val="accent1">
                  <a:lumMod val="50000"/>
                </a:schemeClr>
              </a:solidFill>
            </a:endParaRPr>
          </a:p>
          <a:p>
            <a:pPr algn="just">
              <a:buNone/>
            </a:pPr>
            <a:r>
              <a:rPr lang="es-PE" i="1" dirty="0" smtClean="0">
                <a:solidFill>
                  <a:schemeClr val="accent1">
                    <a:lumMod val="50000"/>
                  </a:schemeClr>
                </a:solidFill>
              </a:rPr>
              <a:t>27. Decreto Supremo Nº 264-90-EF, que dicta medidas complementarias que regulen transitoriamente la liquidación de planillas, el pago de movilidad, así como otras acciones de personal de los organismos de Gobierno Central y otras Entidades.</a:t>
            </a:r>
          </a:p>
          <a:p>
            <a:pPr algn="just"/>
            <a:endParaRPr lang="es-PE" i="1" dirty="0" smtClean="0">
              <a:solidFill>
                <a:schemeClr val="accent1">
                  <a:lumMod val="50000"/>
                </a:schemeClr>
              </a:solidFill>
            </a:endParaRPr>
          </a:p>
          <a:p>
            <a:pPr algn="just">
              <a:buNone/>
            </a:pPr>
            <a:r>
              <a:rPr lang="es-PE" i="1" dirty="0" smtClean="0">
                <a:solidFill>
                  <a:schemeClr val="accent1">
                    <a:lumMod val="50000"/>
                  </a:schemeClr>
                </a:solidFill>
              </a:rPr>
              <a:t>28. Decreto Supremo Nº 051-91-PCM, que establece en forma transitoria las normas reglamentarias orientadas a determinar los niveles remunerativos de los funcionarios, directivos, servidores y pensionistas del Estado en el marco del Proceso de Homologación, Carrera Pública y Sistema Único de Remuneraciones y Bonificaciones</a:t>
            </a:r>
          </a:p>
          <a:p>
            <a:pPr algn="just"/>
            <a:endParaRPr lang="es-PE" i="1" dirty="0" smtClean="0">
              <a:solidFill>
                <a:schemeClr val="accent1">
                  <a:lumMod val="50000"/>
                </a:schemeClr>
              </a:solidFill>
            </a:endParaRPr>
          </a:p>
          <a:p>
            <a:pPr algn="just">
              <a:buNone/>
            </a:pPr>
            <a:r>
              <a:rPr lang="es-PE" i="1" dirty="0" smtClean="0">
                <a:solidFill>
                  <a:schemeClr val="accent1">
                    <a:lumMod val="50000"/>
                  </a:schemeClr>
                </a:solidFill>
              </a:rPr>
              <a:t>29. Decreto Supremo 153-91-EF, Funcionarios, y administrativos en servicio así como los pensionistas a cargo de entidades públicas sea cual fuere su régimen laboral y de pensión, percibirán a partir del mes de noviembre de 1991, asignación excepcional; en lo que a personal de la salud se refiere.</a:t>
            </a:r>
          </a:p>
          <a:p>
            <a:pPr algn="just"/>
            <a:endParaRPr lang="es-PE" i="1" dirty="0" smtClean="0">
              <a:solidFill>
                <a:schemeClr val="accent1">
                  <a:lumMod val="50000"/>
                </a:schemeClr>
              </a:solidFill>
            </a:endParaRPr>
          </a:p>
          <a:p>
            <a:pPr algn="just">
              <a:buNone/>
            </a:pPr>
            <a:r>
              <a:rPr lang="es-PE" i="1" dirty="0" smtClean="0">
                <a:solidFill>
                  <a:schemeClr val="accent1">
                    <a:lumMod val="50000"/>
                  </a:schemeClr>
                </a:solidFill>
              </a:rPr>
              <a:t>30. Decreto Supremo 040-92-EF, Dejan sin efecto lo dispuesto por el inciso a) del artículo 3 del Decreto Supremo 276-91-EF, a partir del 1 de enero de 1992 para los servidores del Sector Salud.</a:t>
            </a:r>
          </a:p>
          <a:p>
            <a:endParaRPr lang="es-PE" dirty="0"/>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4294967295"/>
          </p:nvPr>
        </p:nvSpPr>
        <p:spPr>
          <a:xfrm>
            <a:off x="285720" y="500042"/>
            <a:ext cx="8504238" cy="5786478"/>
          </a:xfrm>
        </p:spPr>
        <p:txBody>
          <a:bodyPr>
            <a:noAutofit/>
          </a:bodyPr>
          <a:lstStyle/>
          <a:p>
            <a:pPr algn="just">
              <a:buNone/>
            </a:pPr>
            <a:r>
              <a:rPr lang="es-PE" sz="1800" dirty="0" smtClean="0">
                <a:solidFill>
                  <a:schemeClr val="accent1">
                    <a:lumMod val="50000"/>
                  </a:schemeClr>
                </a:solidFill>
              </a:rPr>
              <a:t>31. </a:t>
            </a:r>
            <a:r>
              <a:rPr lang="es-PE" sz="1800" i="1" dirty="0" smtClean="0">
                <a:solidFill>
                  <a:schemeClr val="accent1">
                    <a:lumMod val="50000"/>
                  </a:schemeClr>
                </a:solidFill>
              </a:rPr>
              <a:t>Artículo 5 del Decreto Urgencia 031-2005, Autorizan transferencia de partidas y dictan disposiciones para el cierre presupuestario 2005, en lo que al Personal de salud se refiere.</a:t>
            </a:r>
          </a:p>
          <a:p>
            <a:pPr algn="just"/>
            <a:endParaRPr lang="es-PE" sz="1800" i="1" dirty="0" smtClean="0">
              <a:solidFill>
                <a:schemeClr val="accent1">
                  <a:lumMod val="50000"/>
                </a:schemeClr>
              </a:solidFill>
            </a:endParaRPr>
          </a:p>
          <a:p>
            <a:pPr algn="just">
              <a:buNone/>
            </a:pPr>
            <a:r>
              <a:rPr lang="es-PE" sz="1800" i="1" dirty="0" smtClean="0">
                <a:solidFill>
                  <a:schemeClr val="accent1">
                    <a:lumMod val="50000"/>
                  </a:schemeClr>
                </a:solidFill>
              </a:rPr>
              <a:t>32. Decreto Supremo 081-93-EF, Otorga una Bonificación Especial a los profesionales de la salud, docentes del Magisterio y a los trabajadores asistentes y administrativos de los Sectores de Salud y Educación, en lo que se refiere a los profesionales de la salud, trabajadores asistenciales del Ministerio de Salud y sus organismos públicos y de los programas de salud de los Gobiernos Regionales.</a:t>
            </a:r>
          </a:p>
          <a:p>
            <a:pPr algn="just"/>
            <a:endParaRPr lang="es-PE" sz="1800" i="1" dirty="0" smtClean="0">
              <a:solidFill>
                <a:schemeClr val="accent1">
                  <a:lumMod val="50000"/>
                </a:schemeClr>
              </a:solidFill>
            </a:endParaRPr>
          </a:p>
          <a:p>
            <a:pPr algn="just">
              <a:buNone/>
            </a:pPr>
            <a:r>
              <a:rPr lang="es-PE" sz="1800" i="1" dirty="0" smtClean="0">
                <a:solidFill>
                  <a:schemeClr val="accent1">
                    <a:lumMod val="50000"/>
                  </a:schemeClr>
                </a:solidFill>
              </a:rPr>
              <a:t>33. Decreto Supremo 047-2005-EF, Otorgan incremento de remuneraciones a los Médicos Cirujanos que prestan servicios en el Ministerio de Salud, sus Organismos Públicos Descentralizados y en las Direcciones Regionales de Salud.</a:t>
            </a:r>
          </a:p>
          <a:p>
            <a:pPr algn="just"/>
            <a:endParaRPr lang="es-PE" sz="1800" i="1" dirty="0" smtClean="0">
              <a:solidFill>
                <a:schemeClr val="accent1">
                  <a:lumMod val="50000"/>
                </a:schemeClr>
              </a:solidFill>
            </a:endParaRPr>
          </a:p>
          <a:p>
            <a:pPr algn="just">
              <a:buNone/>
            </a:pPr>
            <a:r>
              <a:rPr lang="es-PE" sz="1800" i="1" dirty="0" smtClean="0">
                <a:solidFill>
                  <a:schemeClr val="accent1">
                    <a:lumMod val="50000"/>
                  </a:schemeClr>
                </a:solidFill>
              </a:rPr>
              <a:t>34. Decreto Supremo 122-2005-EF, Reajustan la Asignación Extraordinaria por Trabajo Asistencial - AETA y otorgan una asignación extraordinaria mensual para las enfermeras al servicio del Estado.</a:t>
            </a:r>
          </a:p>
          <a:p>
            <a:pPr algn="just"/>
            <a:endParaRPr lang="es-PE" sz="1800" i="1" dirty="0" smtClean="0">
              <a:solidFill>
                <a:schemeClr val="accent1">
                  <a:lumMod val="50000"/>
                </a:schemeClr>
              </a:solidFill>
            </a:endParaRPr>
          </a:p>
          <a:p>
            <a:pPr algn="just">
              <a:buNone/>
            </a:pPr>
            <a:r>
              <a:rPr lang="es-PE" sz="1800" i="1" dirty="0" smtClean="0">
                <a:solidFill>
                  <a:schemeClr val="accent1">
                    <a:lumMod val="50000"/>
                  </a:schemeClr>
                </a:solidFill>
              </a:rPr>
              <a:t>35. Decreto Supremo 028-89-PCM, dictan normas reglamentarias para el proceso de homologación y nivelación de remuneraciones que regirá a partir del 1 de mayo de 1989.</a:t>
            </a:r>
          </a:p>
          <a:p>
            <a:endParaRPr lang="es-PE" sz="1800" i="1" dirty="0" smtClean="0"/>
          </a:p>
          <a:p>
            <a:endParaRPr lang="es-PE" sz="1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idx="4294967295"/>
          </p:nvPr>
        </p:nvSpPr>
        <p:spPr>
          <a:xfrm>
            <a:off x="285720" y="571480"/>
            <a:ext cx="8534400" cy="758825"/>
          </a:xfrm>
        </p:spPr>
        <p:txBody>
          <a:bodyPr>
            <a:noAutofit/>
          </a:bodyPr>
          <a:lstStyle/>
          <a:p>
            <a:r>
              <a:rPr lang="es-PE" sz="2800" b="1" u="sng" dirty="0" smtClean="0">
                <a:solidFill>
                  <a:schemeClr val="accent1">
                    <a:lumMod val="50000"/>
                  </a:schemeClr>
                </a:solidFill>
              </a:rPr>
              <a:t>OTORGAMIENTO DE COMPENSACIÓN ECONÓMICA POR OCUPACIÓN INTERINA DE UN PUESTO</a:t>
            </a:r>
            <a:endParaRPr lang="es-PE" sz="2800" u="sng" dirty="0">
              <a:solidFill>
                <a:schemeClr val="accent1">
                  <a:lumMod val="50000"/>
                </a:schemeClr>
              </a:solidFill>
            </a:endParaRPr>
          </a:p>
        </p:txBody>
      </p:sp>
      <p:sp>
        <p:nvSpPr>
          <p:cNvPr id="3" name="2 Marcador de contenido"/>
          <p:cNvSpPr>
            <a:spLocks noGrp="1"/>
          </p:cNvSpPr>
          <p:nvPr>
            <p:ph sz="quarter" idx="4294967295"/>
          </p:nvPr>
        </p:nvSpPr>
        <p:spPr>
          <a:xfrm>
            <a:off x="214282" y="1643050"/>
            <a:ext cx="8504238" cy="4500562"/>
          </a:xfrm>
        </p:spPr>
        <p:txBody>
          <a:bodyPr>
            <a:normAutofit/>
          </a:bodyPr>
          <a:lstStyle/>
          <a:p>
            <a:pPr algn="just">
              <a:buNone/>
            </a:pPr>
            <a:r>
              <a:rPr lang="es-PE" dirty="0" smtClean="0"/>
              <a:t>	</a:t>
            </a:r>
            <a:r>
              <a:rPr lang="es-PE" sz="2200" dirty="0" smtClean="0">
                <a:solidFill>
                  <a:schemeClr val="accent2">
                    <a:lumMod val="50000"/>
                  </a:schemeClr>
                </a:solidFill>
              </a:rPr>
              <a:t>En caso un servidor civil ocupe interinamente un puesto valorizado en un monto superior al que corresponde al puesto que tiene asignado, tendrá derecho a percibir dicho monto mayor a partir de la fecha en la que supere los 30 días calendario de ocupación interina del puesto y en lugar del que hasta ese momento percibía. Percibirá dicho monto en tanto se mantenga el interinato e independientemente de si ese puesto se encuentra vacante o asignado a un servidor civil que, por alguna razón, no puede ejercer las funciones propias del mismo.</a:t>
            </a:r>
            <a:endParaRPr lang="es-PE" sz="2200" dirty="0">
              <a:solidFill>
                <a:schemeClr val="accent2">
                  <a:lumMod val="50000"/>
                </a:schemeClr>
              </a:solidFill>
            </a:endParaRPr>
          </a:p>
        </p:txBody>
      </p:sp>
      <p:sp>
        <p:nvSpPr>
          <p:cNvPr id="4" name="3 Rectángulo"/>
          <p:cNvSpPr/>
          <p:nvPr/>
        </p:nvSpPr>
        <p:spPr>
          <a:xfrm>
            <a:off x="428596" y="6286520"/>
            <a:ext cx="8501122" cy="4286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None/>
            </a:pPr>
            <a:r>
              <a:rPr lang="es-PE" sz="1600" b="1" dirty="0" smtClean="0">
                <a:solidFill>
                  <a:schemeClr val="tx2">
                    <a:lumMod val="75000"/>
                  </a:schemeClr>
                </a:solidFill>
              </a:rPr>
              <a:t>DECRETO SUPREMO Nº 138-2014-EF, REGLAMENTO  LSC,  TERCERA  DISP. COMPLEMENTARIA FINAL</a:t>
            </a:r>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4294967295"/>
          </p:nvPr>
        </p:nvSpPr>
        <p:spPr>
          <a:xfrm>
            <a:off x="285720" y="714356"/>
            <a:ext cx="8504238" cy="6143644"/>
          </a:xfrm>
        </p:spPr>
        <p:txBody>
          <a:bodyPr>
            <a:noAutofit/>
          </a:bodyPr>
          <a:lstStyle/>
          <a:p>
            <a:pPr algn="just">
              <a:buNone/>
            </a:pPr>
            <a:r>
              <a:rPr lang="es-PE" sz="2000" i="1" dirty="0" smtClean="0">
                <a:solidFill>
                  <a:schemeClr val="accent1">
                    <a:lumMod val="50000"/>
                  </a:schemeClr>
                </a:solidFill>
              </a:rPr>
              <a:t>36. Decreto Supremo 109-89-PCM, que modifica el monto inicial del concepto denominado movilidad y refrigerio.</a:t>
            </a:r>
          </a:p>
          <a:p>
            <a:pPr algn="just"/>
            <a:endParaRPr lang="es-PE" sz="2000" i="1" dirty="0" smtClean="0">
              <a:solidFill>
                <a:schemeClr val="accent1">
                  <a:lumMod val="50000"/>
                </a:schemeClr>
              </a:solidFill>
            </a:endParaRPr>
          </a:p>
          <a:p>
            <a:pPr algn="just">
              <a:buNone/>
            </a:pPr>
            <a:r>
              <a:rPr lang="es-PE" sz="2000" i="1" dirty="0" smtClean="0">
                <a:solidFill>
                  <a:schemeClr val="accent1">
                    <a:lumMod val="50000"/>
                  </a:schemeClr>
                </a:solidFill>
              </a:rPr>
              <a:t>37. Decreto Supremo 276-91-EF, que dispone que Funcionarios, y administrativos en servicio así como los pensionistas a cargo de entidades públicas sea cual fuere su régimen laboral y de pensión, percibirán a partir del mes de noviembre de 1991, asignación excepcional.</a:t>
            </a:r>
          </a:p>
          <a:p>
            <a:pPr algn="just"/>
            <a:endParaRPr lang="es-PE" sz="2000" i="1" dirty="0" smtClean="0">
              <a:solidFill>
                <a:schemeClr val="accent1">
                  <a:lumMod val="50000"/>
                </a:schemeClr>
              </a:solidFill>
            </a:endParaRPr>
          </a:p>
          <a:p>
            <a:pPr algn="just">
              <a:buNone/>
            </a:pPr>
            <a:r>
              <a:rPr lang="es-PE" sz="2000" i="1" dirty="0" smtClean="0">
                <a:solidFill>
                  <a:schemeClr val="accent1">
                    <a:lumMod val="50000"/>
                  </a:schemeClr>
                </a:solidFill>
              </a:rPr>
              <a:t>38. Decreto Supremo 019-94-PCM, que otorgan Bonificación Especial a trabajadores de los Ministerios de Salud y Educación.</a:t>
            </a:r>
          </a:p>
          <a:p>
            <a:pPr algn="just"/>
            <a:endParaRPr lang="es-PE" sz="2000" i="1" dirty="0" smtClean="0">
              <a:solidFill>
                <a:schemeClr val="accent1">
                  <a:lumMod val="50000"/>
                </a:schemeClr>
              </a:solidFill>
            </a:endParaRPr>
          </a:p>
          <a:p>
            <a:pPr algn="just">
              <a:buNone/>
            </a:pPr>
            <a:r>
              <a:rPr lang="es-PE" sz="2000" i="1" dirty="0" smtClean="0">
                <a:solidFill>
                  <a:schemeClr val="accent1">
                    <a:lumMod val="50000"/>
                  </a:schemeClr>
                </a:solidFill>
              </a:rPr>
              <a:t>39. Resolución Ministerial 153-2011-MINSA, Resolución Ministerial que aprueba en vía de regularización las Escalas por Unidad Ejecutora de los incentivos y estímulos otorgados a los trabajadores del Pliego 011- Ministerio de Salud, de acuerdo a los fundamentos expuestos en la parte considerativa de la presente Resolución y que en anexo adjunto forma parte integrante de la misma.</a:t>
            </a:r>
          </a:p>
          <a:p>
            <a:pPr algn="just">
              <a:buNone/>
            </a:pPr>
            <a:endParaRPr lang="es-PE" sz="2000" i="1" dirty="0" smtClean="0">
              <a:solidFill>
                <a:schemeClr val="accent4">
                  <a:lumMod val="50000"/>
                </a:schemeClr>
              </a:solidFill>
            </a:endParaRPr>
          </a:p>
          <a:p>
            <a:pPr algn="just">
              <a:buNone/>
            </a:pPr>
            <a:endParaRPr lang="es-PE" sz="2000" i="1" dirty="0" smtClean="0">
              <a:solidFill>
                <a:schemeClr val="accent4">
                  <a:lumMod val="50000"/>
                </a:schemeClr>
              </a:solidFill>
            </a:endParaRPr>
          </a:p>
          <a:p>
            <a:pPr algn="just">
              <a:buNone/>
            </a:pPr>
            <a:r>
              <a:rPr lang="es-PE" sz="1600" b="1" dirty="0" smtClean="0">
                <a:solidFill>
                  <a:schemeClr val="accent1">
                    <a:lumMod val="50000"/>
                  </a:schemeClr>
                </a:solidFill>
              </a:rPr>
              <a:t>DECRETO LEGISLATIVO N° 1153, ÚNICA  DISPOSICIÓN COMPLEMENTARIA DEROGATORIA</a:t>
            </a:r>
            <a:endParaRPr lang="es-PE" sz="1600" b="1" dirty="0">
              <a:solidFill>
                <a:schemeClr val="accent1">
                  <a:lumMod val="50000"/>
                </a:schemeClr>
              </a:solidFill>
            </a:endParaRP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l">
  <a:themeElements>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Personalizado 7">
      <a:majorFont>
        <a:latin typeface="Abadi MT Condensed Light"/>
        <a:ea typeface=""/>
        <a:cs typeface=""/>
      </a:majorFont>
      <a:minorFont>
        <a:latin typeface="Abadi MT Condensed Light"/>
        <a:ea typeface=""/>
        <a:cs typeface=""/>
      </a:minorFont>
    </a:fontScheme>
    <a:fmtScheme name="Civil">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2859</TotalTime>
  <Words>5338</Words>
  <Application>Microsoft Office PowerPoint</Application>
  <PresentationFormat>Presentación en pantalla (4:3)</PresentationFormat>
  <Paragraphs>799</Paragraphs>
  <Slides>90</Slides>
  <Notes>0</Notes>
  <HiddenSlides>0</HiddenSlides>
  <MMClips>0</MMClips>
  <ScaleCrop>false</ScaleCrop>
  <HeadingPairs>
    <vt:vector size="4" baseType="variant">
      <vt:variant>
        <vt:lpstr>Tema</vt:lpstr>
      </vt:variant>
      <vt:variant>
        <vt:i4>1</vt:i4>
      </vt:variant>
      <vt:variant>
        <vt:lpstr>Títulos de diapositiva</vt:lpstr>
      </vt:variant>
      <vt:variant>
        <vt:i4>90</vt:i4>
      </vt:variant>
    </vt:vector>
  </HeadingPairs>
  <TitlesOfParts>
    <vt:vector size="91" baseType="lpstr">
      <vt:lpstr>Civil</vt:lpstr>
      <vt:lpstr>LAS COMPENSACIONES EN EL RÉGIMEN DE LOS SERVIDORES PÚBLICOS</vt:lpstr>
      <vt:lpstr>DEFINICIÓN DE COMPENSACIÓN</vt:lpstr>
      <vt:lpstr>OBJETIVO DE LA COMPENSACIÓN</vt:lpstr>
      <vt:lpstr>REGLAS GENERALES DE LA COMPENSACIÓN</vt:lpstr>
      <vt:lpstr>ESTRUCTURA DE LAS COMPENSACIONES</vt:lpstr>
      <vt:lpstr>I.- LA COMPENSACIÓN ECONÓMICA</vt:lpstr>
      <vt:lpstr>LA COMPENSACIÓN ECONÓMICA</vt:lpstr>
      <vt:lpstr>APORTES, CONTRIBUCIONES E IMPUESTOS APLICABLES A LAS COMPENSACIONES ECONÓMICAS</vt:lpstr>
      <vt:lpstr>OTORGAMIENTO DE COMPENSACIÓN ECONÓMICA POR OCUPACIÓN INTERINA DE UN PUESTO</vt:lpstr>
      <vt:lpstr>FUENTE DE FINANCIAMIENTO DE LA COMPENSACIÓN ECONÓMICA  DEL PUESTO</vt:lpstr>
      <vt:lpstr>FUENTE DE FINANCIAMIENTO DE LA COMPENSACIÓN ECONÓMICA DEL PUESTO</vt:lpstr>
      <vt:lpstr>REGLAS PARA EL PAGO DE LA COMPENSACIÓN ECONÓMICA DEL PUESTO</vt:lpstr>
      <vt:lpstr>Diapositiva 13</vt:lpstr>
      <vt:lpstr>VALORIZACIÓN DE LA COMPENSACIÓN ECONÓMICA</vt:lpstr>
      <vt:lpstr>COMPOSICIÓN DE LA COMPENSACIÓN ECONÓMICA</vt:lpstr>
      <vt:lpstr>A) VALORIZACIÓN PRINCIPAL</vt:lpstr>
      <vt:lpstr>DETERMINACIÓN DE LA VALORIZACIÓN PRINCIPAL DE UN PUESTO DE DIRECTIVO PÚBLICO</vt:lpstr>
      <vt:lpstr>DETERMINACIÓN DE LA VALORIZACIÓN  PRINCIPAL QUE CORRESPONDE A UN PUESTO DE SERVIDOR CIVIL DE CARRERA</vt:lpstr>
      <vt:lpstr>DETERMINACIÓN DE LA VALORIZACIÓN PRINCIPAL QUE CORRESPONDE A UN PUESTO DE SERVIDOR DE ACTIVIDADES COMPLEMENTARIAS</vt:lpstr>
      <vt:lpstr>B) VALORIZACIÓN AJUSTADA</vt:lpstr>
      <vt:lpstr>DETERMINACIÓN DE LA VALORIZACIÓN AJUSTADA CORRESPONDIENTE A UN PUESTO DE DIRECTIVO PÚBLICO</vt:lpstr>
      <vt:lpstr>DETERMINACIÓN DE LA VALORIZACIÓN AJUSTADA CORRESPONDIENTE A UN PUESTO DE SERVIDOR CIVIL DE CARRERA</vt:lpstr>
      <vt:lpstr>DETERMINACIÓN DE LA VALORIZACIÓN AJUSTADA CORRESPONDIENTE A UN PUESTO DE SERVIDOR DE ACTIVIDADES COMPLEMENTARIAS</vt:lpstr>
      <vt:lpstr>C) VALORIZACIÓN PRIORIZADA</vt:lpstr>
      <vt:lpstr>D) VACACIONES</vt:lpstr>
      <vt:lpstr>REGLAS ESPECIALES APLICABLES A LA ENTREGA ECONÓMICA VACACIONAL</vt:lpstr>
      <vt:lpstr>E) AGUINALDOS</vt:lpstr>
      <vt:lpstr>Diapositiva 28</vt:lpstr>
      <vt:lpstr>REQUISITOS PARA PERCIBIR LOS AGUINALDOS</vt:lpstr>
      <vt:lpstr>OPORTUNIDAD DE PAGO DE LOS AGUINALDOS</vt:lpstr>
      <vt:lpstr>MONTO DE LOS AGUINALDOS</vt:lpstr>
      <vt:lpstr>AGUINALDOS TRUNCOS Y PROPORCIONALES</vt:lpstr>
      <vt:lpstr>MONTO DE AGUINALDOS</vt:lpstr>
      <vt:lpstr>Diapositiva 34</vt:lpstr>
      <vt:lpstr>II.- COMPENSACIONES NO ECONÓMICAS</vt:lpstr>
      <vt:lpstr>MODALIDADES DE LA COMPENSACIÓN NO ECONÓMICA</vt:lpstr>
      <vt:lpstr>COMPENSACIÓN POR TIEMPO DE  SERVICIOS</vt:lpstr>
      <vt:lpstr>COMPENSACIÓN POR TIEMPO DE SERVICIOS – CTS</vt:lpstr>
      <vt:lpstr>MONTO DE LA CTS</vt:lpstr>
      <vt:lpstr>Diapositiva 40</vt:lpstr>
      <vt:lpstr>OPORTUNIDAD DE PAGO DE LA CTS</vt:lpstr>
      <vt:lpstr>COMPENSACIÓN POR TIEMPO DE SERVICIOS– CTS DE FUNCIONARIOS PÚBLICOS DE LIBRE DESIGNACIÓN Y REMOCIÓN</vt:lpstr>
      <vt:lpstr>REGISTRO DE LA CTS</vt:lpstr>
      <vt:lpstr>PAGO DE LA COMPENSACIÓN POR TIEMPO DE SERVICIOS </vt:lpstr>
      <vt:lpstr>REMUNERACIONES DE ALTOS FUNCIONARIOS Y AUTORIDADES DEL ESTADO</vt:lpstr>
      <vt:lpstr>UNIDAD DE INGRESO DEL SECTOR PÚBLICO 2014</vt:lpstr>
      <vt:lpstr>REMUNERACIONES DE ALTOS FUNCIONARIOS Y AUTORIDADES DEL ESTADO</vt:lpstr>
      <vt:lpstr>Diapositiva 48</vt:lpstr>
      <vt:lpstr>INGRESOS DE LOS FUNCIONARIOS DE ELECCIÓN POPULAR DIRECTA Y UNIVERSAL </vt:lpstr>
      <vt:lpstr>Diapositiva 50</vt:lpstr>
      <vt:lpstr>Diapositiva 51</vt:lpstr>
      <vt:lpstr>Diapositiva 52</vt:lpstr>
      <vt:lpstr>Diapositiva 53</vt:lpstr>
      <vt:lpstr>     INGRESOS DE LOS FUNCIONARIOS DE DESIGNACIÓN O REMOCIÓN REGULADA  </vt:lpstr>
      <vt:lpstr>Diapositiva 55</vt:lpstr>
      <vt:lpstr>Diapositiva 56</vt:lpstr>
      <vt:lpstr>INGRESOS DE LOS FUNCIONARIOS DE LIBRE DESIGNACIÓN Y REMOCIÓN</vt:lpstr>
      <vt:lpstr>Diapositiva 58</vt:lpstr>
      <vt:lpstr>Diapositiva 59</vt:lpstr>
      <vt:lpstr>Diapositiva 60</vt:lpstr>
      <vt:lpstr>Diapositiva 61</vt:lpstr>
      <vt:lpstr>VIÁTICOS</vt:lpstr>
      <vt:lpstr>DEFINICIÓN</vt:lpstr>
      <vt:lpstr>VIÁTICOS POR DESPLAZAMIENTO EN TERRITORIO NACIONAL</vt:lpstr>
      <vt:lpstr>Diapositiva 65</vt:lpstr>
      <vt:lpstr>RENDICIÓN DE CUENTAS </vt:lpstr>
      <vt:lpstr>VIATICOS PARA VIAJES AL EXTERIOR </vt:lpstr>
      <vt:lpstr>Diapositiva 68</vt:lpstr>
      <vt:lpstr>Diapositiva 69</vt:lpstr>
      <vt:lpstr>Diapositiva 70</vt:lpstr>
      <vt:lpstr>DIETAS</vt:lpstr>
      <vt:lpstr>DEFINICIÓN</vt:lpstr>
      <vt:lpstr>Diapositiva 73</vt:lpstr>
      <vt:lpstr>Diapositiva 74</vt:lpstr>
      <vt:lpstr>TOPES DE INGRESOS</vt:lpstr>
      <vt:lpstr>HORAS EXTRAS</vt:lpstr>
      <vt:lpstr>HORAS EXTRAS</vt:lpstr>
      <vt:lpstr>(ACUERDO PLENARIO DEL 04 DE MAYO DE 2012)</vt:lpstr>
      <vt:lpstr>a. SOBRE LOS TRABAJADORES QUE NO SE ENCUENTRAN SUJETOS A LA JORNADA DE TRABAJO Y, POR TANTO, TIENEN DERECHO AL PAGO DE HORAS EXTRAS: TRABAJADORES QUE CUMPLEN LABORES INTERMITENTES </vt:lpstr>
      <vt:lpstr>b. SOBRE LAS LIMITACIONES PRESUPUESTALES COMO JUSTIFICACIÓN PARA EL NO RECONOCIMIENTO DE HORAS EXTRAS EN EL SECTOR PÚBLICO</vt:lpstr>
      <vt:lpstr>c. SOBRE LA POSIBILIDAD DE LAS ENTIDADES DEL SECTOR PÚBLICO DE COMPENSAR EL PAGO DE HORAS EXTRAS CON PERÍODOS DE DESCANSO SUSTITUTORIO</vt:lpstr>
      <vt:lpstr>DESCUENTOS POR PLANILLAS</vt:lpstr>
      <vt:lpstr>Diapositiva 83</vt:lpstr>
      <vt:lpstr>NORMAS DEROGADAS RELATIVAS A REMUNERACIONES DEL SECTOR PÚBLICO  POR LA UNICA DISPOSICIÓN COMPLEMENTARIA DEROGATORIA DEL DECRETO LEGISLATIVO N° 1153</vt:lpstr>
      <vt:lpstr>Diapositiva 85</vt:lpstr>
      <vt:lpstr>Diapositiva 86</vt:lpstr>
      <vt:lpstr>Diapositiva 87</vt:lpstr>
      <vt:lpstr>Diapositiva 88</vt:lpstr>
      <vt:lpstr>Diapositiva 89</vt:lpstr>
      <vt:lpstr>Diapositiva 90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LAS COMPENSACIONES EN EL SERVICIO CIVIL</dc:title>
  <dc:creator>USUARIO</dc:creator>
  <cp:lastModifiedBy>Poder Judicial</cp:lastModifiedBy>
  <cp:revision>188</cp:revision>
  <dcterms:created xsi:type="dcterms:W3CDTF">2013-10-04T21:35:57Z</dcterms:created>
  <dcterms:modified xsi:type="dcterms:W3CDTF">2015-05-25T15:09:13Z</dcterms:modified>
</cp:coreProperties>
</file>